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7"/>
  </p:notesMasterIdLst>
  <p:sldIdLst>
    <p:sldId id="256" r:id="rId2"/>
    <p:sldId id="369" r:id="rId3"/>
    <p:sldId id="257" r:id="rId4"/>
    <p:sldId id="261" r:id="rId5"/>
    <p:sldId id="307" r:id="rId6"/>
    <p:sldId id="372" r:id="rId7"/>
    <p:sldId id="370" r:id="rId8"/>
    <p:sldId id="371" r:id="rId9"/>
    <p:sldId id="373" r:id="rId10"/>
    <p:sldId id="374" r:id="rId11"/>
    <p:sldId id="375" r:id="rId12"/>
    <p:sldId id="376" r:id="rId13"/>
    <p:sldId id="377" r:id="rId14"/>
    <p:sldId id="378" r:id="rId15"/>
    <p:sldId id="379" r:id="rId16"/>
    <p:sldId id="380" r:id="rId17"/>
    <p:sldId id="381" r:id="rId18"/>
    <p:sldId id="382" r:id="rId19"/>
    <p:sldId id="383" r:id="rId20"/>
    <p:sldId id="403" r:id="rId21"/>
    <p:sldId id="404" r:id="rId22"/>
    <p:sldId id="405" r:id="rId23"/>
    <p:sldId id="406" r:id="rId24"/>
    <p:sldId id="409" r:id="rId25"/>
    <p:sldId id="407" r:id="rId26"/>
    <p:sldId id="408" r:id="rId27"/>
    <p:sldId id="384" r:id="rId28"/>
    <p:sldId id="394" r:id="rId29"/>
    <p:sldId id="385" r:id="rId30"/>
    <p:sldId id="386" r:id="rId31"/>
    <p:sldId id="387" r:id="rId32"/>
    <p:sldId id="391" r:id="rId33"/>
    <p:sldId id="388" r:id="rId34"/>
    <p:sldId id="389" r:id="rId35"/>
    <p:sldId id="392" r:id="rId36"/>
    <p:sldId id="393" r:id="rId37"/>
    <p:sldId id="390" r:id="rId38"/>
    <p:sldId id="395" r:id="rId39"/>
    <p:sldId id="396" r:id="rId40"/>
    <p:sldId id="397" r:id="rId41"/>
    <p:sldId id="400" r:id="rId42"/>
    <p:sldId id="399" r:id="rId43"/>
    <p:sldId id="398" r:id="rId44"/>
    <p:sldId id="401" r:id="rId45"/>
    <p:sldId id="402" r:id="rId46"/>
  </p:sldIdLst>
  <p:sldSz cx="9144000" cy="6858000" type="screen4x3"/>
  <p:notesSz cx="7315200" cy="96012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99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snapVertSplitter="1" vertBarState="minimized" horzBarState="maximized">
    <p:restoredLeft sz="15620"/>
    <p:restoredTop sz="94660"/>
  </p:normalViewPr>
  <p:slideViewPr>
    <p:cSldViewPr snapToGrid="0" snapToObjects="1">
      <p:cViewPr varScale="1">
        <p:scale>
          <a:sx n="114" d="100"/>
          <a:sy n="114" d="100"/>
        </p:scale>
        <p:origin x="-2340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482600">
              <a:defRPr sz="1300">
                <a:latin typeface="Arial" charset="0"/>
                <a:ea typeface="ＭＳ Ｐゴシック" pitchFamily="-111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 bwMode="auto">
          <a:xfrm>
            <a:off x="4143375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482600">
              <a:defRPr sz="1300">
                <a:latin typeface="Arial" charset="0"/>
                <a:ea typeface="ＭＳ Ｐゴシック" pitchFamily="-111" charset="-128"/>
              </a:defRPr>
            </a:lvl1pPr>
          </a:lstStyle>
          <a:p>
            <a:pPr>
              <a:defRPr/>
            </a:pPr>
            <a:fld id="{5087774C-A240-4E51-8F45-38AA4EAA59D8}" type="datetime1">
              <a:rPr lang="en-US"/>
              <a:pPr>
                <a:defRPr/>
              </a:pPr>
              <a:t>8/22/2012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6661" tIns="48331" rIns="96661" bIns="48331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482600">
              <a:defRPr sz="1300">
                <a:latin typeface="Arial" charset="0"/>
                <a:ea typeface="ＭＳ Ｐゴシック" pitchFamily="-111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482600">
              <a:defRPr sz="1300">
                <a:latin typeface="Arial" charset="0"/>
                <a:ea typeface="ＭＳ Ｐゴシック" pitchFamily="-111" charset="-128"/>
              </a:defRPr>
            </a:lvl1pPr>
          </a:lstStyle>
          <a:p>
            <a:pPr>
              <a:defRPr/>
            </a:pPr>
            <a:fld id="{8579784D-A55C-4725-8CF4-2865C25B884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64816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11" charset="-128"/>
        <a:cs typeface="ＭＳ Ｐゴシック" pitchFamily="-111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11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11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11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11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2313"/>
            <a:ext cx="4797425" cy="3597275"/>
          </a:xfrm>
          <a:noFill/>
        </p:spPr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 lIns="97332" tIns="48667" rIns="97332" bIns="48667"/>
          <a:lstStyle/>
          <a:p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7503E1-56A7-4D0D-B791-D6EDF44CDB9C}" type="datetime1">
              <a:rPr lang="en-US"/>
              <a:pPr>
                <a:defRPr/>
              </a:pPr>
              <a:t>8/22/2012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8B1ED2-EC5A-4DED-9E96-E098C171DA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BF8387-0A6E-4523-B4BE-E72E334BA9C8}" type="datetime1">
              <a:rPr lang="en-US"/>
              <a:pPr>
                <a:defRPr/>
              </a:pPr>
              <a:t>8/22/2012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9A92E8-AACD-430C-B192-330E28D90C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4C0CFC-9878-44B5-BBD7-EC19498BC11B}" type="datetime1">
              <a:rPr lang="en-US"/>
              <a:pPr>
                <a:defRPr/>
              </a:pPr>
              <a:t>8/22/2012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71189A-CC92-4D9F-8088-48AD50B5A6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BB02B1-401E-427B-B033-368E74CAB5CB}" type="datetime1">
              <a:rPr lang="en-US"/>
              <a:pPr>
                <a:defRPr/>
              </a:pPr>
              <a:t>8/22/2012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F4290C-9103-4ADB-AF86-AD73B9E483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FBB810-1D9C-49C9-A062-480A4F626ACB}" type="datetime1">
              <a:rPr lang="en-US"/>
              <a:pPr>
                <a:defRPr/>
              </a:pPr>
              <a:t>8/22/2012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73815B-1FF4-47D3-9825-A9258C931E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39AA1A-DCAD-40D6-B332-370932F498E4}" type="datetime1">
              <a:rPr lang="en-US"/>
              <a:pPr>
                <a:defRPr/>
              </a:pPr>
              <a:t>8/22/2012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A48BE1-7CE8-453C-BEDB-261E3D213D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DAE8F7-2488-487D-B211-CC4C377D14A5}" type="datetime1">
              <a:rPr lang="en-US"/>
              <a:pPr>
                <a:defRPr/>
              </a:pPr>
              <a:t>8/22/2012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8AEEDB-79AB-4C49-B8A9-90B1F3E720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0B42FF-772F-41E6-B571-A80291C0A1C0}" type="datetime1">
              <a:rPr lang="en-US"/>
              <a:pPr>
                <a:defRPr/>
              </a:pPr>
              <a:t>8/22/2012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D86CC2-73C9-4DAB-A304-5C7179063C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F39082-F384-48ED-9705-2B73A3C306C3}" type="datetime1">
              <a:rPr lang="en-US"/>
              <a:pPr>
                <a:defRPr/>
              </a:pPr>
              <a:t>8/22/2012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E80DAF-DE2C-4620-916B-6030424A5A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08314D-DCB1-4CBA-A7D3-11171CACF685}" type="datetime1">
              <a:rPr lang="en-US"/>
              <a:pPr>
                <a:defRPr/>
              </a:pPr>
              <a:t>8/22/2012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80AFCC-E0D5-4FD8-B77D-6BFA524E2A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5708DE-DE4D-40D2-8678-7CC084D2E1E5}" type="datetime1">
              <a:rPr lang="en-US"/>
              <a:pPr>
                <a:defRPr/>
              </a:pPr>
              <a:t>8/22/2012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775CE1-F7B4-40CE-AB73-A99E3E77B2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709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195388"/>
            <a:ext cx="8229600" cy="4930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pitchFamily="34" charset="0"/>
                <a:ea typeface="ＭＳ Ｐゴシック" pitchFamily="-111" charset="-128"/>
              </a:defRPr>
            </a:lvl1pPr>
          </a:lstStyle>
          <a:p>
            <a:pPr>
              <a:defRPr/>
            </a:pPr>
            <a:fld id="{C14E6E03-42E2-4596-98DD-E00BBB92E097}" type="datetime1">
              <a:rPr lang="en-US"/>
              <a:pPr>
                <a:defRPr/>
              </a:pPr>
              <a:t>8/22/2012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itchFamily="34" charset="0"/>
                <a:ea typeface="ＭＳ Ｐゴシック" pitchFamily="-111" charset="-128"/>
              </a:defRPr>
            </a:lvl1pPr>
          </a:lstStyle>
          <a:p>
            <a:pPr>
              <a:defRPr/>
            </a:pPr>
            <a:fld id="{AFC01894-EEEF-445E-AAFD-280FB379A4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2800" b="1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bio.illinoisstate.edu/sajulian/" TargetMode="External"/><Relationship Id="rId2" Type="http://schemas.openxmlformats.org/officeDocument/2006/relationships/hyperlink" Target="mailto:sajulian@ilstu.edu" TargetMode="Externa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mailto:jdwormi@ilstu.edu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4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7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ea typeface="ＭＳ Ｐゴシック" pitchFamily="34" charset="-128"/>
              </a:rPr>
              <a:t>Entomology BSC </a:t>
            </a:r>
            <a:r>
              <a:rPr lang="en-US" dirty="0" smtClean="0">
                <a:ea typeface="ＭＳ Ｐゴシック" pitchFamily="34" charset="-128"/>
              </a:rPr>
              <a:t>301</a:t>
            </a:r>
            <a:endParaRPr lang="en-US" dirty="0" smtClean="0">
              <a:ea typeface="ＭＳ Ｐゴシック" pitchFamily="34" charset="-128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195388"/>
            <a:ext cx="8229600" cy="5169317"/>
          </a:xfrm>
        </p:spPr>
        <p:txBody>
          <a:bodyPr rtlCol="0">
            <a:normAutofit fontScale="77500" lnSpcReduction="20000"/>
          </a:bodyPr>
          <a:lstStyle/>
          <a:p>
            <a:pPr marL="1711325" indent="-1711325" eaLnBrk="1" fontAlgn="auto" hangingPunct="1">
              <a:spcAft>
                <a:spcPts val="0"/>
              </a:spcAft>
              <a:buFont typeface="Arial"/>
              <a:buNone/>
              <a:tabLst>
                <a:tab pos="1711325" algn="l"/>
              </a:tabLst>
              <a:defRPr/>
            </a:pPr>
            <a:r>
              <a:rPr lang="en-US" dirty="0" smtClean="0">
                <a:ea typeface="+mn-ea"/>
                <a:cs typeface="+mn-cs"/>
              </a:rPr>
              <a:t>Instructor:	Dr. Steven </a:t>
            </a:r>
            <a:r>
              <a:rPr lang="en-US" dirty="0" err="1" smtClean="0">
                <a:ea typeface="+mn-ea"/>
                <a:cs typeface="+mn-cs"/>
              </a:rPr>
              <a:t>Juliano</a:t>
            </a:r>
            <a:endParaRPr lang="en-US" dirty="0" smtClean="0">
              <a:ea typeface="+mn-ea"/>
              <a:cs typeface="+mn-cs"/>
            </a:endParaRPr>
          </a:p>
          <a:p>
            <a:pPr marL="1711325" indent="-1711325" eaLnBrk="1" fontAlgn="auto" hangingPunct="1">
              <a:spcAft>
                <a:spcPts val="0"/>
              </a:spcAft>
              <a:buFont typeface="Arial"/>
              <a:buNone/>
              <a:tabLst>
                <a:tab pos="1711325" algn="l"/>
              </a:tabLst>
              <a:defRPr/>
            </a:pPr>
            <a:r>
              <a:rPr lang="en-US" dirty="0" smtClean="0">
                <a:ea typeface="+mn-ea"/>
                <a:cs typeface="+mn-cs"/>
              </a:rPr>
              <a:t>Office:	</a:t>
            </a:r>
            <a:r>
              <a:rPr lang="en-US" dirty="0" err="1" smtClean="0">
                <a:ea typeface="+mn-ea"/>
                <a:cs typeface="+mn-cs"/>
              </a:rPr>
              <a:t>Felmley</a:t>
            </a:r>
            <a:r>
              <a:rPr lang="en-US" dirty="0" smtClean="0">
                <a:ea typeface="+mn-ea"/>
                <a:cs typeface="+mn-cs"/>
              </a:rPr>
              <a:t> Annex 335</a:t>
            </a:r>
          </a:p>
          <a:p>
            <a:pPr marL="1711325" indent="-1711325" eaLnBrk="1" fontAlgn="auto" hangingPunct="1">
              <a:spcAft>
                <a:spcPts val="0"/>
              </a:spcAft>
              <a:buFont typeface="Arial"/>
              <a:buNone/>
              <a:tabLst>
                <a:tab pos="1711325" algn="l"/>
              </a:tabLst>
              <a:defRPr/>
            </a:pPr>
            <a:r>
              <a:rPr lang="en-US" dirty="0" smtClean="0">
                <a:ea typeface="+mn-ea"/>
                <a:cs typeface="+mn-cs"/>
              </a:rPr>
              <a:t>E-mail:	</a:t>
            </a:r>
            <a:r>
              <a:rPr lang="en-US" dirty="0" smtClean="0">
                <a:ea typeface="+mn-ea"/>
                <a:cs typeface="+mn-cs"/>
                <a:hlinkClick r:id="rId2"/>
              </a:rPr>
              <a:t>sajulian@ilstu.edu</a:t>
            </a:r>
            <a:r>
              <a:rPr lang="en-US" dirty="0" smtClean="0">
                <a:ea typeface="+mn-ea"/>
                <a:cs typeface="+mn-cs"/>
              </a:rPr>
              <a:t>     </a:t>
            </a:r>
          </a:p>
          <a:p>
            <a:pPr marL="1711325" indent="-1711325" eaLnBrk="1" fontAlgn="auto" hangingPunct="1">
              <a:spcAft>
                <a:spcPts val="0"/>
              </a:spcAft>
              <a:buFont typeface="Arial"/>
              <a:buNone/>
              <a:tabLst>
                <a:tab pos="1711325" algn="l"/>
              </a:tabLst>
              <a:defRPr/>
            </a:pPr>
            <a:r>
              <a:rPr lang="en-US" dirty="0" smtClean="0">
                <a:ea typeface="+mn-ea"/>
                <a:cs typeface="+mn-cs"/>
              </a:rPr>
              <a:t>phone:	309 438-2642</a:t>
            </a:r>
          </a:p>
          <a:p>
            <a:pPr marL="1711325" indent="-1711325" eaLnBrk="1" fontAlgn="auto" hangingPunct="1">
              <a:spcAft>
                <a:spcPts val="0"/>
              </a:spcAft>
              <a:buFont typeface="Arial"/>
              <a:buNone/>
              <a:tabLst>
                <a:tab pos="1711325" algn="l"/>
              </a:tabLst>
              <a:defRPr/>
            </a:pPr>
            <a:r>
              <a:rPr lang="en-US" dirty="0" smtClean="0">
                <a:ea typeface="+mn-ea"/>
                <a:cs typeface="+mn-cs"/>
              </a:rPr>
              <a:t>Office Hours:	</a:t>
            </a:r>
            <a:r>
              <a:rPr lang="en-US" dirty="0" smtClean="0"/>
              <a:t>W 2:00 – 3:00PM, </a:t>
            </a:r>
            <a:r>
              <a:rPr lang="en-US" dirty="0" err="1" smtClean="0"/>
              <a:t>Th</a:t>
            </a:r>
            <a:r>
              <a:rPr lang="en-US" dirty="0" smtClean="0"/>
              <a:t> 10:00-11:00AM, &amp; by appointment</a:t>
            </a:r>
          </a:p>
          <a:p>
            <a:pPr marL="1711325" indent="-1711325" eaLnBrk="1" fontAlgn="auto" hangingPunct="1">
              <a:spcAft>
                <a:spcPts val="0"/>
              </a:spcAft>
              <a:buFont typeface="Arial"/>
              <a:buNone/>
              <a:tabLst>
                <a:tab pos="1711325" algn="l"/>
              </a:tabLst>
              <a:defRPr/>
            </a:pPr>
            <a:r>
              <a:rPr lang="en-US" dirty="0" smtClean="0"/>
              <a:t>Web page:     </a:t>
            </a:r>
            <a:r>
              <a:rPr lang="en-US" b="1" dirty="0" smtClean="0"/>
              <a:t>  	</a:t>
            </a:r>
            <a:r>
              <a:rPr lang="en-US" u="sng" dirty="0" smtClean="0">
                <a:hlinkClick r:id="rId3"/>
              </a:rPr>
              <a:t>http://bio.illinoisstate.edu/sajulian/</a:t>
            </a:r>
            <a:endParaRPr lang="en-US" dirty="0" smtClean="0"/>
          </a:p>
          <a:p>
            <a:pPr marL="1711325" indent="-1711325" eaLnBrk="1" fontAlgn="auto" hangingPunct="1">
              <a:spcAft>
                <a:spcPts val="0"/>
              </a:spcAft>
              <a:buFont typeface="Arial"/>
              <a:buNone/>
              <a:tabLst>
                <a:tab pos="1711325" algn="l"/>
              </a:tabLst>
              <a:defRPr/>
            </a:pPr>
            <a:r>
              <a:rPr lang="en-US" dirty="0" err="1" smtClean="0">
                <a:ea typeface="+mn-ea"/>
                <a:cs typeface="+mn-cs"/>
              </a:rPr>
              <a:t>ReggieNet</a:t>
            </a:r>
            <a:r>
              <a:rPr lang="en-US" dirty="0" smtClean="0">
                <a:ea typeface="+mn-ea"/>
                <a:cs typeface="+mn-cs"/>
              </a:rPr>
              <a:t>:	Syllabus, Lectures, Readings, Assignments</a:t>
            </a:r>
          </a:p>
          <a:p>
            <a:pPr marL="1711325" indent="-1711325" eaLnBrk="1" fontAlgn="auto" hangingPunct="1">
              <a:spcAft>
                <a:spcPts val="0"/>
              </a:spcAft>
              <a:buFont typeface="Arial"/>
              <a:buNone/>
              <a:tabLst>
                <a:tab pos="1711325" algn="l"/>
              </a:tabLst>
              <a:defRPr/>
            </a:pPr>
            <a:endParaRPr lang="en-US" dirty="0" smtClean="0">
              <a:ea typeface="+mn-ea"/>
              <a:cs typeface="+mn-cs"/>
            </a:endParaRPr>
          </a:p>
          <a:p>
            <a:pPr marL="1711325" indent="-1711325" eaLnBrk="1" fontAlgn="auto" hangingPunct="1">
              <a:spcAft>
                <a:spcPts val="0"/>
              </a:spcAft>
              <a:buFont typeface="Arial"/>
              <a:buNone/>
              <a:tabLst>
                <a:tab pos="1711325" algn="l"/>
              </a:tabLst>
              <a:defRPr/>
            </a:pPr>
            <a:r>
              <a:rPr lang="en-US" dirty="0" smtClean="0">
                <a:ea typeface="+mn-ea"/>
                <a:cs typeface="+mn-cs"/>
              </a:rPr>
              <a:t>Lecture:	MWF 12:00-12:50PM, FSA 136</a:t>
            </a:r>
          </a:p>
          <a:p>
            <a:pPr>
              <a:buNone/>
            </a:pPr>
            <a:r>
              <a:rPr lang="en-US" dirty="0" smtClean="0">
                <a:ea typeface="+mn-ea"/>
                <a:cs typeface="+mn-cs"/>
              </a:rPr>
              <a:t>Textbooks:	       </a:t>
            </a:r>
            <a:r>
              <a:rPr lang="en-US" i="1" dirty="0" smtClean="0"/>
              <a:t>The Insects:  An outline of Entomology,</a:t>
            </a:r>
            <a:r>
              <a:rPr lang="en-US" dirty="0" smtClean="0"/>
              <a:t> 4</a:t>
            </a:r>
            <a:r>
              <a:rPr lang="en-US" baseline="30000" dirty="0" smtClean="0"/>
              <a:t>th</a:t>
            </a:r>
            <a:r>
              <a:rPr lang="en-US" dirty="0" smtClean="0"/>
              <a:t> ed. </a:t>
            </a:r>
          </a:p>
          <a:p>
            <a:pPr>
              <a:buNone/>
            </a:pPr>
            <a:r>
              <a:rPr lang="en-US" dirty="0" smtClean="0"/>
              <a:t>					(PJ </a:t>
            </a:r>
            <a:r>
              <a:rPr lang="en-US" dirty="0" err="1" smtClean="0"/>
              <a:t>Gullan</a:t>
            </a:r>
            <a:r>
              <a:rPr lang="en-US" dirty="0" smtClean="0"/>
              <a:t> &amp; PS Cranston), Wiley-Blackwell</a:t>
            </a:r>
          </a:p>
          <a:p>
            <a:pPr>
              <a:buNone/>
            </a:pPr>
            <a:r>
              <a:rPr lang="en-US" dirty="0" smtClean="0"/>
              <a:t> 				      </a:t>
            </a:r>
            <a:r>
              <a:rPr lang="en-US" i="1" dirty="0" smtClean="0"/>
              <a:t>Peterson Field Guide: Insects</a:t>
            </a:r>
            <a:r>
              <a:rPr lang="en-US" dirty="0" smtClean="0"/>
              <a:t> 2</a:t>
            </a:r>
            <a:r>
              <a:rPr lang="en-US" baseline="30000" dirty="0" smtClean="0"/>
              <a:t>nd</a:t>
            </a:r>
            <a:r>
              <a:rPr lang="en-US" dirty="0" smtClean="0"/>
              <a:t> ed.</a:t>
            </a:r>
          </a:p>
          <a:p>
            <a:pPr>
              <a:buNone/>
            </a:pPr>
            <a:r>
              <a:rPr lang="en-US" i="1" dirty="0" smtClean="0"/>
              <a:t>			   		</a:t>
            </a:r>
            <a:r>
              <a:rPr lang="en-US" dirty="0" smtClean="0"/>
              <a:t>(DJ </a:t>
            </a:r>
            <a:r>
              <a:rPr lang="en-US" dirty="0" err="1" smtClean="0"/>
              <a:t>Borror</a:t>
            </a:r>
            <a:r>
              <a:rPr lang="en-US" dirty="0" smtClean="0"/>
              <a:t> &amp; RE White), Houghton, Mifflin, Harcourt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err="1" smtClean="0"/>
              <a:t>Trophic</a:t>
            </a:r>
            <a:r>
              <a:rPr lang="en-US" sz="3200" dirty="0" smtClean="0"/>
              <a:t> diversity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457200" y="984250"/>
            <a:ext cx="4040188" cy="5130382"/>
          </a:xfrm>
        </p:spPr>
        <p:txBody>
          <a:bodyPr/>
          <a:lstStyle/>
          <a:p>
            <a:r>
              <a:rPr lang="en-US" sz="2800" dirty="0" smtClean="0"/>
              <a:t>Herbivores</a:t>
            </a:r>
          </a:p>
          <a:p>
            <a:pPr lvl="1"/>
            <a:r>
              <a:rPr lang="en-US" sz="2400" dirty="0" smtClean="0"/>
              <a:t>Leaves, stems, roots, fruit</a:t>
            </a:r>
          </a:p>
          <a:p>
            <a:pPr lvl="1"/>
            <a:r>
              <a:rPr lang="en-US" sz="2400" dirty="0" smtClean="0"/>
              <a:t>Flowers, pollen, nectar</a:t>
            </a:r>
          </a:p>
          <a:p>
            <a:pPr lvl="1"/>
            <a:r>
              <a:rPr lang="en-US" sz="2400" dirty="0" smtClean="0"/>
              <a:t>Seed predators</a:t>
            </a:r>
          </a:p>
          <a:p>
            <a:pPr lvl="1"/>
            <a:r>
              <a:rPr lang="en-US" sz="2400" dirty="0" err="1" smtClean="0"/>
              <a:t>Ecto</a:t>
            </a:r>
            <a:r>
              <a:rPr lang="en-US" sz="2400" dirty="0" smtClean="0"/>
              <a:t>-, </a:t>
            </a:r>
            <a:r>
              <a:rPr lang="en-US" sz="2400" dirty="0" err="1" smtClean="0"/>
              <a:t>endo</a:t>
            </a:r>
            <a:r>
              <a:rPr lang="en-US" sz="2400" dirty="0" smtClean="0"/>
              <a:t>-parasitic</a:t>
            </a:r>
          </a:p>
          <a:p>
            <a:r>
              <a:rPr lang="en-US" sz="2800" dirty="0" smtClean="0"/>
              <a:t>Carnivores</a:t>
            </a:r>
          </a:p>
          <a:p>
            <a:pPr lvl="1"/>
            <a:r>
              <a:rPr lang="en-US" sz="2400" dirty="0" smtClean="0"/>
              <a:t>Predators </a:t>
            </a:r>
          </a:p>
          <a:p>
            <a:pPr lvl="1"/>
            <a:r>
              <a:rPr lang="en-US" sz="2400" dirty="0" smtClean="0"/>
              <a:t>Parasitoids</a:t>
            </a:r>
          </a:p>
          <a:p>
            <a:pPr lvl="1"/>
            <a:r>
              <a:rPr lang="en-US" sz="2400" dirty="0" smtClean="0"/>
              <a:t>Blood </a:t>
            </a:r>
          </a:p>
          <a:p>
            <a:pPr lvl="1"/>
            <a:r>
              <a:rPr lang="en-US" sz="2400" dirty="0" err="1" smtClean="0"/>
              <a:t>Ecto</a:t>
            </a:r>
            <a:r>
              <a:rPr lang="en-US" sz="2400" dirty="0" smtClean="0"/>
              <a:t>-, </a:t>
            </a:r>
            <a:r>
              <a:rPr lang="en-US" sz="2400" dirty="0" err="1" smtClean="0"/>
              <a:t>endo</a:t>
            </a:r>
            <a:r>
              <a:rPr lang="en-US" sz="2400" dirty="0" smtClean="0"/>
              <a:t>-parasitic</a:t>
            </a:r>
          </a:p>
          <a:p>
            <a:pPr lvl="1">
              <a:buNone/>
            </a:pPr>
            <a:endParaRPr lang="en-US" sz="2400" dirty="0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984250"/>
            <a:ext cx="4041775" cy="3951288"/>
          </a:xfrm>
        </p:spPr>
        <p:txBody>
          <a:bodyPr/>
          <a:lstStyle/>
          <a:p>
            <a:r>
              <a:rPr lang="en-US" sz="2800" dirty="0" smtClean="0"/>
              <a:t>Fungi, prokaryotes</a:t>
            </a:r>
          </a:p>
          <a:p>
            <a:pPr lvl="1"/>
            <a:r>
              <a:rPr lang="en-US" sz="2400" dirty="0" smtClean="0"/>
              <a:t>Detritivores</a:t>
            </a:r>
          </a:p>
          <a:p>
            <a:pPr lvl="1"/>
            <a:r>
              <a:rPr lang="en-US" sz="2400" dirty="0" err="1" smtClean="0"/>
              <a:t>Endoparasitic</a:t>
            </a:r>
            <a:endParaRPr lang="en-US" sz="2400" dirty="0" smtClean="0"/>
          </a:p>
          <a:p>
            <a:r>
              <a:rPr lang="en-US" sz="2800" dirty="0" smtClean="0"/>
              <a:t>Omnivores</a:t>
            </a:r>
          </a:p>
          <a:p>
            <a:pPr lvl="1"/>
            <a:r>
              <a:rPr lang="en-US" sz="2400" dirty="0" err="1" smtClean="0"/>
              <a:t>Commensal</a:t>
            </a:r>
            <a:endParaRPr lang="en-US" sz="2400" dirty="0" smtClean="0"/>
          </a:p>
          <a:p>
            <a:pPr lvl="1"/>
            <a:r>
              <a:rPr lang="en-US" sz="2400" dirty="0" smtClean="0"/>
              <a:t>Filter feeders</a:t>
            </a:r>
          </a:p>
          <a:p>
            <a:r>
              <a:rPr lang="en-US" sz="2800" dirty="0" smtClean="0"/>
              <a:t>Carrion</a:t>
            </a:r>
          </a:p>
          <a:p>
            <a:pPr lvl="1"/>
            <a:r>
              <a:rPr lang="en-US" sz="2400" dirty="0" smtClean="0"/>
              <a:t>Feces</a:t>
            </a:r>
          </a:p>
          <a:p>
            <a:pPr lvl="1"/>
            <a:r>
              <a:rPr lang="en-US" sz="2400" dirty="0" smtClean="0"/>
              <a:t>Dung</a:t>
            </a:r>
          </a:p>
          <a:p>
            <a:pPr>
              <a:buNone/>
            </a:pPr>
            <a:endParaRPr lang="en-US" sz="2800" dirty="0" smtClean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Classification and nomenclature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b="1" dirty="0" smtClean="0"/>
              <a:t>Kingdom </a:t>
            </a:r>
            <a:r>
              <a:rPr lang="en-US" dirty="0" smtClean="0"/>
              <a:t>- </a:t>
            </a:r>
            <a:r>
              <a:rPr lang="en-US" dirty="0" err="1" smtClean="0"/>
              <a:t>Animalia</a:t>
            </a:r>
            <a:endParaRPr lang="en-US" dirty="0" smtClean="0"/>
          </a:p>
          <a:p>
            <a:r>
              <a:rPr lang="en-US" b="1" dirty="0" smtClean="0"/>
              <a:t>Phylum </a:t>
            </a:r>
            <a:r>
              <a:rPr lang="en-US" dirty="0" smtClean="0"/>
              <a:t>– </a:t>
            </a:r>
            <a:r>
              <a:rPr lang="en-US" dirty="0" err="1" smtClean="0"/>
              <a:t>Arthropoda</a:t>
            </a:r>
            <a:endParaRPr lang="en-US" dirty="0" smtClean="0"/>
          </a:p>
          <a:p>
            <a:r>
              <a:rPr lang="en-US" b="1" dirty="0" err="1" smtClean="0"/>
              <a:t>Superclass</a:t>
            </a:r>
            <a:r>
              <a:rPr lang="en-US" b="1" dirty="0" smtClean="0"/>
              <a:t> </a:t>
            </a:r>
            <a:r>
              <a:rPr lang="en-US" dirty="0" smtClean="0"/>
              <a:t>- </a:t>
            </a:r>
            <a:r>
              <a:rPr lang="en-US" dirty="0" err="1" smtClean="0"/>
              <a:t>Hexapoda</a:t>
            </a:r>
            <a:endParaRPr lang="en-US" dirty="0" smtClean="0"/>
          </a:p>
          <a:p>
            <a:r>
              <a:rPr lang="en-US" b="1" dirty="0" smtClean="0"/>
              <a:t>Class</a:t>
            </a:r>
            <a:r>
              <a:rPr lang="en-US" dirty="0" smtClean="0"/>
              <a:t> – </a:t>
            </a:r>
            <a:r>
              <a:rPr lang="en-US" dirty="0" err="1" smtClean="0"/>
              <a:t>Entognatha</a:t>
            </a:r>
            <a:r>
              <a:rPr lang="en-US" dirty="0" smtClean="0"/>
              <a:t>, 				</a:t>
            </a:r>
            <a:r>
              <a:rPr lang="en-US" dirty="0" err="1" smtClean="0"/>
              <a:t>Insecta</a:t>
            </a:r>
            <a:endParaRPr lang="en-US" dirty="0" smtClean="0"/>
          </a:p>
          <a:p>
            <a:r>
              <a:rPr lang="en-US" b="1" dirty="0" smtClean="0"/>
              <a:t>Order</a:t>
            </a:r>
            <a:r>
              <a:rPr lang="en-US" dirty="0" smtClean="0"/>
              <a:t> -  [-</a:t>
            </a:r>
            <a:r>
              <a:rPr lang="en-US" dirty="0" err="1" smtClean="0"/>
              <a:t>optera</a:t>
            </a:r>
            <a:r>
              <a:rPr lang="en-US" dirty="0" smtClean="0"/>
              <a:t>]</a:t>
            </a:r>
          </a:p>
          <a:p>
            <a:r>
              <a:rPr lang="en-US" b="1" dirty="0" smtClean="0"/>
              <a:t>Family</a:t>
            </a:r>
            <a:r>
              <a:rPr lang="en-US" dirty="0" smtClean="0"/>
              <a:t> – [ -</a:t>
            </a:r>
            <a:r>
              <a:rPr lang="en-US" dirty="0" err="1" smtClean="0"/>
              <a:t>idae</a:t>
            </a:r>
            <a:r>
              <a:rPr lang="en-US" dirty="0" smtClean="0"/>
              <a:t>]</a:t>
            </a:r>
          </a:p>
          <a:p>
            <a:r>
              <a:rPr lang="en-US" b="1" dirty="0" smtClean="0"/>
              <a:t>Genus</a:t>
            </a:r>
          </a:p>
          <a:p>
            <a:r>
              <a:rPr lang="en-US" b="1" dirty="0" smtClean="0"/>
              <a:t>Species</a:t>
            </a:r>
            <a:endParaRPr lang="en-US" b="1" dirty="0"/>
          </a:p>
        </p:txBody>
      </p:sp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Genus, species names given in </a:t>
            </a:r>
            <a:r>
              <a:rPr lang="en-US" dirty="0" err="1" smtClean="0"/>
              <a:t>latin</a:t>
            </a:r>
            <a:endParaRPr lang="en-US" dirty="0" smtClean="0"/>
          </a:p>
          <a:p>
            <a:r>
              <a:rPr lang="en-US" dirty="0" smtClean="0"/>
              <a:t>Rules of priority for naming, describing, and designating type specimens</a:t>
            </a:r>
          </a:p>
          <a:p>
            <a:r>
              <a:rPr lang="en-US" dirty="0" smtClean="0"/>
              <a:t>Author name often follows species name</a:t>
            </a:r>
          </a:p>
          <a:p>
            <a:r>
              <a:rPr lang="en-US" dirty="0" smtClean="0"/>
              <a:t>Parentheses ()designate name change </a:t>
            </a:r>
            <a:endParaRPr lang="en-US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Names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i="1" dirty="0" smtClean="0"/>
              <a:t>Aedes aegypti </a:t>
            </a:r>
            <a:r>
              <a:rPr lang="en-US" dirty="0" smtClean="0"/>
              <a:t>(</a:t>
            </a:r>
            <a:r>
              <a:rPr lang="en-US" dirty="0" err="1" smtClean="0"/>
              <a:t>Linneaus</a:t>
            </a:r>
            <a:r>
              <a:rPr lang="en-US" dirty="0" smtClean="0"/>
              <a:t>)</a:t>
            </a:r>
          </a:p>
          <a:p>
            <a:r>
              <a:rPr lang="en-US" i="1" dirty="0" smtClean="0"/>
              <a:t>Aedes aegypti </a:t>
            </a:r>
            <a:r>
              <a:rPr lang="en-US" dirty="0" smtClean="0"/>
              <a:t>(L.)</a:t>
            </a:r>
            <a:endParaRPr lang="en-US" i="1" dirty="0" smtClean="0"/>
          </a:p>
          <a:p>
            <a:pPr lvl="1"/>
            <a:r>
              <a:rPr lang="en-US" dirty="0" err="1" smtClean="0"/>
              <a:t>Carolus</a:t>
            </a:r>
            <a:r>
              <a:rPr lang="en-US" dirty="0" smtClean="0"/>
              <a:t> </a:t>
            </a:r>
            <a:r>
              <a:rPr lang="en-US" dirty="0" err="1" smtClean="0"/>
              <a:t>Linneaus</a:t>
            </a:r>
            <a:r>
              <a:rPr lang="en-US" dirty="0" smtClean="0"/>
              <a:t> originally described and named this species, but subsequently his original name (</a:t>
            </a:r>
            <a:r>
              <a:rPr lang="en-US" i="1" dirty="0" smtClean="0"/>
              <a:t>Culex aegypti</a:t>
            </a:r>
            <a:r>
              <a:rPr lang="en-US" dirty="0" smtClean="0"/>
              <a:t>) was superseded by the current name, when the species was placed in the genus </a:t>
            </a:r>
            <a:r>
              <a:rPr lang="en-US" i="1" dirty="0" smtClean="0"/>
              <a:t>Aedes.</a:t>
            </a:r>
          </a:p>
          <a:p>
            <a:pPr lvl="1"/>
            <a:r>
              <a:rPr lang="en-US" dirty="0" smtClean="0"/>
              <a:t>When described </a:t>
            </a:r>
            <a:r>
              <a:rPr lang="en-US" dirty="0" err="1" smtClean="0"/>
              <a:t>taxon</a:t>
            </a:r>
            <a:r>
              <a:rPr lang="en-US" dirty="0" smtClean="0"/>
              <a:t> is invalidated, new describer’s name is usually appended</a:t>
            </a:r>
          </a:p>
          <a:p>
            <a:r>
              <a:rPr lang="en-US" i="1" dirty="0" smtClean="0"/>
              <a:t>Aedes aegypti </a:t>
            </a:r>
            <a:r>
              <a:rPr lang="en-US" dirty="0" smtClean="0"/>
              <a:t>(Diptera: Culicidae)</a:t>
            </a:r>
            <a:endParaRPr lang="en-US" i="1" dirty="0" smtClean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Collecting, preserving, identifying insects [Ch. 17]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84250"/>
            <a:ext cx="8229600" cy="5141913"/>
          </a:xfrm>
        </p:spPr>
        <p:txBody>
          <a:bodyPr/>
          <a:lstStyle/>
          <a:p>
            <a:r>
              <a:rPr lang="en-US" dirty="0" smtClean="0"/>
              <a:t>Collecting responsibly</a:t>
            </a:r>
          </a:p>
          <a:p>
            <a:pPr lvl="1"/>
            <a:r>
              <a:rPr lang="en-US" dirty="0" smtClean="0"/>
              <a:t>Collect minimum number needed</a:t>
            </a:r>
          </a:p>
          <a:p>
            <a:pPr lvl="1"/>
            <a:r>
              <a:rPr lang="en-US" dirty="0" smtClean="0"/>
              <a:t>Obtain permits, permissions</a:t>
            </a:r>
          </a:p>
          <a:p>
            <a:pPr lvl="1"/>
            <a:r>
              <a:rPr lang="en-US" dirty="0" smtClean="0"/>
              <a:t>Minimize damage to habitats an other organisms	</a:t>
            </a:r>
          </a:p>
          <a:p>
            <a:pPr lvl="1"/>
            <a:r>
              <a:rPr lang="en-US" dirty="0" smtClean="0"/>
              <a:t>Record information about date and location of collection</a:t>
            </a:r>
          </a:p>
          <a:p>
            <a:pPr lvl="1"/>
            <a:r>
              <a:rPr lang="en-US" dirty="0" smtClean="0"/>
              <a:t>Curate, label, and identify specimens</a:t>
            </a:r>
          </a:p>
          <a:p>
            <a:pPr lvl="1"/>
            <a:r>
              <a:rPr lang="en-US" dirty="0" smtClean="0"/>
              <a:t>Deposit specimens in an appropriate repository</a:t>
            </a:r>
          </a:p>
          <a:p>
            <a:pPr lvl="1"/>
            <a:r>
              <a:rPr lang="en-US" dirty="0" smtClean="0"/>
              <a:t>Research collections:  Publish research results</a:t>
            </a:r>
          </a:p>
          <a:p>
            <a:pPr lvl="1"/>
            <a:r>
              <a:rPr lang="en-US" dirty="0" smtClean="0">
                <a:solidFill>
                  <a:srgbClr val="000099"/>
                </a:solidFill>
              </a:rPr>
              <a:t>Instructional collections:  learn the most from the collected specimens; add them to the teaching collection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Pinning</a:t>
            </a:r>
            <a:endParaRPr lang="en-US" dirty="0"/>
          </a:p>
        </p:txBody>
      </p:sp>
      <p:grpSp>
        <p:nvGrpSpPr>
          <p:cNvPr id="11" name="Group 10"/>
          <p:cNvGrpSpPr/>
          <p:nvPr/>
        </p:nvGrpSpPr>
        <p:grpSpPr>
          <a:xfrm>
            <a:off x="251670" y="1501629"/>
            <a:ext cx="3984770" cy="4292543"/>
            <a:chOff x="457200" y="1140903"/>
            <a:chExt cx="3779240" cy="4118994"/>
          </a:xfrm>
        </p:grpSpPr>
        <p:pic>
          <p:nvPicPr>
            <p:cNvPr id="3074" name="Picture 2" descr="G:\entomology bsc 301\textbook images\ch17\ch17\300dpi\c17f002.jp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7868"/>
            <a:stretch/>
          </p:blipFill>
          <p:spPr bwMode="auto">
            <a:xfrm>
              <a:off x="457200" y="1140903"/>
              <a:ext cx="3779240" cy="40138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Rectangle 2"/>
            <p:cNvSpPr/>
            <p:nvPr/>
          </p:nvSpPr>
          <p:spPr>
            <a:xfrm>
              <a:off x="822121" y="4966283"/>
              <a:ext cx="763398" cy="29361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4641599" y="1015068"/>
            <a:ext cx="4444494" cy="4779105"/>
            <a:chOff x="4759045" y="889233"/>
            <a:chExt cx="4444494" cy="4779105"/>
          </a:xfrm>
        </p:grpSpPr>
        <p:pic>
          <p:nvPicPr>
            <p:cNvPr id="10" name="Picture 2" descr="G:\entomology bsc 301\textbook images\ch17\ch17\300dpi\c17f002.jp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000"/>
            <a:stretch/>
          </p:blipFill>
          <p:spPr bwMode="auto">
            <a:xfrm>
              <a:off x="4759045" y="1140903"/>
              <a:ext cx="4444494" cy="45274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Rectangle 3"/>
            <p:cNvSpPr/>
            <p:nvPr/>
          </p:nvSpPr>
          <p:spPr>
            <a:xfrm>
              <a:off x="7256477" y="889233"/>
              <a:ext cx="964734" cy="53689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G:\entomology bsc 301\textbook images\ch17\ch17\300dpi\c17f00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8011" y="196225"/>
            <a:ext cx="3543562" cy="6471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G:\entomology bsc 301\textbook images\ch17\ch17\300dpi\c17f003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630"/>
          <a:stretch/>
        </p:blipFill>
        <p:spPr bwMode="auto">
          <a:xfrm>
            <a:off x="169949" y="545274"/>
            <a:ext cx="4497903" cy="5773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Pointing and carding</a:t>
            </a:r>
            <a:endParaRPr lang="en-US" dirty="0"/>
          </a:p>
        </p:txBody>
      </p:sp>
      <p:pic>
        <p:nvPicPr>
          <p:cNvPr id="5122" name="Picture 2" descr="G:\entomology bsc 301\textbook images\ch17\ch17\300dpi\c17f00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532" y="1074563"/>
            <a:ext cx="8507981" cy="4638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Labeling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30180"/>
            <a:ext cx="8229600" cy="5295984"/>
          </a:xfrm>
        </p:spPr>
        <p:txBody>
          <a:bodyPr/>
          <a:lstStyle/>
          <a:p>
            <a:r>
              <a:rPr lang="en-US" sz="2400" dirty="0" smtClean="0"/>
              <a:t>Typically two labels</a:t>
            </a:r>
          </a:p>
          <a:p>
            <a:r>
              <a:rPr lang="en-US" sz="2400" dirty="0" smtClean="0"/>
              <a:t>First:</a:t>
            </a:r>
          </a:p>
          <a:p>
            <a:pPr lvl="1"/>
            <a:r>
              <a:rPr lang="en-US" sz="2000" dirty="0" smtClean="0"/>
              <a:t>Location (Country, State, County, etc. )</a:t>
            </a:r>
          </a:p>
          <a:p>
            <a:pPr lvl="2"/>
            <a:r>
              <a:rPr lang="en-US" sz="2000" dirty="0" smtClean="0"/>
              <a:t>GPS coordinates (latitude, longitude)</a:t>
            </a:r>
          </a:p>
          <a:p>
            <a:pPr lvl="1"/>
            <a:r>
              <a:rPr lang="en-US" sz="2000" dirty="0" smtClean="0"/>
              <a:t>Date (unambiguous distinction of month and day)</a:t>
            </a:r>
          </a:p>
          <a:p>
            <a:pPr lvl="1"/>
            <a:r>
              <a:rPr lang="en-US" sz="2000" dirty="0" smtClean="0"/>
              <a:t>Collector</a:t>
            </a:r>
          </a:p>
          <a:p>
            <a:pPr lvl="1"/>
            <a:r>
              <a:rPr lang="en-US" sz="2000" dirty="0" smtClean="0"/>
              <a:t>(possibly:  habitat, collection method, etc.)</a:t>
            </a:r>
          </a:p>
          <a:p>
            <a:r>
              <a:rPr lang="en-US" sz="2400" dirty="0" smtClean="0"/>
              <a:t>Second:</a:t>
            </a:r>
          </a:p>
          <a:p>
            <a:pPr lvl="1"/>
            <a:r>
              <a:rPr lang="en-US" sz="2000" dirty="0" smtClean="0"/>
              <a:t>Identification</a:t>
            </a:r>
          </a:p>
          <a:p>
            <a:pPr lvl="1"/>
            <a:r>
              <a:rPr lang="en-US" sz="2000" dirty="0" smtClean="0"/>
              <a:t>Identity of person identifying</a:t>
            </a:r>
          </a:p>
          <a:p>
            <a:pPr lvl="1"/>
            <a:r>
              <a:rPr lang="en-US" sz="2000" dirty="0" smtClean="0"/>
              <a:t>Date of ID</a:t>
            </a:r>
          </a:p>
          <a:p>
            <a:r>
              <a:rPr lang="en-US" sz="2400" dirty="0" smtClean="0"/>
              <a:t>Additional information on other labels or on associated annotated list (instructional purposes – see syllabus)</a:t>
            </a:r>
          </a:p>
          <a:p>
            <a:pPr lvl="1"/>
            <a:r>
              <a:rPr lang="en-US" sz="2000" dirty="0" smtClean="0"/>
              <a:t>Number specimens; number list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techniques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Liquid preservation</a:t>
            </a:r>
          </a:p>
          <a:p>
            <a:pPr lvl="1"/>
            <a:r>
              <a:rPr lang="en-US" dirty="0" smtClean="0"/>
              <a:t>Ethanol</a:t>
            </a:r>
          </a:p>
          <a:p>
            <a:pPr lvl="1"/>
            <a:r>
              <a:rPr lang="en-US" dirty="0" smtClean="0"/>
              <a:t>Fixation vs. preservation</a:t>
            </a:r>
          </a:p>
          <a:p>
            <a:r>
              <a:rPr lang="en-US" dirty="0" smtClean="0"/>
              <a:t>Slide mounting</a:t>
            </a:r>
          </a:p>
          <a:p>
            <a:pPr lvl="1"/>
            <a:r>
              <a:rPr lang="en-US" dirty="0" smtClean="0"/>
              <a:t>Balsam</a:t>
            </a:r>
          </a:p>
          <a:p>
            <a:pPr lvl="1"/>
            <a:r>
              <a:rPr lang="en-US" dirty="0" err="1" smtClean="0"/>
              <a:t>Euparyl</a:t>
            </a:r>
            <a:r>
              <a:rPr lang="en-US" dirty="0" smtClean="0"/>
              <a:t>, Hoyer’s, others</a:t>
            </a:r>
          </a:p>
          <a:p>
            <a:pPr lvl="1"/>
            <a:r>
              <a:rPr lang="en-US" dirty="0" smtClean="0"/>
              <a:t>Clearing </a:t>
            </a:r>
          </a:p>
          <a:p>
            <a:r>
              <a:rPr lang="en-US" dirty="0" smtClean="0"/>
              <a:t>Dissection</a:t>
            </a:r>
          </a:p>
          <a:p>
            <a:pPr lvl="1"/>
            <a:r>
              <a:rPr lang="en-US" dirty="0" smtClean="0"/>
              <a:t>Associating dissected parts with body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Curation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Dried, pinned specimens	</a:t>
            </a:r>
          </a:p>
          <a:p>
            <a:pPr lvl="1"/>
            <a:r>
              <a:rPr lang="en-US" dirty="0" smtClean="0"/>
              <a:t>Dry</a:t>
            </a:r>
          </a:p>
          <a:p>
            <a:pPr lvl="1"/>
            <a:r>
              <a:rPr lang="en-US" dirty="0" smtClean="0"/>
              <a:t>Protect from insects (</a:t>
            </a:r>
            <a:r>
              <a:rPr lang="en-US" dirty="0" err="1" smtClean="0"/>
              <a:t>Dermestid</a:t>
            </a:r>
            <a:r>
              <a:rPr lang="en-US" dirty="0" smtClean="0"/>
              <a:t> beetles, roaches, silverfish, booklice)</a:t>
            </a:r>
          </a:p>
          <a:p>
            <a:pPr lvl="1"/>
            <a:r>
              <a:rPr lang="en-US" dirty="0" smtClean="0"/>
              <a:t>Fragile</a:t>
            </a:r>
          </a:p>
          <a:p>
            <a:r>
              <a:rPr lang="en-US" dirty="0" smtClean="0"/>
              <a:t>Slides</a:t>
            </a:r>
          </a:p>
          <a:p>
            <a:pPr lvl="1"/>
            <a:r>
              <a:rPr lang="en-US" dirty="0" smtClean="0"/>
              <a:t>Balsam = permanent</a:t>
            </a:r>
          </a:p>
          <a:p>
            <a:pPr lvl="1"/>
            <a:r>
              <a:rPr lang="en-US" dirty="0" smtClean="0"/>
              <a:t>Others require sealant</a:t>
            </a:r>
          </a:p>
          <a:p>
            <a:r>
              <a:rPr lang="en-US" dirty="0" smtClean="0"/>
              <a:t>Ethanol</a:t>
            </a:r>
          </a:p>
          <a:p>
            <a:pPr lvl="1"/>
            <a:r>
              <a:rPr lang="en-US" dirty="0" smtClean="0"/>
              <a:t>Replenishing fluids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ea typeface="ＭＳ Ｐゴシック" pitchFamily="34" charset="-128"/>
              </a:rPr>
              <a:t>Entomology BSC 01</a:t>
            </a:r>
            <a:br>
              <a:rPr lang="en-US" dirty="0" smtClean="0">
                <a:ea typeface="ＭＳ Ｐゴシック" pitchFamily="34" charset="-128"/>
              </a:rPr>
            </a:br>
            <a:r>
              <a:rPr lang="en-US" dirty="0" smtClean="0">
                <a:ea typeface="ＭＳ Ｐゴシック" pitchFamily="34" charset="-128"/>
              </a:rPr>
              <a:t>Laboratory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195388"/>
            <a:ext cx="8229600" cy="5169317"/>
          </a:xfrm>
        </p:spPr>
        <p:txBody>
          <a:bodyPr rtlCol="0">
            <a:normAutofit fontScale="92500" lnSpcReduction="20000"/>
          </a:bodyPr>
          <a:lstStyle/>
          <a:p>
            <a:pPr marL="1711325" indent="-1711325" eaLnBrk="1" fontAlgn="auto" hangingPunct="1">
              <a:spcAft>
                <a:spcPts val="0"/>
              </a:spcAft>
              <a:buFont typeface="Arial"/>
              <a:buNone/>
              <a:tabLst>
                <a:tab pos="1711325" algn="l"/>
              </a:tabLst>
              <a:defRPr/>
            </a:pPr>
            <a:r>
              <a:rPr lang="en-US" b="1" dirty="0" smtClean="0">
                <a:ea typeface="+mn-ea"/>
                <a:cs typeface="+mn-cs"/>
              </a:rPr>
              <a:t>Teaching Assistant:</a:t>
            </a:r>
            <a:r>
              <a:rPr lang="en-US" dirty="0" smtClean="0">
                <a:ea typeface="+mn-ea"/>
                <a:cs typeface="+mn-cs"/>
              </a:rPr>
              <a:t>	Jillian </a:t>
            </a:r>
            <a:r>
              <a:rPr lang="en-US" dirty="0" err="1" smtClean="0">
                <a:ea typeface="+mn-ea"/>
                <a:cs typeface="+mn-cs"/>
              </a:rPr>
              <a:t>Wormington</a:t>
            </a:r>
            <a:endParaRPr lang="en-US" dirty="0" smtClean="0">
              <a:ea typeface="+mn-ea"/>
              <a:cs typeface="+mn-cs"/>
            </a:endParaRPr>
          </a:p>
          <a:p>
            <a:pPr marL="1711325" indent="-1711325" eaLnBrk="1" fontAlgn="auto" hangingPunct="1">
              <a:spcAft>
                <a:spcPts val="0"/>
              </a:spcAft>
              <a:buFont typeface="Arial"/>
              <a:buNone/>
              <a:tabLst>
                <a:tab pos="1711325" algn="l"/>
              </a:tabLst>
              <a:defRPr/>
            </a:pPr>
            <a:r>
              <a:rPr lang="en-US" b="1" dirty="0" smtClean="0">
                <a:ea typeface="+mn-ea"/>
                <a:cs typeface="+mn-cs"/>
              </a:rPr>
              <a:t>Office:</a:t>
            </a:r>
            <a:r>
              <a:rPr lang="en-US" dirty="0" smtClean="0">
                <a:ea typeface="+mn-ea"/>
                <a:cs typeface="+mn-cs"/>
              </a:rPr>
              <a:t>		</a:t>
            </a:r>
            <a:r>
              <a:rPr lang="en-US" dirty="0" err="1" smtClean="0">
                <a:ea typeface="+mn-ea"/>
                <a:cs typeface="+mn-cs"/>
              </a:rPr>
              <a:t>Felmley</a:t>
            </a:r>
            <a:r>
              <a:rPr lang="en-US" dirty="0" smtClean="0">
                <a:ea typeface="+mn-ea"/>
                <a:cs typeface="+mn-cs"/>
              </a:rPr>
              <a:t> Annex 144</a:t>
            </a:r>
          </a:p>
          <a:p>
            <a:pPr marL="1711325" indent="-1711325" eaLnBrk="1" fontAlgn="auto" hangingPunct="1">
              <a:spcAft>
                <a:spcPts val="0"/>
              </a:spcAft>
              <a:buFont typeface="Arial"/>
              <a:buNone/>
              <a:tabLst>
                <a:tab pos="1711325" algn="l"/>
              </a:tabLst>
              <a:defRPr/>
            </a:pPr>
            <a:r>
              <a:rPr lang="en-US" b="1" dirty="0" smtClean="0">
                <a:ea typeface="+mn-ea"/>
                <a:cs typeface="+mn-cs"/>
              </a:rPr>
              <a:t>E-mail:</a:t>
            </a:r>
            <a:r>
              <a:rPr lang="en-US" dirty="0" smtClean="0">
                <a:ea typeface="+mn-ea"/>
                <a:cs typeface="+mn-cs"/>
              </a:rPr>
              <a:t>	</a:t>
            </a:r>
            <a:r>
              <a:rPr lang="en-US" b="1" dirty="0" smtClean="0"/>
              <a:t>  </a:t>
            </a:r>
            <a:r>
              <a:rPr lang="en-US" u="sng" dirty="0" smtClean="0">
                <a:hlinkClick r:id="rId2"/>
              </a:rPr>
              <a:t>jdwormi@ilstu.edu</a:t>
            </a:r>
            <a:r>
              <a:rPr lang="en-US" dirty="0" smtClean="0"/>
              <a:t> </a:t>
            </a:r>
            <a:endParaRPr lang="en-US" dirty="0" smtClean="0">
              <a:ea typeface="+mn-ea"/>
              <a:cs typeface="+mn-cs"/>
            </a:endParaRPr>
          </a:p>
          <a:p>
            <a:pPr marL="1711325" indent="-1711325" eaLnBrk="1" fontAlgn="auto" hangingPunct="1">
              <a:spcAft>
                <a:spcPts val="0"/>
              </a:spcAft>
              <a:buFont typeface="Arial"/>
              <a:buNone/>
              <a:tabLst>
                <a:tab pos="1711325" algn="l"/>
              </a:tabLst>
              <a:defRPr/>
            </a:pPr>
            <a:r>
              <a:rPr lang="en-US" b="1" dirty="0" smtClean="0">
                <a:ea typeface="+mn-ea"/>
                <a:cs typeface="+mn-cs"/>
              </a:rPr>
              <a:t>phone:</a:t>
            </a:r>
            <a:r>
              <a:rPr lang="en-US" dirty="0" smtClean="0">
                <a:ea typeface="+mn-ea"/>
                <a:cs typeface="+mn-cs"/>
              </a:rPr>
              <a:t>	</a:t>
            </a:r>
            <a:r>
              <a:rPr lang="en-US" dirty="0" smtClean="0"/>
              <a:t> 309 438-2661</a:t>
            </a:r>
            <a:endParaRPr lang="en-US" dirty="0" smtClean="0">
              <a:ea typeface="+mn-ea"/>
              <a:cs typeface="+mn-cs"/>
            </a:endParaRPr>
          </a:p>
          <a:p>
            <a:pPr marL="1711325" indent="-1711325" eaLnBrk="1" fontAlgn="auto" hangingPunct="1">
              <a:spcAft>
                <a:spcPts val="0"/>
              </a:spcAft>
              <a:buFont typeface="Arial"/>
              <a:buNone/>
              <a:tabLst>
                <a:tab pos="1711325" algn="l"/>
              </a:tabLst>
              <a:defRPr/>
            </a:pPr>
            <a:r>
              <a:rPr lang="en-US" b="1" dirty="0" smtClean="0">
                <a:ea typeface="+mn-ea"/>
                <a:cs typeface="+mn-cs"/>
              </a:rPr>
              <a:t>Office Hours:</a:t>
            </a:r>
            <a:r>
              <a:rPr lang="en-US" dirty="0" smtClean="0">
                <a:ea typeface="+mn-ea"/>
                <a:cs typeface="+mn-cs"/>
              </a:rPr>
              <a:t>	by appoi</a:t>
            </a:r>
            <a:r>
              <a:rPr lang="en-US" dirty="0" smtClean="0"/>
              <a:t>ntment</a:t>
            </a:r>
          </a:p>
          <a:p>
            <a:pPr marL="1711325" indent="-1711325" eaLnBrk="1" fontAlgn="auto" hangingPunct="1">
              <a:spcAft>
                <a:spcPts val="0"/>
              </a:spcAft>
              <a:buFont typeface="Arial"/>
              <a:buNone/>
              <a:tabLst>
                <a:tab pos="1711325" algn="l"/>
              </a:tabLst>
              <a:defRPr/>
            </a:pPr>
            <a:endParaRPr lang="en-US" dirty="0" smtClean="0">
              <a:ea typeface="+mn-ea"/>
              <a:cs typeface="+mn-cs"/>
            </a:endParaRPr>
          </a:p>
          <a:p>
            <a:pPr marL="1711325" indent="-1711325" eaLnBrk="1" fontAlgn="auto" hangingPunct="1">
              <a:spcAft>
                <a:spcPts val="0"/>
              </a:spcAft>
              <a:buFont typeface="Arial"/>
              <a:buNone/>
              <a:tabLst>
                <a:tab pos="1711325" algn="l"/>
              </a:tabLst>
              <a:defRPr/>
            </a:pPr>
            <a:r>
              <a:rPr lang="en-US" b="1" dirty="0" smtClean="0">
                <a:ea typeface="+mn-ea"/>
                <a:cs typeface="+mn-cs"/>
              </a:rPr>
              <a:t>Laboratory:</a:t>
            </a:r>
            <a:r>
              <a:rPr lang="en-US" dirty="0" smtClean="0">
                <a:ea typeface="+mn-ea"/>
                <a:cs typeface="+mn-cs"/>
              </a:rPr>
              <a:t>	M 1:00-3:50PM FSA 136 </a:t>
            </a:r>
          </a:p>
          <a:p>
            <a:pPr marL="1711325" indent="-1711325" eaLnBrk="1" fontAlgn="auto" hangingPunct="1">
              <a:spcAft>
                <a:spcPts val="0"/>
              </a:spcAft>
              <a:buFont typeface="Arial"/>
              <a:buNone/>
              <a:tabLst>
                <a:tab pos="1711325" algn="l"/>
              </a:tabLst>
              <a:defRPr/>
            </a:pPr>
            <a:r>
              <a:rPr lang="en-US" b="1" dirty="0" smtClean="0">
                <a:ea typeface="+mn-ea"/>
                <a:cs typeface="+mn-cs"/>
              </a:rPr>
              <a:t>Collection supplies:</a:t>
            </a:r>
            <a:r>
              <a:rPr lang="en-US" dirty="0" smtClean="0">
                <a:ea typeface="+mn-ea"/>
                <a:cs typeface="+mn-cs"/>
              </a:rPr>
              <a:t>	</a:t>
            </a:r>
          </a:p>
          <a:p>
            <a:pPr marL="1711325" indent="-1711325" eaLnBrk="1" fontAlgn="auto" hangingPunct="1">
              <a:spcAft>
                <a:spcPts val="0"/>
              </a:spcAft>
              <a:buFont typeface="Arial"/>
              <a:buNone/>
              <a:tabLst>
                <a:tab pos="1711325" algn="l"/>
              </a:tabLst>
              <a:defRPr/>
            </a:pPr>
            <a:r>
              <a:rPr lang="en-US" dirty="0" smtClean="0">
                <a:ea typeface="+mn-ea"/>
                <a:cs typeface="+mn-cs"/>
              </a:rPr>
              <a:t>	Pins, pinning boxes, pinning blocks, some other supplies available from Phi Sigma Bookstore, </a:t>
            </a:r>
            <a:r>
              <a:rPr lang="en-US" dirty="0" err="1" smtClean="0">
                <a:ea typeface="+mn-ea"/>
                <a:cs typeface="+mn-cs"/>
              </a:rPr>
              <a:t>Felmley</a:t>
            </a:r>
            <a:r>
              <a:rPr lang="en-US" dirty="0" smtClean="0">
                <a:ea typeface="+mn-ea"/>
                <a:cs typeface="+mn-cs"/>
              </a:rPr>
              <a:t> Hall 101A;  </a:t>
            </a:r>
          </a:p>
          <a:p>
            <a:pPr marL="1711325" indent="-1711325" eaLnBrk="1" fontAlgn="auto" hangingPunct="1">
              <a:spcAft>
                <a:spcPts val="0"/>
              </a:spcAft>
              <a:buFont typeface="Arial"/>
              <a:buNone/>
              <a:tabLst>
                <a:tab pos="1711325" algn="l"/>
              </a:tabLst>
              <a:defRPr/>
            </a:pPr>
            <a:r>
              <a:rPr lang="en-US" dirty="0" smtClean="0">
                <a:ea typeface="+mn-ea"/>
                <a:cs typeface="+mn-cs"/>
              </a:rPr>
              <a:t>	Other supplies from </a:t>
            </a:r>
            <a:r>
              <a:rPr lang="en-US" dirty="0" err="1" smtClean="0">
                <a:ea typeface="+mn-ea"/>
                <a:cs typeface="+mn-cs"/>
              </a:rPr>
              <a:t>BioQuip</a:t>
            </a:r>
            <a:r>
              <a:rPr lang="en-US" dirty="0" smtClean="0">
                <a:ea typeface="+mn-ea"/>
                <a:cs typeface="+mn-cs"/>
              </a:rPr>
              <a:t> (website available from </a:t>
            </a:r>
            <a:r>
              <a:rPr lang="en-US" dirty="0" err="1" smtClean="0">
                <a:ea typeface="+mn-ea"/>
                <a:cs typeface="+mn-cs"/>
              </a:rPr>
              <a:t>ReggieNet</a:t>
            </a:r>
            <a:r>
              <a:rPr lang="en-US" dirty="0" smtClean="0">
                <a:ea typeface="+mn-ea"/>
                <a:cs typeface="+mn-cs"/>
              </a:rPr>
              <a:t> Site)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038600" cy="709612"/>
          </a:xfrm>
        </p:spPr>
        <p:txBody>
          <a:bodyPr/>
          <a:lstStyle/>
          <a:p>
            <a:r>
              <a:rPr lang="en-US" dirty="0" smtClean="0"/>
              <a:t>Insect cuticle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984250"/>
            <a:ext cx="4038600" cy="5141913"/>
          </a:xfrm>
        </p:spPr>
        <p:txBody>
          <a:bodyPr/>
          <a:lstStyle/>
          <a:p>
            <a:r>
              <a:rPr lang="en-US" dirty="0" smtClean="0"/>
              <a:t>Exoskeleton</a:t>
            </a:r>
          </a:p>
          <a:p>
            <a:r>
              <a:rPr lang="en-US" dirty="0" err="1" smtClean="0"/>
              <a:t>Apodemes</a:t>
            </a:r>
            <a:endParaRPr lang="en-US" dirty="0" smtClean="0"/>
          </a:p>
          <a:p>
            <a:r>
              <a:rPr lang="en-US" dirty="0" smtClean="0"/>
              <a:t>Wings</a:t>
            </a:r>
          </a:p>
          <a:p>
            <a:r>
              <a:rPr lang="en-US" dirty="0" err="1" smtClean="0"/>
              <a:t>Epicuticle</a:t>
            </a:r>
            <a:endParaRPr lang="en-US" dirty="0" smtClean="0"/>
          </a:p>
          <a:p>
            <a:pPr lvl="1"/>
            <a:r>
              <a:rPr lang="en-US" dirty="0" smtClean="0"/>
              <a:t>1-3 </a:t>
            </a:r>
            <a:r>
              <a:rPr lang="en-US" dirty="0" smtClean="0">
                <a:latin typeface="Symbol" pitchFamily="18" charset="2"/>
              </a:rPr>
              <a:t>m</a:t>
            </a:r>
            <a:r>
              <a:rPr lang="en-US" dirty="0" smtClean="0"/>
              <a:t>m</a:t>
            </a:r>
          </a:p>
          <a:p>
            <a:pPr lvl="1"/>
            <a:r>
              <a:rPr lang="en-US" dirty="0" smtClean="0"/>
              <a:t>Wax, hydrocarbons</a:t>
            </a:r>
          </a:p>
          <a:p>
            <a:r>
              <a:rPr lang="en-US" dirty="0" err="1" smtClean="0"/>
              <a:t>Procuticle</a:t>
            </a:r>
            <a:endParaRPr lang="en-US" dirty="0" smtClean="0"/>
          </a:p>
          <a:p>
            <a:pPr lvl="1"/>
            <a:r>
              <a:rPr lang="en-US" dirty="0" smtClean="0"/>
              <a:t>10-500 </a:t>
            </a:r>
            <a:r>
              <a:rPr lang="en-US" dirty="0" smtClean="0">
                <a:latin typeface="Symbol" pitchFamily="18" charset="2"/>
              </a:rPr>
              <a:t>m</a:t>
            </a:r>
            <a:r>
              <a:rPr lang="en-US" dirty="0" smtClean="0"/>
              <a:t>m</a:t>
            </a:r>
          </a:p>
          <a:p>
            <a:pPr lvl="1"/>
            <a:r>
              <a:rPr lang="en-US" dirty="0" err="1" smtClean="0"/>
              <a:t>Exocuticle</a:t>
            </a:r>
            <a:r>
              <a:rPr lang="en-US" dirty="0" smtClean="0"/>
              <a:t> </a:t>
            </a:r>
            <a:r>
              <a:rPr lang="en-US" dirty="0" err="1" smtClean="0"/>
              <a:t>sclerotized</a:t>
            </a:r>
            <a:endParaRPr lang="en-US" dirty="0" smtClean="0"/>
          </a:p>
          <a:p>
            <a:pPr lvl="1"/>
            <a:r>
              <a:rPr lang="en-US" dirty="0" smtClean="0"/>
              <a:t>Chitin-protein complex</a:t>
            </a:r>
          </a:p>
          <a:p>
            <a:pPr lvl="1"/>
            <a:endParaRPr lang="en-US" dirty="0" smtClean="0"/>
          </a:p>
        </p:txBody>
      </p:sp>
      <p:pic>
        <p:nvPicPr>
          <p:cNvPr id="6" name="Content Placeholder 5" descr="c02f001.jpg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988858" y="5698"/>
            <a:ext cx="4046350" cy="6831049"/>
          </a:xfr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Components of cuticle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2918012" cy="4525963"/>
          </a:xfrm>
        </p:spPr>
        <p:txBody>
          <a:bodyPr/>
          <a:lstStyle/>
          <a:p>
            <a:r>
              <a:rPr lang="en-US" dirty="0" smtClean="0"/>
              <a:t>Chitin</a:t>
            </a:r>
          </a:p>
          <a:p>
            <a:pPr lvl="1"/>
            <a:r>
              <a:rPr lang="en-US" dirty="0" smtClean="0"/>
              <a:t>Polymer of nitrogenous carbohydrate</a:t>
            </a:r>
          </a:p>
          <a:p>
            <a:pPr lvl="1"/>
            <a:r>
              <a:rPr lang="en-US" dirty="0" smtClean="0"/>
              <a:t>N-acetyl-D-Glucosamine</a:t>
            </a:r>
          </a:p>
          <a:p>
            <a:pPr lvl="1"/>
            <a:r>
              <a:rPr lang="en-US" dirty="0" err="1" smtClean="0"/>
              <a:t>Unbranched</a:t>
            </a:r>
            <a:endParaRPr lang="en-US" dirty="0" smtClean="0"/>
          </a:p>
          <a:p>
            <a:pPr lvl="1"/>
            <a:r>
              <a:rPr lang="en-US" dirty="0" smtClean="0"/>
              <a:t>H bonds among chains strengthens cuticle</a:t>
            </a:r>
            <a:endParaRPr lang="en-US" dirty="0"/>
          </a:p>
        </p:txBody>
      </p:sp>
      <p:pic>
        <p:nvPicPr>
          <p:cNvPr id="5" name="Content Placeholder 4" descr="c02f002.jpg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3808389" y="2191875"/>
            <a:ext cx="4678189" cy="2794140"/>
          </a:xfr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Components of cuticle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191000" cy="4525963"/>
          </a:xfrm>
        </p:spPr>
        <p:txBody>
          <a:bodyPr/>
          <a:lstStyle/>
          <a:p>
            <a:r>
              <a:rPr lang="en-US" dirty="0" smtClean="0"/>
              <a:t>Protein</a:t>
            </a:r>
          </a:p>
          <a:p>
            <a:pPr lvl="1"/>
            <a:r>
              <a:rPr lang="en-US" dirty="0" err="1" smtClean="0"/>
              <a:t>Sclerotization</a:t>
            </a:r>
            <a:endParaRPr lang="en-US" dirty="0" smtClean="0"/>
          </a:p>
          <a:p>
            <a:pPr lvl="2"/>
            <a:r>
              <a:rPr lang="en-US" dirty="0" err="1" smtClean="0"/>
              <a:t>Exocuticle</a:t>
            </a:r>
            <a:r>
              <a:rPr lang="en-US" dirty="0" smtClean="0"/>
              <a:t> only</a:t>
            </a:r>
          </a:p>
          <a:p>
            <a:pPr lvl="1"/>
            <a:r>
              <a:rPr lang="en-US" dirty="0" err="1" smtClean="0"/>
              <a:t>Quinone</a:t>
            </a:r>
            <a:r>
              <a:rPr lang="en-US" dirty="0" smtClean="0"/>
              <a:t> based tanning</a:t>
            </a:r>
          </a:p>
          <a:p>
            <a:pPr lvl="1"/>
            <a:r>
              <a:rPr lang="en-US" dirty="0" err="1" smtClean="0"/>
              <a:t>phenolic</a:t>
            </a:r>
            <a:r>
              <a:rPr lang="en-US" dirty="0" smtClean="0"/>
              <a:t> bridges between protein chains</a:t>
            </a:r>
          </a:p>
          <a:p>
            <a:pPr lvl="1"/>
            <a:r>
              <a:rPr lang="en-US" dirty="0" smtClean="0"/>
              <a:t>Melanin also darkens, hardens cuticle</a:t>
            </a:r>
          </a:p>
          <a:p>
            <a:pPr lvl="1"/>
            <a:r>
              <a:rPr lang="en-US" dirty="0" smtClean="0"/>
              <a:t>Zinc, Manganese deposited in hardest cuticle (e.g., mandibles)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err="1" smtClean="0"/>
              <a:t>Unsclerotized</a:t>
            </a:r>
            <a:r>
              <a:rPr lang="en-US" dirty="0" smtClean="0"/>
              <a:t> cuticle</a:t>
            </a:r>
          </a:p>
          <a:p>
            <a:r>
              <a:rPr lang="en-US" dirty="0" smtClean="0"/>
              <a:t>Membranes</a:t>
            </a:r>
          </a:p>
          <a:p>
            <a:r>
              <a:rPr lang="en-US" dirty="0" smtClean="0"/>
              <a:t>Tough, flexible</a:t>
            </a:r>
          </a:p>
          <a:p>
            <a:r>
              <a:rPr lang="en-US" dirty="0" smtClean="0"/>
              <a:t>Highly folded protein chains extend by unfolding</a:t>
            </a:r>
            <a:endParaRPr lang="en-US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Things on the cuticle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2877671" cy="4525963"/>
          </a:xfrm>
        </p:spPr>
        <p:txBody>
          <a:bodyPr/>
          <a:lstStyle/>
          <a:p>
            <a:r>
              <a:rPr lang="en-US" dirty="0" err="1" smtClean="0"/>
              <a:t>Multicellular</a:t>
            </a:r>
            <a:r>
              <a:rPr lang="en-US" dirty="0" smtClean="0"/>
              <a:t> spines</a:t>
            </a:r>
          </a:p>
          <a:p>
            <a:r>
              <a:rPr lang="en-US" dirty="0" smtClean="0"/>
              <a:t>Setae</a:t>
            </a:r>
          </a:p>
          <a:p>
            <a:r>
              <a:rPr lang="en-US" dirty="0" err="1" smtClean="0"/>
              <a:t>Acanthae</a:t>
            </a:r>
            <a:endParaRPr lang="en-US" dirty="0" smtClean="0"/>
          </a:p>
          <a:p>
            <a:r>
              <a:rPr lang="en-US" dirty="0" err="1" smtClean="0"/>
              <a:t>Microtrichae</a:t>
            </a:r>
            <a:endParaRPr lang="en-US" dirty="0"/>
          </a:p>
        </p:txBody>
      </p:sp>
      <p:pic>
        <p:nvPicPr>
          <p:cNvPr id="5" name="Content Placeholder 4" descr="c02f006.jpg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059802" y="984250"/>
            <a:ext cx="4626998" cy="3681825"/>
          </a:xfr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Muscle attachment</a:t>
            </a:r>
            <a:endParaRPr lang="en-US" dirty="0"/>
          </a:p>
        </p:txBody>
      </p:sp>
      <p:pic>
        <p:nvPicPr>
          <p:cNvPr id="60418" name="Picture 2" descr="http://2.bp.blogspot.com/_ciX_bUOqtfk/TIA6a5GUnlI/AAAAAAAAALc/1cEGDTN5k5Q/s1600/image3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77471" y="1223683"/>
            <a:ext cx="6656294" cy="508739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3274"/>
            <a:ext cx="2998694" cy="709612"/>
          </a:xfrm>
        </p:spPr>
        <p:txBody>
          <a:bodyPr/>
          <a:lstStyle/>
          <a:p>
            <a:r>
              <a:rPr lang="en-US" dirty="0" smtClean="0"/>
              <a:t>Color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618566"/>
            <a:ext cx="3259229" cy="5809128"/>
          </a:xfrm>
        </p:spPr>
        <p:txBody>
          <a:bodyPr/>
          <a:lstStyle/>
          <a:p>
            <a:r>
              <a:rPr lang="en-US" dirty="0" smtClean="0"/>
              <a:t>Pigments</a:t>
            </a:r>
          </a:p>
          <a:p>
            <a:pPr lvl="1"/>
            <a:r>
              <a:rPr lang="en-US" dirty="0" smtClean="0"/>
              <a:t>Melanin</a:t>
            </a:r>
          </a:p>
          <a:p>
            <a:pPr lvl="2"/>
            <a:r>
              <a:rPr lang="en-US" dirty="0" smtClean="0"/>
              <a:t>Black</a:t>
            </a:r>
          </a:p>
          <a:p>
            <a:pPr lvl="1"/>
            <a:r>
              <a:rPr lang="en-US" dirty="0" err="1" smtClean="0"/>
              <a:t>Carotenoids</a:t>
            </a:r>
            <a:r>
              <a:rPr lang="en-US" dirty="0" smtClean="0"/>
              <a:t>, </a:t>
            </a:r>
            <a:r>
              <a:rPr lang="en-US" dirty="0" err="1" smtClean="0"/>
              <a:t>Ommochromes</a:t>
            </a:r>
            <a:r>
              <a:rPr lang="en-US" dirty="0" smtClean="0"/>
              <a:t>, </a:t>
            </a:r>
            <a:r>
              <a:rPr lang="en-US" dirty="0" err="1" smtClean="0"/>
              <a:t>Papiliochromes</a:t>
            </a:r>
            <a:r>
              <a:rPr lang="en-US" dirty="0" smtClean="0"/>
              <a:t>, </a:t>
            </a:r>
            <a:r>
              <a:rPr lang="en-US" dirty="0" err="1" smtClean="0"/>
              <a:t>Pteridines</a:t>
            </a:r>
            <a:endParaRPr lang="en-US" dirty="0" smtClean="0"/>
          </a:p>
          <a:p>
            <a:pPr lvl="2"/>
            <a:r>
              <a:rPr lang="en-US" dirty="0" smtClean="0"/>
              <a:t>Yellow/reds</a:t>
            </a:r>
          </a:p>
          <a:p>
            <a:pPr lvl="1"/>
            <a:r>
              <a:rPr lang="en-US" dirty="0" err="1" smtClean="0"/>
              <a:t>Flavonoids</a:t>
            </a:r>
            <a:endParaRPr lang="en-US" dirty="0" smtClean="0"/>
          </a:p>
          <a:p>
            <a:pPr lvl="2"/>
            <a:r>
              <a:rPr lang="en-US" dirty="0" smtClean="0"/>
              <a:t>Yellow</a:t>
            </a:r>
          </a:p>
          <a:p>
            <a:pPr lvl="1"/>
            <a:r>
              <a:rPr lang="en-US" dirty="0" err="1" smtClean="0"/>
              <a:t>Tetrapyrroles</a:t>
            </a:r>
            <a:endParaRPr lang="en-US" dirty="0" smtClean="0"/>
          </a:p>
          <a:p>
            <a:pPr lvl="2"/>
            <a:r>
              <a:rPr lang="en-US" dirty="0" smtClean="0"/>
              <a:t>Red/blue/green</a:t>
            </a:r>
          </a:p>
          <a:p>
            <a:pPr lvl="1"/>
            <a:r>
              <a:rPr lang="en-US" dirty="0" smtClean="0"/>
              <a:t>Quinones</a:t>
            </a:r>
          </a:p>
          <a:p>
            <a:pPr lvl="2"/>
            <a:r>
              <a:rPr lang="en-US" dirty="0" smtClean="0"/>
              <a:t>Yellow/red/blue-green</a:t>
            </a:r>
            <a:endParaRPr lang="en-US" dirty="0"/>
          </a:p>
        </p:txBody>
      </p:sp>
      <p:pic>
        <p:nvPicPr>
          <p:cNvPr id="46084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80858" y="4852988"/>
            <a:ext cx="3163142" cy="2005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6" name="Picture 6" descr="http://t2.gstatic.com/images?q=tbn:ANd9GcRr3-yco5jo92RvSwuJEca65rNH9hLXGUOmNVT4aKjWzkcC0joK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29400" y="2949669"/>
            <a:ext cx="2428875" cy="1876425"/>
          </a:xfrm>
          <a:prstGeom prst="rect">
            <a:avLst/>
          </a:prstGeom>
          <a:noFill/>
        </p:spPr>
      </p:pic>
      <p:sp>
        <p:nvSpPr>
          <p:cNvPr id="46088" name="AutoShape 8" descr="data:image/jpeg;base64,/9j/4AAQSkZJRgABAQAAAQABAAD/2wCEAAkGBhISEBIUEhQUEBQVFBQUFBAQFBQVFA8UFBUVFBQQFRUXHCYeFxkjGRQUHy8gIycpLCwsFR4xNTAqNSYrLCkBCQoKDgwOGA8PGiwlHyQsLCksLC0sLC0qKiwpLCwsLCksKSwsKSowLCwpKSwpKSwsKikpKSwsKSwqLCkpKSwsKf/AABEIALUBFgMBIgACEQEDEQH/xAAbAAABBQEBAAAAAAAAAAAAAAAEAAECAwUGB//EAD0QAAEDAgQDBgIIBAYDAAAAAAEAAhEDIQQSMUEFE1EGImFxgZEyoQcUI0JSYrHBM3LR8BUWJJLh8VOCov/EABoBAAMBAQEBAAAAAAAAAAAAAAABAgMEBQb/xAAxEQACAgECBAMHBAIDAAAAAAAAAQIRAwQSEyExQRRRcQUiYYGh0fAjkbHBYvEkMjT/2gAMAwEAAhEDEQA/APHEk8JQsyRkk8JQgBkk8JQgBkylCaEAMknhKEAMkpZU+VAEUlMMUgxICuE8KwU1LlIAphPlV3KUhSSAoyqYYrm0lYKSVgDimpCkiBSU20ktwgcUVMUkSykrBRS3BYKKSfkosUVMUVO4AIUk/KRnJUuSluEBCirBRRTaCOwvCXv+Fp89AlusDKbQUxQXX8L7I5yATJ6N0HmV0lfsDhsgGcNeNYKtQlIpxaVs8vbh1L6ut/i/AX4epldcG7XfiCCFBYybTpkmeMOmWjyUlO8RxeRLKiuUm5S7bNAbIlkRIpKXKRYAmRPkRXKS5SViBeWly0YKKlyUWAEKaflI0UU/JRYAXKTikjeUkKSVgDMoKzkoltJTFFLcAGKSkKSMFJSFFTuEBiipCijBRT8pTuECtoqYooptJWNpKXIAPkKbaKNFFTbQUbwBG0Va2gi20EVhuHveYY0uPRoJS3AZww6kMMu24d9H1V0GqRRHQ3d7bLo6fY/A0wC4OeR1Jv6K1CTV9hpW67nlNPAucYAJ8lpYfs6T8Rj8rRJXfE0WfBTaweV1U1pcbQud5VdQVs9nH7LqO/NKl+dzmcNwQM0YP5qlz7BamD4XPxEkdBZq0xhxv5qjEPAJbMjXy8F0rT52/wBRqKJ8Xosa24IucvQIpYmnSEfIKnE8UYGk5MwkC2t90BLSTHuiqTmjLIHed8PWN1hjlWXbHmr/AHPQzxT0+6a2trv2CeNcJFejTJMEXBPQ7Ljsbwzl/eB8l0va/ikhlNtouYXJvJWmpl+oz5huNcupRlSVidc24izkMiflogUlLlL0bLBRSUuUiW01LlpWAJylIUkTy0/LS3AUCkn5SIFNT5aW4AQUlLlInlpxTS3CsFNNMKaKNNIU1O4ChtNXCkrGU1cKancAO2ipclFtoqRpKdwgMUkuWi3U0m01O4LB20Va2ktTh/BatY/ZsLh+LRo83Gy6fh3YJutWpJ/8dIaebz+wVKMpdAOLZQlbnDux2Iq3yZB+Kp3fYald1g+EUqA7lJo/Nq7/AHH9kQHOdtbqdE4wcpbYq3+dzqWGMI78zpfV/Iw8F2GoUxNZxqn8Le60fut7DNp02xTY2mPAQfVIkMB+ZQFTGHXS+419Tou3hY8C3ZXz8jKDnqJbNNGl5v8AOQXiMbHidr/MrIq1i4m8n8ugTVcSDN/b5n5qDWyQNhrHQ6lcWXNk1Mljj08vue5g0uD2fB5sruXn9kQo4TMRYx1JWhTYGiycvaANIsR0hY3EOJm4bpOg6r0Vjw6CG585fVnhyzar2tk2rlFfsvX4luPxmUGNVjtqOJmCi6WHLyM3djfw6rRwvCHuMCMkzOxXlaiWbWT6cuy+59HpMWm9m4rfV9W+vogXAYMvuAY38UQ9op5q1QBuWzG723XSgCiyLTGg2Xn3aXiZqVCAbDWNytoqOmj/AJHkazVy1HPt2Rm4zGOqvLzqfkqoSa1WZVxNtu2eYUJ1aKUpIEc8KafIiAxIsXduNLKAxSFNWhqkGqdwinlpFiIyqJaluCyoMUwxShOp3BZDInyqxoUsiVisoyKTaatyqTQlYEG0lYxiuoYV7zDGueejGl36Lbw3YXGlwDqLqYMS98Q0HeBdNJvoOmzEa1Nkn+i7ih2PoMqNY4vqG0kjKPEBoOtjqf3W7Q4TRpXZTaw9Wi8fzG/rZaRxOSbbpIcouNLu+3c4HBdkq9SC4Ci38VSZPk0X94XUcL7HUadyOc8b1B3PRgt7ytn6zFgBH5t58VHnSYGvQXkdQo4kE6grf50R349BLbvzPai3KIAOo0a0QG+Q29FUKhLrT/TpKKoYbLc6abyT0jc+SqxvEGMGzfDf+/JdsdLOa3Z3SXYwnrsWL3NNG2+/2Ly21/YW90LWxwm0CJ1sG+UrPrcVm1hBgCD3rfJZ1ao5xv3WaTrJA0aOu3qqepv9PSq/j2/PUFoqXG10q8l3YfiMZEybnSTFvJAufmcfD1ud8vVRbRA+JptubutcCOkpfWGjwG5hJezpTe7LL1Kl7Zjjjw9PjryLm5bF1z0Fk7sRAn4RIGiC+uNOnzGqoa8vIOU21OntK1epw4lw9Otz+H9s51pM+d8bWS2r49fki51QuIkl2w0DR0AhTbgCG54h283BPUWRFLBWzXdFzKOoVmaTm8BoPMrn8NXv55fU637QpcPTR5en1K6NIGDEgC/miK/GmU2kNiG6zv5LnuL8ZdmcxhEA6t0/5WNUcTqZWeTUpLbiVHE5Sk92R2zT4n2nqVG5G90bn7zvMrDbTVgbdXZFwO3zZLbfUVPDqLmIkmAgXVrooRa0JKum6SUkwMiFEq0tUC1bWMiFIBIMVjWpCIgJFqsypikMqhKFMqKBEmhThJgRFDDOe5rWiXOIAHUlAFVPDue4NaC5xMBouSV2/A+x1KmA/EEVX6ii27RaRP4721A80TgOHUcEwSc1Vwu4XPjGmVu3jv0GjiHtDQ6mC8uF3WN4A1EDwt0WtbeSVy8vI3w4eJ703tj5hf8AiRYIYBTjQMhthoCAIjwQ9PHOqAgZnGetjtlOsW6eFlkU21C7vAR1zfsjqGOFIOc4wAC6P5QT+oRp/FZG+NCl5m2fw+JxenybnfQ1TXDADlyl1zIAc2RoJ3/vZA1K5MnvGQTlsZ8ugWFjuNEFmY8vMO6ajhmA2MdJkeiupdoqIcQ57c03vmHmNhPifVby/wCStsfdgu76v5FQXhJcTJ72R9Eui+f5/ZqUg514gdCDfyggoj6w0D7o+Yn9/PRY9XtE11mC1xPxCJi8C/r10WZieI5rk+Eag9P+lfitPpI1jW6X53+xl4TVa+d5XS/j0X3N93GQTAPhmvY6e09FnV2l7oBDpnvbQLHyhY319rnBoMROu+lvl/cKbcVWh3LL4J2bcxrc3HmuF5smpmuLe3yR6i02PRY28LW/zka2HoZQC4gkEy0u8PDXrfwVVXiLRpAvYmP239FnUuG1HTLyN8xmdNLfotLC9nZcIk6GxiNxbe69bE5QW3Fjr1PCzKGSW7Plcn8F/bpANTiJOgI8Te/kNFDD4Z9S5n128h5rdqYehR/iVGMMXpiS+f5QqBjwINGnrLc1Ww01DQZ9ysM6h11GT5Ll9OpthzOH/mxJf5Pm/ryB6HDt4LgLd7Y6o5tcCw756/d9/wCiCqVSXfaPzflFmg7kgW90Di+LX7pgNGUdLTdcvjFFbdPGl5sJ45Se/PJtmnWrBtNxebCAG3gnwCxcVxBzhA7regQWJxRdqZVRrrmblLnN2yJS7R5InzFa8gBB1aTmuAIIOsG3iq8Q9wAlIgJ5qso4gShKQlhKahh3ZidkrAMxGJ2QbMO9x7t0T9XkTvsETgAcpjXUnoLCfcj3VJcxGWX8txBIJ3jZJRx2EJcT1SUtAQc1QyqxygthjZVMNTAKYQBEqBUyFAhICLlFSc1WUMM5xhoLj0aCT7BTYh6FIuIABJJAAGpJsAu57P8AZ7lMNRxaaxFmE/wx0Pid48uqjwHsxyw01I5jjsZyA2ygi2bW466rcw/CwwZnk0hMANdJMTv5bK8Uqd1fzo34Tq7p+lmHicCW5nVAHF2pzGx0Ab6KdHHdzK0x0ZPyFlLjnbzh2FBaavOdpyaR5keBJsPdcY3t/QxFZzRSGFBa4sqZcxDw0uYHAAHKTAtoDK64RnjluxP9y5R4sduVdPI6yliqzntbyxl3e13wj8TibAb7LF41x0SWUi3EHfKM1MgGSJNn7ad2+p24biHa3F4o8ouyMmDTp2a4+O7vIyrcLwuq6q6m6xaQw5SJc0RlbLfiEt23utsuafDe5meHS445E0da3jTMQyctGnrNRpBrNDWkwMgJaYkWNpi91Y2lhnHv1q+bSzMoto0mpmMRmubm6bC9gsWaZdTBLie6KjXAPDYby3WiRHdf4QtDCdm8X9gP9TRlgNTlmrTbSbLoZBEFwYGnLEy7LsudZsNK+aN5RyN8mZtLAggZXucJEElsiRN4A3m60aHZ15J/iO6BskC4izbEG3jb3NHZ/FjIRisW0uguBqMOQAEkEw3M8CAL/E+JAaSnHAKzjFWrXIg/FXc+7twJuGeUud0CXidPHmofwQ8eeSp5P5L2cCbTnMWUZ05rgw33GYz/ANqvE8cwNHumq57hHcosdIPm7KP1VFPskAC4NvmsZe4UxpAIHecNyYBJ2Agl4zskKjQ5zQXCIq1L2gnvZiJMuJvuBIgEGvHt/wDRJfUzWjj1m2wCr23aRFGg21g6uTUdHXK2Bv1KbFcXqVKLjVqvExDKQytj70tZtG5WrT7KUqRDQ9vMBI5UjOARIiQQ52p/NPSAiKbsLkLZc/IMxpaPcQZzlp/iRrv5Lmy5M2TlKTXobRhihzSOUwlDMRkY597HLA6eq3KfAqjgBOWATHU6En1V+K7V4YBjmTUIdBY8lrmi940I1uCmd2tpx9mLz32uuPAtduCD8lzcJJ31NHlVD/5aqmmcsF17mwWFiexuLGjA7rBED3WpV7aPbTLWhk6gibdQeoVeH7fONJzqrBA2adRIEX6ytevY5pbW+plu7HYkQTB7oLujSSe6DvaL9SRtJbA0BRz1XtzFv2dMEAgVCJLz/K3TxIXTf50w9WlLs7Z2iD8tUO6lhizvZg2SQYdJzBskmPBTGVOxvGuzOIq8QL3l0QBMeNyJnzBV8Z2tG7oA/vyWxWwGGcS2mXFw7oDiCMgJII9SbeKg/CBhE2iY9RCpJPmZONGfiaGVrQ2/XwRX1bugN36eQP7/ACTnQjbr1VlN8MAmY08EUhUUVsA4OHeA0sZv7IyhQa0SdYPwxN2kboBzXONyUfhaZAumh0ZOMe/pHkElp4hgJSToRzqUpBSyoERThTypg1IBgnyKYapgJCLMJw4VKlNmZrQ4gF7tGDdx8hK689o+H8PaWU2uqmATUGjzt9pfMfADKuNfRDgQRIIgjqFfguDYbXJmf1qd4jxGybzY8Ud002b4Ib5UmH476W3VS6lhqLWF2YNe5wJIAMhsgDOQCQL7C8riuI1cbi3EOc+Mp79RzryAYk7WFhYdBC6t/C6GYu5bZ/FHeEGRBF2nxEIrmZR3b23ufEkm5PjKxftKFVjjTO+OmadtnmX+BBhh4M9TYHyXScI4dTAAAvs4G9hLb7GQ0+FvJbFVg8/Mf3KbCYY1arGNsSbn8LRdzvQAlHjpz5UV4eK52bnY7sU4MbiG8oPcczS9pJqSS1xJjuz3hvN10/ZttPDOqENAqPec/fa/lmB3ZGgiP6rLqdpDTeKTO6A3T8IDe422ndv6hZmI4mW1TVaASQQRs9rhBaJ0I2dsR6Ljnlm3V1z6gop9j0LEdoRMNaHiNQ+BPqLhQfiKrgHCgCN2moAQZ2MaeY915HT4hVLmnmPsQYzRoZv7LtcP9IVMD7QOB8AC2dri48oUfqvn19K5fQiThF0bOKxWJAP+n3Nw1zw8aEOaGkaAXBGiycRxquC4GjUg6NDHg0zGrH2IE/dMyN91ZU7cNaJFrA/CD5Tod9EG/wCkSt90M3u5hG9oAd0XQlP8/wBGW+KB8RxbEGCOYHD72QtJ/K6PiETc3HigKmIxDsw5VfK8mQ2m+8d4d1jcocCNYFhcKeI+ljFhxaGUTH5H+3xqVL6TcW4EnlNgSQ2kXE2+EAu8J8I9DqoZPL6k8WIBjcDi30e7h68gjL9lWLqcataSJa2bxtslw/s9xCq57X06pLSftKphrHxfvuNzpMTotKl9IWMMSKRkAzy418nKr/NuPd3RlptdEuYwgszXJDnOP6ey1byLql+5klDuzHxfB6lCW1XMLt+WS4AA7mBqY+SymktDvWPErsI7jx8Wf4i6IMiCQBpKCqcNZAtMGb6LSL5czOW2+RzmGFUPMNLpMD+q6KnwdvKyvcJMWGxkH9oVmJqggQmYLIbJEMO1uVrY7o1N9TKJOKJBaST+iDcpsBKkCFLuvke6njKxfqr2YdRNFUAOGSFQKRlaGUBUEI6gSpCyta6VQ2yVSv0VKIEnMSVHOTp0IxYhOxSyJNasySxrU+VIBSyoAiApAKQapBqQCY1S00VtVgDfFDmoITaAMwtJ9TNlElok3i3ruh6lUgkGx3HRavBzloF5tnJM/lZ/yuUrY4ucXE6kn5rllpIN+7yPQhqpQit3MPe5a/Z6gG06lZ2kEf8AoyH1Pc5QPVc5hqmYugEgD2K1+LYw0cE1v3qjhTAgTlb33/8A3l908eBwdlvUxmjLqY1xqOefiLsx8+nlstXBPFYWsRrOy5xtUkHqNjoi8NWIu0w6wOV2o6qJ6eVWzTjwlyRocSoFmaILjA10kZifaP8AcFmYPNmdMOi4H6JuI1Kj+8Lk2NzIADb+t/YI3hHBJaXfCHCC5xv7ea6oRUI9ThyS3StlX1iGkmZM96CRP9lDvqvcCWy42A8fJb7eHtLMpAIG53O5VtHDsYLADyTU0uiM7MjA8JPMbmEtMSPYket1u4bgbWNIAgFxdG4m2vlAUGVgD0Rgx1tUW2KyoYUUwIAHRCVa5mdPJFuxMlCYodE6QrGp4k+iIq1ZagKVNFtamIGawyrZgKbiq3PSYESUThyEC6pdXUihIZp5lS9ypFdRqVlQEs6g56HfVQ1XFoQgqpWQtTFwgq/EFn1uIBaIZpVeIJLnK2P6JKtjHR1WVOGK5zbKsOWBmIBIuCprVIVMm3igAsvsq244SFTiHOAMbIJlYGJt4nqihmtjKL3xlBP7Kp+HIsQdBfx3SNRzqbLuI3yCw6Cd1Gg9xnKSWiBMXkmw+RTLpGnxDidNlIsZcNZlj5uv4m3qsClwqvVdmLHFpPxBuVltg4wIGlkcKLqjHGA2BMiNQZE3VdRznGzy4Q0d6dR0E2Gh1MR6ATo05S6iwOGq0ntDm5WmSTIInYSPRG4yrneyAXimCBGuY3eWg6EwBPgE1JuQgkF3mbT5Kb3ZnDLZTxOYrSVIycTgSHQ0d2SQHRMTADo3hEYDAlrw+NNBsPTdaQoSDmMlEYZgaIUylOXcm0B06MkmPkrxUIEJ8Q4N0Q7axJUbQsJ5xCTcQonRVimrSolsnWcp0pTNpq9ohUhEQxT5ardXhMKyYDuMKBrpkm00gIucSllKtyJEooCtlNWAQol8KmriwEwLalRDVcUAhcRjx1WXXx3RUlY6DsTjVk1+IoTEY7xWZXxcrWMBmjW4ms+tipQjnqBK2UUhFrqhSVKSoD1F7gGS494iw6D8R/ZZ1PGgOv6KqsQe9cnf9mgKTmuqZZAaZDRPnsN1xUSPzGuzkkyNANPdU1GuDWuvpqNOsq8cMcxxzjMZ0kRvrCPqloawEtk/dMkAdP0QAGzLUplubK4t+9vvtdUHCxTZzBaJaNMxDiIk7RBsr8dXLbNhumguf+NLKoHM0ZiSR1PyCVgFGuBTIkuGYZchGTL96TrPpskyu1sgiCbyyR4qzB4YbWHRD8QaAbIbsCbA0NOUmTqlTbF0Lh5WgMMoY0wihWz2KsqUw3RZoJabIimSdUJAXNcTdIEgq+jRsrDSVUBRUuEqVCFcQFCpUSAkQEypNRTptlAFkqLiVe2kn+rEpDAsqvpUii6WCV/KATCgUUki1XVaoCCrYsBMdE3vAQdbGAILF8Q8ViYziKtRsVGvieJhZmJ4p4rGxHEfFZ1TFkrZYgNavxHxQT8aSgDWKbOtVBIZfUrSqSUySYhJJ0kAMknSSA9Nr0i4EkxEGIsIPw21sgGVQ0ksGdw+8QAPQKVTGGIJ+LVVUXxYXlcRIRh8a57hmEGZMaE+Sv4jRa0A7rOa0tcCi6j84QBCkzPcqqqINgjaNOyhXYgCvBYg+StxTZTYWhdHOw6QGdQo3WjTmFNlEBSDgE6AYYTqptYAovxCFqYgpDDTXVbq6EaSVfTYlYEy4pNYrW01YKaAB20kTTpJxClzgnQBFNgCtzBAPxkIarxQAappFI1XVwEHiMeAsLFcfA3WJjONk6FUoNlHQYziovdYuJ4r4rBxPEyd1n1MYVvHCBs4niay8TjCUK7EKBetowoKJOemlRBThWDJKQUQpBSyBwnSCSkBJJJJAJJOmQB3L6NlCiLpJLiJDwyQnp0gkkkgDaVMJPoBOkqAkxsK1z0kkADVqiobUMpJJMCblCEklI0XUgjKLU6SYBEKms9JJAAdWuQhKuMKZJWhgVfHuCycZxBydJaIZj18UUDUxBSSXTEZU58qslJJaosZOEySAJhOEklLJZIKQSSUMgkkkkpAdMkkgB0kkkAf/9k="/>
          <p:cNvSpPr>
            <a:spLocks noChangeAspect="1" noChangeArrowheads="1"/>
          </p:cNvSpPr>
          <p:nvPr/>
        </p:nvSpPr>
        <p:spPr bwMode="auto">
          <a:xfrm>
            <a:off x="155575" y="-822325"/>
            <a:ext cx="2647950" cy="17240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6090" name="AutoShape 10" descr="data:image/jpeg;base64,/9j/4AAQSkZJRgABAQAAAQABAAD/2wCEAAkGBhISEBIUEhQUEBQVFBQUFBAQFBQVFA8UFBUVFBQQFRUXHCYeFxkjGRQUHy8gIycpLCwsFR4xNTAqNSYrLCkBCQoKDgwOGA8PGiwlHyQsLCksLC0sLC0qKiwpLCwsLCksKSwsKSowLCwpKSwpKSwsKikpKSwsKSwqLCkpKSwsKf/AABEIALUBFgMBIgACEQEDEQH/xAAbAAABBQEBAAAAAAAAAAAAAAAEAAECAwUGB//EAD0QAAEDAgQDBgIIBAYDAAAAAAEAAhEDIQQSMUEFE1EGImFxgZEyoQcUI0JSYrHBM3LR8BUWJJLh8VOCov/EABoBAAMBAQEBAAAAAAAAAAAAAAABAgMEBQb/xAAxEQACAgECBAMHBAIDAAAAAAAAAQIRAwQSEyExQRRRcQUiYYGh0fAjkbHBYvEkMjT/2gAMAwEAAhEDEQA/APHEk8JQsyRkk8JQgBkk8JQgBkylCaEAMknhKEAMkpZU+VAEUlMMUgxICuE8KwU1LlIAphPlV3KUhSSAoyqYYrm0lYKSVgDimpCkiBSU20ktwgcUVMUkSykrBRS3BYKKSfkosUVMUVO4AIUk/KRnJUuSluEBCirBRRTaCOwvCXv+Fp89AlusDKbQUxQXX8L7I5yATJ6N0HmV0lfsDhsgGcNeNYKtQlIpxaVs8vbh1L6ut/i/AX4epldcG7XfiCCFBYybTpkmeMOmWjyUlO8RxeRLKiuUm5S7bNAbIlkRIpKXKRYAmRPkRXKS5SViBeWly0YKKlyUWAEKaflI0UU/JRYAXKTikjeUkKSVgDMoKzkoltJTFFLcAGKSkKSMFJSFFTuEBiipCijBRT8pTuECtoqYooptJWNpKXIAPkKbaKNFFTbQUbwBG0Va2gi20EVhuHveYY0uPRoJS3AZww6kMMu24d9H1V0GqRRHQ3d7bLo6fY/A0wC4OeR1Jv6K1CTV9hpW67nlNPAucYAJ8lpYfs6T8Rj8rRJXfE0WfBTaweV1U1pcbQud5VdQVs9nH7LqO/NKl+dzmcNwQM0YP5qlz7BamD4XPxEkdBZq0xhxv5qjEPAJbMjXy8F0rT52/wBRqKJ8Xosa24IucvQIpYmnSEfIKnE8UYGk5MwkC2t90BLSTHuiqTmjLIHed8PWN1hjlWXbHmr/AHPQzxT0+6a2trv2CeNcJFejTJMEXBPQ7Ljsbwzl/eB8l0va/ikhlNtouYXJvJWmpl+oz5huNcupRlSVidc24izkMiflogUlLlL0bLBRSUuUiW01LlpWAJylIUkTy0/LS3AUCkn5SIFNT5aW4AQUlLlInlpxTS3CsFNNMKaKNNIU1O4ChtNXCkrGU1cKancAO2ipclFtoqRpKdwgMUkuWi3U0m01O4LB20Va2ktTh/BatY/ZsLh+LRo83Gy6fh3YJutWpJ/8dIaebz+wVKMpdAOLZQlbnDux2Iq3yZB+Kp3fYald1g+EUqA7lJo/Nq7/AHH9kQHOdtbqdE4wcpbYq3+dzqWGMI78zpfV/Iw8F2GoUxNZxqn8Le60fut7DNp02xTY2mPAQfVIkMB+ZQFTGHXS+419Tou3hY8C3ZXz8jKDnqJbNNGl5v8AOQXiMbHidr/MrIq1i4m8n8ugTVcSDN/b5n5qDWyQNhrHQ6lcWXNk1Mljj08vue5g0uD2fB5sruXn9kQo4TMRYx1JWhTYGiycvaANIsR0hY3EOJm4bpOg6r0Vjw6CG585fVnhyzar2tk2rlFfsvX4luPxmUGNVjtqOJmCi6WHLyM3djfw6rRwvCHuMCMkzOxXlaiWbWT6cuy+59HpMWm9m4rfV9W+vogXAYMvuAY38UQ9op5q1QBuWzG723XSgCiyLTGg2Xn3aXiZqVCAbDWNytoqOmj/AJHkazVy1HPt2Rm4zGOqvLzqfkqoSa1WZVxNtu2eYUJ1aKUpIEc8KafIiAxIsXduNLKAxSFNWhqkGqdwinlpFiIyqJaluCyoMUwxShOp3BZDInyqxoUsiVisoyKTaatyqTQlYEG0lYxiuoYV7zDGueejGl36Lbw3YXGlwDqLqYMS98Q0HeBdNJvoOmzEa1Nkn+i7ih2PoMqNY4vqG0kjKPEBoOtjqf3W7Q4TRpXZTaw9Wi8fzG/rZaRxOSbbpIcouNLu+3c4HBdkq9SC4Ci38VSZPk0X94XUcL7HUadyOc8b1B3PRgt7ytn6zFgBH5t58VHnSYGvQXkdQo4kE6grf50R349BLbvzPai3KIAOo0a0QG+Q29FUKhLrT/TpKKoYbLc6abyT0jc+SqxvEGMGzfDf+/JdsdLOa3Z3SXYwnrsWL3NNG2+/2Ly21/YW90LWxwm0CJ1sG+UrPrcVm1hBgCD3rfJZ1ao5xv3WaTrJA0aOu3qqepv9PSq/j2/PUFoqXG10q8l3YfiMZEybnSTFvJAufmcfD1ud8vVRbRA+JptubutcCOkpfWGjwG5hJezpTe7LL1Kl7Zjjjw9PjryLm5bF1z0Fk7sRAn4RIGiC+uNOnzGqoa8vIOU21OntK1epw4lw9Otz+H9s51pM+d8bWS2r49fki51QuIkl2w0DR0AhTbgCG54h283BPUWRFLBWzXdFzKOoVmaTm8BoPMrn8NXv55fU637QpcPTR5en1K6NIGDEgC/miK/GmU2kNiG6zv5LnuL8ZdmcxhEA6t0/5WNUcTqZWeTUpLbiVHE5Sk92R2zT4n2nqVG5G90bn7zvMrDbTVgbdXZFwO3zZLbfUVPDqLmIkmAgXVrooRa0JKum6SUkwMiFEq0tUC1bWMiFIBIMVjWpCIgJFqsypikMqhKFMqKBEmhThJgRFDDOe5rWiXOIAHUlAFVPDue4NaC5xMBouSV2/A+x1KmA/EEVX6ii27RaRP4721A80TgOHUcEwSc1Vwu4XPjGmVu3jv0GjiHtDQ6mC8uF3WN4A1EDwt0WtbeSVy8vI3w4eJ703tj5hf8AiRYIYBTjQMhthoCAIjwQ9PHOqAgZnGetjtlOsW6eFlkU21C7vAR1zfsjqGOFIOc4wAC6P5QT+oRp/FZG+NCl5m2fw+JxenybnfQ1TXDADlyl1zIAc2RoJ3/vZA1K5MnvGQTlsZ8ugWFjuNEFmY8vMO6ajhmA2MdJkeiupdoqIcQ57c03vmHmNhPifVby/wCStsfdgu76v5FQXhJcTJ72R9Eui+f5/ZqUg514gdCDfyggoj6w0D7o+Yn9/PRY9XtE11mC1xPxCJi8C/r10WZieI5rk+Eag9P+lfitPpI1jW6X53+xl4TVa+d5XS/j0X3N93GQTAPhmvY6e09FnV2l7oBDpnvbQLHyhY319rnBoMROu+lvl/cKbcVWh3LL4J2bcxrc3HmuF5smpmuLe3yR6i02PRY28LW/zka2HoZQC4gkEy0u8PDXrfwVVXiLRpAvYmP239FnUuG1HTLyN8xmdNLfotLC9nZcIk6GxiNxbe69bE5QW3Fjr1PCzKGSW7Plcn8F/bpANTiJOgI8Te/kNFDD4Z9S5n128h5rdqYehR/iVGMMXpiS+f5QqBjwINGnrLc1Ww01DQZ9ysM6h11GT5Ll9OpthzOH/mxJf5Pm/ryB6HDt4LgLd7Y6o5tcCw756/d9/wCiCqVSXfaPzflFmg7kgW90Di+LX7pgNGUdLTdcvjFFbdPGl5sJ45Se/PJtmnWrBtNxebCAG3gnwCxcVxBzhA7regQWJxRdqZVRrrmblLnN2yJS7R5InzFa8gBB1aTmuAIIOsG3iq8Q9wAlIgJ5qso4gShKQlhKahh3ZidkrAMxGJ2QbMO9x7t0T9XkTvsETgAcpjXUnoLCfcj3VJcxGWX8txBIJ3jZJRx2EJcT1SUtAQc1QyqxygthjZVMNTAKYQBEqBUyFAhICLlFSc1WUMM5xhoLj0aCT7BTYh6FIuIABJJAAGpJsAu57P8AZ7lMNRxaaxFmE/wx0Pid48uqjwHsxyw01I5jjsZyA2ygi2bW466rcw/CwwZnk0hMANdJMTv5bK8Uqd1fzo34Tq7p+lmHicCW5nVAHF2pzGx0Ab6KdHHdzK0x0ZPyFlLjnbzh2FBaavOdpyaR5keBJsPdcY3t/QxFZzRSGFBa4sqZcxDw0uYHAAHKTAtoDK64RnjluxP9y5R4sduVdPI6yliqzntbyxl3e13wj8TibAb7LF41x0SWUi3EHfKM1MgGSJNn7ad2+p24biHa3F4o8ouyMmDTp2a4+O7vIyrcLwuq6q6m6xaQw5SJc0RlbLfiEt23utsuafDe5meHS445E0da3jTMQyctGnrNRpBrNDWkwMgJaYkWNpi91Y2lhnHv1q+bSzMoto0mpmMRmubm6bC9gsWaZdTBLie6KjXAPDYby3WiRHdf4QtDCdm8X9gP9TRlgNTlmrTbSbLoZBEFwYGnLEy7LsudZsNK+aN5RyN8mZtLAggZXucJEElsiRN4A3m60aHZ15J/iO6BskC4izbEG3jb3NHZ/FjIRisW0uguBqMOQAEkEw3M8CAL/E+JAaSnHAKzjFWrXIg/FXc+7twJuGeUud0CXidPHmofwQ8eeSp5P5L2cCbTnMWUZ05rgw33GYz/ANqvE8cwNHumq57hHcosdIPm7KP1VFPskAC4NvmsZe4UxpAIHecNyYBJ2Agl4zskKjQ5zQXCIq1L2gnvZiJMuJvuBIgEGvHt/wDRJfUzWjj1m2wCr23aRFGg21g6uTUdHXK2Bv1KbFcXqVKLjVqvExDKQytj70tZtG5WrT7KUqRDQ9vMBI5UjOARIiQQ52p/NPSAiKbsLkLZc/IMxpaPcQZzlp/iRrv5Lmy5M2TlKTXobRhihzSOUwlDMRkY597HLA6eq3KfAqjgBOWATHU6En1V+K7V4YBjmTUIdBY8lrmi940I1uCmd2tpx9mLz32uuPAtduCD8lzcJJ31NHlVD/5aqmmcsF17mwWFiexuLGjA7rBED3WpV7aPbTLWhk6gibdQeoVeH7fONJzqrBA2adRIEX6ytevY5pbW+plu7HYkQTB7oLujSSe6DvaL9SRtJbA0BRz1XtzFv2dMEAgVCJLz/K3TxIXTf50w9WlLs7Z2iD8tUO6lhizvZg2SQYdJzBskmPBTGVOxvGuzOIq8QL3l0QBMeNyJnzBV8Z2tG7oA/vyWxWwGGcS2mXFw7oDiCMgJII9SbeKg/CBhE2iY9RCpJPmZONGfiaGVrQ2/XwRX1bugN36eQP7/ACTnQjbr1VlN8MAmY08EUhUUVsA4OHeA0sZv7IyhQa0SdYPwxN2kboBzXONyUfhaZAumh0ZOMe/pHkElp4hgJSToRzqUpBSyoERThTypg1IBgnyKYapgJCLMJw4VKlNmZrQ4gF7tGDdx8hK689o+H8PaWU2uqmATUGjzt9pfMfADKuNfRDgQRIIgjqFfguDYbXJmf1qd4jxGybzY8Ud002b4Ib5UmH476W3VS6lhqLWF2YNe5wJIAMhsgDOQCQL7C8riuI1cbi3EOc+Mp79RzryAYk7WFhYdBC6t/C6GYu5bZ/FHeEGRBF2nxEIrmZR3b23ufEkm5PjKxftKFVjjTO+OmadtnmX+BBhh4M9TYHyXScI4dTAAAvs4G9hLb7GQ0+FvJbFVg8/Mf3KbCYY1arGNsSbn8LRdzvQAlHjpz5UV4eK52bnY7sU4MbiG8oPcczS9pJqSS1xJjuz3hvN10/ZttPDOqENAqPec/fa/lmB3ZGgiP6rLqdpDTeKTO6A3T8IDe422ndv6hZmI4mW1TVaASQQRs9rhBaJ0I2dsR6Ljnlm3V1z6gop9j0LEdoRMNaHiNQ+BPqLhQfiKrgHCgCN2moAQZ2MaeY915HT4hVLmnmPsQYzRoZv7LtcP9IVMD7QOB8AC2dri48oUfqvn19K5fQiThF0bOKxWJAP+n3Nw1zw8aEOaGkaAXBGiycRxquC4GjUg6NDHg0zGrH2IE/dMyN91ZU7cNaJFrA/CD5Tod9EG/wCkSt90M3u5hG9oAd0XQlP8/wBGW+KB8RxbEGCOYHD72QtJ/K6PiETc3HigKmIxDsw5VfK8mQ2m+8d4d1jcocCNYFhcKeI+ljFhxaGUTH5H+3xqVL6TcW4EnlNgSQ2kXE2+EAu8J8I9DqoZPL6k8WIBjcDi30e7h68gjL9lWLqcataSJa2bxtslw/s9xCq57X06pLSftKphrHxfvuNzpMTotKl9IWMMSKRkAzy418nKr/NuPd3RlptdEuYwgszXJDnOP6ey1byLql+5klDuzHxfB6lCW1XMLt+WS4AA7mBqY+SymktDvWPErsI7jx8Wf4i6IMiCQBpKCqcNZAtMGb6LSL5czOW2+RzmGFUPMNLpMD+q6KnwdvKyvcJMWGxkH9oVmJqggQmYLIbJEMO1uVrY7o1N9TKJOKJBaST+iDcpsBKkCFLuvke6njKxfqr2YdRNFUAOGSFQKRlaGUBUEI6gSpCyta6VQ2yVSv0VKIEnMSVHOTp0IxYhOxSyJNasySxrU+VIBSyoAiApAKQapBqQCY1S00VtVgDfFDmoITaAMwtJ9TNlElok3i3ruh6lUgkGx3HRavBzloF5tnJM/lZ/yuUrY4ucXE6kn5rllpIN+7yPQhqpQit3MPe5a/Z6gG06lZ2kEf8AoyH1Pc5QPVc5hqmYugEgD2K1+LYw0cE1v3qjhTAgTlb33/8A3l908eBwdlvUxmjLqY1xqOefiLsx8+nlstXBPFYWsRrOy5xtUkHqNjoi8NWIu0w6wOV2o6qJ6eVWzTjwlyRocSoFmaILjA10kZifaP8AcFmYPNmdMOi4H6JuI1Kj+8Lk2NzIADb+t/YI3hHBJaXfCHCC5xv7ea6oRUI9ThyS3StlX1iGkmZM96CRP9lDvqvcCWy42A8fJb7eHtLMpAIG53O5VtHDsYLADyTU0uiM7MjA8JPMbmEtMSPYket1u4bgbWNIAgFxdG4m2vlAUGVgD0Rgx1tUW2KyoYUUwIAHRCVa5mdPJFuxMlCYodE6QrGp4k+iIq1ZagKVNFtamIGawyrZgKbiq3PSYESUThyEC6pdXUihIZp5lS9ypFdRqVlQEs6g56HfVQ1XFoQgqpWQtTFwgq/EFn1uIBaIZpVeIJLnK2P6JKtjHR1WVOGK5zbKsOWBmIBIuCprVIVMm3igAsvsq244SFTiHOAMbIJlYGJt4nqihmtjKL3xlBP7Kp+HIsQdBfx3SNRzqbLuI3yCw6Cd1Gg9xnKSWiBMXkmw+RTLpGnxDidNlIsZcNZlj5uv4m3qsClwqvVdmLHFpPxBuVltg4wIGlkcKLqjHGA2BMiNQZE3VdRznGzy4Q0d6dR0E2Gh1MR6ATo05S6iwOGq0ntDm5WmSTIInYSPRG4yrneyAXimCBGuY3eWg6EwBPgE1JuQgkF3mbT5Kb3ZnDLZTxOYrSVIycTgSHQ0d2SQHRMTADo3hEYDAlrw+NNBsPTdaQoSDmMlEYZgaIUylOXcm0B06MkmPkrxUIEJ8Q4N0Q7axJUbQsJ5xCTcQonRVimrSolsnWcp0pTNpq9ohUhEQxT5ardXhMKyYDuMKBrpkm00gIucSllKtyJEooCtlNWAQol8KmriwEwLalRDVcUAhcRjx1WXXx3RUlY6DsTjVk1+IoTEY7xWZXxcrWMBmjW4ms+tipQjnqBK2UUhFrqhSVKSoD1F7gGS494iw6D8R/ZZ1PGgOv6KqsQe9cnf9mgKTmuqZZAaZDRPnsN1xUSPzGuzkkyNANPdU1GuDWuvpqNOsq8cMcxxzjMZ0kRvrCPqloawEtk/dMkAdP0QAGzLUplubK4t+9vvtdUHCxTZzBaJaNMxDiIk7RBsr8dXLbNhumguf+NLKoHM0ZiSR1PyCVgFGuBTIkuGYZchGTL96TrPpskyu1sgiCbyyR4qzB4YbWHRD8QaAbIbsCbA0NOUmTqlTbF0Lh5WgMMoY0wihWz2KsqUw3RZoJabIimSdUJAXNcTdIEgq+jRsrDSVUBRUuEqVCFcQFCpUSAkQEypNRTptlAFkqLiVe2kn+rEpDAsqvpUii6WCV/KATCgUUki1XVaoCCrYsBMdE3vAQdbGAILF8Q8ViYziKtRsVGvieJhZmJ4p4rGxHEfFZ1TFkrZYgNavxHxQT8aSgDWKbOtVBIZfUrSqSUySYhJJ0kAMknSSA9Nr0i4EkxEGIsIPw21sgGVQ0ksGdw+8QAPQKVTGGIJ+LVVUXxYXlcRIRh8a57hmEGZMaE+Sv4jRa0A7rOa0tcCi6j84QBCkzPcqqqINgjaNOyhXYgCvBYg+StxTZTYWhdHOw6QGdQo3WjTmFNlEBSDgE6AYYTqptYAovxCFqYgpDDTXVbq6EaSVfTYlYEy4pNYrW01YKaAB20kTTpJxClzgnQBFNgCtzBAPxkIarxQAappFI1XVwEHiMeAsLFcfA3WJjONk6FUoNlHQYziovdYuJ4r4rBxPEyd1n1MYVvHCBs4niay8TjCUK7EKBetowoKJOemlRBThWDJKQUQpBSyBwnSCSkBJJJJAJJOmQB3L6NlCiLpJLiJDwyQnp0gkkkgDaVMJPoBOkqAkxsK1z0kkADVqiobUMpJJMCblCEklI0XUgjKLU6SYBEKms9JJAAdWuQhKuMKZJWhgVfHuCycZxBydJaIZj18UUDUxBSSXTEZU58qslJJaosZOEySAJhOEklLJZIKQSSUMgkkkkpAdMkkgB0kkkAf/9k="/>
          <p:cNvSpPr>
            <a:spLocks noChangeAspect="1" noChangeArrowheads="1"/>
          </p:cNvSpPr>
          <p:nvPr/>
        </p:nvSpPr>
        <p:spPr bwMode="auto">
          <a:xfrm>
            <a:off x="155575" y="-822325"/>
            <a:ext cx="2647950" cy="17240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6092" name="Picture 12" descr="http://scienceblogs.com/myrmecos/wp-content/blogs.dir/449/files/2012/04/i-db87cad0080da656b7c07547a584d613-Graphocephala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16429" y="2949668"/>
            <a:ext cx="2884652" cy="1876425"/>
          </a:xfrm>
          <a:prstGeom prst="rect">
            <a:avLst/>
          </a:prstGeom>
          <a:noFill/>
        </p:spPr>
      </p:pic>
      <p:pic>
        <p:nvPicPr>
          <p:cNvPr id="13" name="Picture 12" descr="P1010053.JPG"/>
          <p:cNvPicPr>
            <a:picLocks noChangeAspect="1"/>
          </p:cNvPicPr>
          <p:nvPr/>
        </p:nvPicPr>
        <p:blipFill>
          <a:blip r:embed="rId5"/>
          <a:srcRect l="11176" t="24314" r="27810" b="14902"/>
          <a:stretch>
            <a:fillRect/>
          </a:stretch>
        </p:blipFill>
        <p:spPr>
          <a:xfrm>
            <a:off x="3716429" y="4857202"/>
            <a:ext cx="2212503" cy="1653135"/>
          </a:xfrm>
          <a:prstGeom prst="rect">
            <a:avLst/>
          </a:prstGeom>
        </p:spPr>
      </p:pic>
      <p:pic>
        <p:nvPicPr>
          <p:cNvPr id="46094" name="Picture 14" descr="http://static.flickr.com/3035/2942695494_5ab126c7d6.jpg"/>
          <p:cNvPicPr>
            <a:picLocks noChangeAspect="1" noChangeArrowheads="1"/>
          </p:cNvPicPr>
          <p:nvPr/>
        </p:nvPicPr>
        <p:blipFill>
          <a:blip r:embed="rId6"/>
          <a:srcRect l="9800" r="37965"/>
          <a:stretch>
            <a:fillRect/>
          </a:stretch>
        </p:blipFill>
        <p:spPr bwMode="auto">
          <a:xfrm>
            <a:off x="3716429" y="113275"/>
            <a:ext cx="2202001" cy="2807552"/>
          </a:xfrm>
          <a:prstGeom prst="rect">
            <a:avLst/>
          </a:prstGeom>
          <a:noFill/>
        </p:spPr>
      </p:pic>
      <p:pic>
        <p:nvPicPr>
          <p:cNvPr id="46096" name="Picture 16" descr="http://eatrio.net/wp-content/uploads/2012/07/wasps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010275" y="618566"/>
            <a:ext cx="3048000" cy="22860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3274"/>
            <a:ext cx="8229600" cy="709612"/>
          </a:xfrm>
        </p:spPr>
        <p:txBody>
          <a:bodyPr/>
          <a:lstStyle/>
          <a:p>
            <a:r>
              <a:rPr lang="en-US" dirty="0" smtClean="0"/>
              <a:t>Color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95800" y="822886"/>
            <a:ext cx="4038600" cy="2955738"/>
          </a:xfrm>
        </p:spPr>
        <p:txBody>
          <a:bodyPr/>
          <a:lstStyle/>
          <a:p>
            <a:r>
              <a:rPr lang="en-US" dirty="0" smtClean="0"/>
              <a:t>Structural color</a:t>
            </a:r>
          </a:p>
          <a:p>
            <a:pPr lvl="1"/>
            <a:r>
              <a:rPr lang="en-US" dirty="0" smtClean="0"/>
              <a:t>Diffraction via ridges on cuticle</a:t>
            </a:r>
          </a:p>
          <a:p>
            <a:pPr lvl="2"/>
            <a:r>
              <a:rPr lang="en-US" dirty="0" err="1" smtClean="0"/>
              <a:t>Irridescent</a:t>
            </a:r>
            <a:endParaRPr lang="en-US" dirty="0" smtClean="0"/>
          </a:p>
          <a:p>
            <a:pPr lvl="1"/>
            <a:r>
              <a:rPr lang="en-US" dirty="0" smtClean="0"/>
              <a:t>Layering of chitin</a:t>
            </a:r>
          </a:p>
          <a:p>
            <a:pPr lvl="2"/>
            <a:r>
              <a:rPr lang="en-US" dirty="0" smtClean="0"/>
              <a:t>Metallic </a:t>
            </a:r>
            <a:endParaRPr lang="en-US" dirty="0"/>
          </a:p>
        </p:txBody>
      </p:sp>
      <p:pic>
        <p:nvPicPr>
          <p:cNvPr id="46082" name="Picture 2" descr="Bug alchemy: Gold and silver beetles shine with structural colo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46936" y="3778624"/>
            <a:ext cx="3739864" cy="2649070"/>
          </a:xfrm>
          <a:prstGeom prst="rect">
            <a:avLst/>
          </a:prstGeom>
          <a:noFill/>
        </p:spPr>
      </p:pic>
      <p:pic>
        <p:nvPicPr>
          <p:cNvPr id="59394" name="Picture 2" descr="http://www.webexhibits.org/causesofcolor/images/content/15D_insect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5575" y="822886"/>
            <a:ext cx="4026460" cy="3019845"/>
          </a:xfrm>
          <a:prstGeom prst="rect">
            <a:avLst/>
          </a:prstGeom>
          <a:noFill/>
        </p:spPr>
      </p:pic>
      <p:pic>
        <p:nvPicPr>
          <p:cNvPr id="59396" name="Picture 4" descr="http://www.optics.rochester.edu/workgroups/cml/me111/sp98-projects/boris/boris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5575" y="3842731"/>
            <a:ext cx="3762375" cy="28098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G:\entomology bsc 301\textbook images\ch2\ch2\300dpi\c02f00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4084" y="245693"/>
            <a:ext cx="6695671" cy="614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274637"/>
            <a:ext cx="3561127" cy="1143101"/>
          </a:xfrm>
        </p:spPr>
        <p:txBody>
          <a:bodyPr/>
          <a:lstStyle/>
          <a:p>
            <a:r>
              <a:rPr lang="en-US" dirty="0" smtClean="0"/>
              <a:t>External anatomy</a:t>
            </a:r>
            <a:br>
              <a:rPr lang="en-US" dirty="0" smtClean="0"/>
            </a:br>
            <a:r>
              <a:rPr lang="en-US" sz="1800" dirty="0" smtClean="0"/>
              <a:t>Fig. 2.8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4734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External anatomy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0474" y="1195388"/>
            <a:ext cx="3958389" cy="4930775"/>
          </a:xfrm>
        </p:spPr>
        <p:txBody>
          <a:bodyPr/>
          <a:lstStyle/>
          <a:p>
            <a:r>
              <a:rPr lang="en-US" dirty="0" smtClean="0"/>
              <a:t>Ancestrally all arthropods are believed to have </a:t>
            </a:r>
            <a:r>
              <a:rPr lang="en-US" dirty="0" err="1" smtClean="0"/>
              <a:t>metameric</a:t>
            </a:r>
            <a:r>
              <a:rPr lang="en-US" dirty="0" smtClean="0"/>
              <a:t> segments (</a:t>
            </a:r>
            <a:r>
              <a:rPr lang="en-US" dirty="0" err="1" smtClean="0">
                <a:solidFill>
                  <a:srgbClr val="000099"/>
                </a:solidFill>
              </a:rPr>
              <a:t>metamerism</a:t>
            </a:r>
            <a:r>
              <a:rPr lang="en-US" dirty="0" smtClean="0"/>
              <a:t>)</a:t>
            </a:r>
          </a:p>
          <a:p>
            <a:r>
              <a:rPr lang="en-US" dirty="0" smtClean="0"/>
              <a:t>Generalized limbs</a:t>
            </a:r>
          </a:p>
          <a:p>
            <a:r>
              <a:rPr lang="en-US" dirty="0" smtClean="0"/>
              <a:t>Evolution of insects (and other arthropods) proceeds by </a:t>
            </a:r>
            <a:r>
              <a:rPr lang="en-US" dirty="0" err="1" smtClean="0">
                <a:solidFill>
                  <a:srgbClr val="000099"/>
                </a:solidFill>
              </a:rPr>
              <a:t>tagmosis</a:t>
            </a:r>
            <a:r>
              <a:rPr lang="en-US" dirty="0" smtClean="0"/>
              <a:t> – creation of body regions </a:t>
            </a:r>
            <a:endParaRPr lang="en-US" dirty="0"/>
          </a:p>
        </p:txBody>
      </p:sp>
      <p:pic>
        <p:nvPicPr>
          <p:cNvPr id="2050" name="Picture 2" descr="i-736a302a219355147d2294d7394dc916-arthropod_evo_cartoon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79597" y="1080493"/>
            <a:ext cx="4723779" cy="514191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5006" y="274638"/>
            <a:ext cx="3661794" cy="709612"/>
          </a:xfrm>
        </p:spPr>
        <p:txBody>
          <a:bodyPr/>
          <a:lstStyle/>
          <a:p>
            <a:r>
              <a:rPr lang="en-US" sz="2000" dirty="0" smtClean="0"/>
              <a:t>Generic external anatomy </a:t>
            </a:r>
            <a:br>
              <a:rPr lang="en-US" sz="2000" dirty="0" smtClean="0"/>
            </a:br>
            <a:r>
              <a:rPr lang="en-US" sz="2000" dirty="0" smtClean="0"/>
              <a:t>(Fig. 8.4)</a:t>
            </a:r>
            <a:endParaRPr lang="en-US" sz="2000" dirty="0"/>
          </a:p>
        </p:txBody>
      </p:sp>
      <p:grpSp>
        <p:nvGrpSpPr>
          <p:cNvPr id="9" name="Group 8"/>
          <p:cNvGrpSpPr/>
          <p:nvPr/>
        </p:nvGrpSpPr>
        <p:grpSpPr>
          <a:xfrm>
            <a:off x="1688285" y="369116"/>
            <a:ext cx="2965508" cy="6026538"/>
            <a:chOff x="457200" y="369116"/>
            <a:chExt cx="2965508" cy="6026538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414" t="34272"/>
            <a:stretch/>
          </p:blipFill>
          <p:spPr>
            <a:xfrm>
              <a:off x="457200" y="830511"/>
              <a:ext cx="2899713" cy="5565143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2441196" y="369116"/>
              <a:ext cx="981512" cy="77178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4548927" y="1744909"/>
            <a:ext cx="4441978" cy="4415853"/>
            <a:chOff x="3926048" y="1744909"/>
            <a:chExt cx="4441978" cy="4415853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414" t="2997" b="61902"/>
            <a:stretch/>
          </p:blipFill>
          <p:spPr>
            <a:xfrm>
              <a:off x="4160939" y="1744909"/>
              <a:ext cx="4207087" cy="4311941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3926048" y="4815281"/>
              <a:ext cx="2592198" cy="134548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Left Brace 9"/>
          <p:cNvSpPr/>
          <p:nvPr/>
        </p:nvSpPr>
        <p:spPr>
          <a:xfrm>
            <a:off x="1426128" y="1140903"/>
            <a:ext cx="159391" cy="746620"/>
          </a:xfrm>
          <a:prstGeom prst="leftBrac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Left Brace 10"/>
          <p:cNvSpPr/>
          <p:nvPr/>
        </p:nvSpPr>
        <p:spPr>
          <a:xfrm>
            <a:off x="1434518" y="1979802"/>
            <a:ext cx="171973" cy="1501629"/>
          </a:xfrm>
          <a:prstGeom prst="leftBrac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Left Brace 11"/>
          <p:cNvSpPr/>
          <p:nvPr/>
        </p:nvSpPr>
        <p:spPr>
          <a:xfrm>
            <a:off x="1392573" y="3613082"/>
            <a:ext cx="211821" cy="1874939"/>
          </a:xfrm>
          <a:prstGeom prst="leftBrac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656474" y="1329547"/>
            <a:ext cx="736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Head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469783" y="2545950"/>
            <a:ext cx="902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</a:t>
            </a:r>
            <a:r>
              <a:rPr lang="en-US" dirty="0" smtClean="0"/>
              <a:t>horax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190488" y="4365885"/>
            <a:ext cx="1172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Abdomen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168983" y="152540"/>
            <a:ext cx="15651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solidFill>
                  <a:srgbClr val="000099"/>
                </a:solidFill>
              </a:rPr>
              <a:t>Tagmata</a:t>
            </a:r>
            <a:endParaRPr lang="en-US" sz="2800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8097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ea typeface="ＭＳ Ｐゴシック" pitchFamily="34" charset="-128"/>
              </a:rPr>
              <a:t>Grading</a:t>
            </a:r>
          </a:p>
        </p:txBody>
      </p:sp>
      <p:sp>
        <p:nvSpPr>
          <p:cNvPr id="307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600" dirty="0" smtClean="0">
                <a:ea typeface="ＭＳ Ｐゴシック" pitchFamily="34" charset="-128"/>
              </a:rPr>
              <a:t>Lecture - 66%.  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200" dirty="0" smtClean="0">
                <a:ea typeface="ＭＳ Ｐゴシック" pitchFamily="34" charset="-128"/>
              </a:rPr>
              <a:t>Two in-class examinations 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2200" dirty="0" smtClean="0">
                <a:ea typeface="ＭＳ Ｐゴシック" pitchFamily="34" charset="-128"/>
              </a:rPr>
              <a:t>Tentative dates in syllabus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2200" dirty="0" smtClean="0">
                <a:ea typeface="ＭＳ Ｐゴシック" pitchFamily="34" charset="-128"/>
              </a:rPr>
              <a:t>examinations together are worth 50% of your lecture grade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200" b="1" dirty="0" smtClean="0">
                <a:ea typeface="ＭＳ Ｐゴシック" pitchFamily="34" charset="-128"/>
              </a:rPr>
              <a:t>Cumulative final </a:t>
            </a:r>
            <a:r>
              <a:rPr lang="en-US" sz="2200" dirty="0" smtClean="0">
                <a:ea typeface="ＭＳ Ｐゴシック" pitchFamily="34" charset="-128"/>
              </a:rPr>
              <a:t>during final examination week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2200" dirty="0" smtClean="0">
                <a:ea typeface="ＭＳ Ｐゴシック" pitchFamily="34" charset="-128"/>
              </a:rPr>
              <a:t>final is worth 50% of your lecture grade</a:t>
            </a:r>
          </a:p>
          <a:p>
            <a:pPr eaLnBrk="1" hangingPunct="1">
              <a:lnSpc>
                <a:spcPct val="90000"/>
              </a:lnSpc>
            </a:pPr>
            <a:r>
              <a:rPr lang="en-US" sz="2600" dirty="0" smtClean="0">
                <a:ea typeface="ＭＳ Ｐゴシック" pitchFamily="34" charset="-128"/>
              </a:rPr>
              <a:t>Laboratory 33%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200" dirty="0" smtClean="0">
                <a:ea typeface="ＭＳ Ｐゴシック" pitchFamily="34" charset="-128"/>
              </a:rPr>
              <a:t>Two Lab Practical Exams – together worth 50% of lab grade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200" dirty="0" smtClean="0">
                <a:ea typeface="ＭＳ Ｐゴシック" pitchFamily="34" charset="-128"/>
              </a:rPr>
              <a:t>Insect collection – worth 50% of lab grade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G:\entomology bsc 301\textbook images\ch2\ch2\300dpi\c02f00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8388" y="1657598"/>
            <a:ext cx="5549900" cy="4435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Head  </a:t>
            </a:r>
            <a:br>
              <a:rPr lang="en-US" dirty="0" smtClean="0"/>
            </a:br>
            <a:r>
              <a:rPr lang="en-US" sz="1800" dirty="0" smtClean="0"/>
              <a:t>Fig. 2.9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71423" y="541422"/>
            <a:ext cx="3729052" cy="5584742"/>
          </a:xfrm>
        </p:spPr>
        <p:txBody>
          <a:bodyPr/>
          <a:lstStyle/>
          <a:p>
            <a:r>
              <a:rPr lang="en-US" dirty="0" smtClean="0"/>
              <a:t>Head is postulated to consist of 6 </a:t>
            </a:r>
            <a:r>
              <a:rPr lang="en-US" dirty="0" err="1" smtClean="0"/>
              <a:t>metamers</a:t>
            </a:r>
            <a:endParaRPr lang="en-US" dirty="0" smtClean="0"/>
          </a:p>
          <a:p>
            <a:pPr lvl="1"/>
            <a:r>
              <a:rPr lang="en-US" dirty="0" err="1" smtClean="0">
                <a:solidFill>
                  <a:srgbClr val="000099"/>
                </a:solidFill>
              </a:rPr>
              <a:t>Preantennal</a:t>
            </a:r>
            <a:endParaRPr lang="en-US" dirty="0" smtClean="0">
              <a:solidFill>
                <a:srgbClr val="000099"/>
              </a:solidFill>
            </a:endParaRPr>
          </a:p>
          <a:p>
            <a:pPr lvl="1"/>
            <a:r>
              <a:rPr lang="en-US" dirty="0" smtClean="0">
                <a:solidFill>
                  <a:srgbClr val="000099"/>
                </a:solidFill>
              </a:rPr>
              <a:t>Antennal</a:t>
            </a:r>
          </a:p>
          <a:p>
            <a:pPr lvl="1"/>
            <a:r>
              <a:rPr lang="en-US" dirty="0" err="1" smtClean="0">
                <a:solidFill>
                  <a:srgbClr val="000099"/>
                </a:solidFill>
              </a:rPr>
              <a:t>Labral</a:t>
            </a:r>
            <a:endParaRPr lang="en-US" dirty="0" smtClean="0">
              <a:solidFill>
                <a:srgbClr val="000099"/>
              </a:solidFill>
            </a:endParaRPr>
          </a:p>
          <a:p>
            <a:pPr lvl="1"/>
            <a:r>
              <a:rPr lang="en-US" dirty="0" err="1" smtClean="0">
                <a:solidFill>
                  <a:srgbClr val="000099"/>
                </a:solidFill>
              </a:rPr>
              <a:t>Mandibular</a:t>
            </a:r>
            <a:endParaRPr lang="en-US" dirty="0" smtClean="0">
              <a:solidFill>
                <a:srgbClr val="000099"/>
              </a:solidFill>
            </a:endParaRPr>
          </a:p>
          <a:p>
            <a:pPr lvl="1"/>
            <a:r>
              <a:rPr lang="en-US" dirty="0" smtClean="0">
                <a:solidFill>
                  <a:srgbClr val="000099"/>
                </a:solidFill>
              </a:rPr>
              <a:t>Maxillary</a:t>
            </a:r>
          </a:p>
          <a:p>
            <a:pPr lvl="1"/>
            <a:r>
              <a:rPr lang="en-US" dirty="0" smtClean="0">
                <a:solidFill>
                  <a:srgbClr val="000099"/>
                </a:solidFill>
              </a:rPr>
              <a:t>Labial</a:t>
            </a:r>
          </a:p>
          <a:p>
            <a:r>
              <a:rPr lang="en-US" dirty="0" smtClean="0"/>
              <a:t>Limbs from </a:t>
            </a:r>
            <a:r>
              <a:rPr lang="en-US" dirty="0" err="1" smtClean="0"/>
              <a:t>metamers</a:t>
            </a:r>
            <a:r>
              <a:rPr lang="en-US" dirty="0" smtClean="0"/>
              <a:t> form antennae mouthparts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262649" y="154318"/>
            <a:ext cx="36527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Generalized chewing mouthparts.  Postulated to be the ancestral insect condition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855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655890" y="274638"/>
            <a:ext cx="4030910" cy="709612"/>
          </a:xfrm>
        </p:spPr>
        <p:txBody>
          <a:bodyPr/>
          <a:lstStyle/>
          <a:p>
            <a:r>
              <a:rPr lang="en-US" dirty="0" smtClean="0"/>
              <a:t>Chewing mouthparts </a:t>
            </a:r>
            <a:br>
              <a:rPr lang="en-US" dirty="0" smtClean="0"/>
            </a:br>
            <a:r>
              <a:rPr lang="en-US" sz="1800" dirty="0" smtClean="0"/>
              <a:t>Fig. 2.10</a:t>
            </a: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58722" y="98469"/>
            <a:ext cx="4773335" cy="3216418"/>
            <a:chOff x="306742" y="80455"/>
            <a:chExt cx="4516927" cy="2974535"/>
          </a:xfrm>
        </p:grpSpPr>
        <p:pic>
          <p:nvPicPr>
            <p:cNvPr id="6147" name="Picture 3" descr="G:\entomology bsc 301\textbook images\ch2\ch2\300dpi\c02f010.jp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85" b="58821"/>
            <a:stretch/>
          </p:blipFill>
          <p:spPr bwMode="auto">
            <a:xfrm>
              <a:off x="306742" y="80455"/>
              <a:ext cx="4516927" cy="27049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1746310" y="2474752"/>
              <a:ext cx="1324062" cy="427839"/>
            </a:xfrm>
            <a:prstGeom prst="rect">
              <a:avLst/>
            </a:prstGeom>
            <a:solidFill>
              <a:schemeClr val="bg1"/>
            </a:solidFill>
            <a:ln w="12700">
              <a:noFill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592822" y="2627151"/>
              <a:ext cx="1153487" cy="427839"/>
            </a:xfrm>
            <a:prstGeom prst="rect">
              <a:avLst/>
            </a:prstGeom>
            <a:solidFill>
              <a:schemeClr val="bg1"/>
            </a:solidFill>
            <a:ln w="12700">
              <a:noFill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4102217" y="1216404"/>
            <a:ext cx="4932726" cy="4567353"/>
            <a:chOff x="4207279" y="2474752"/>
            <a:chExt cx="4710218" cy="4315684"/>
          </a:xfrm>
        </p:grpSpPr>
        <p:pic>
          <p:nvPicPr>
            <p:cNvPr id="5" name="Picture 3" descr="G:\entomology bsc 301\textbook images\ch2\ch2\300dpi\c02f010.jp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024"/>
            <a:stretch/>
          </p:blipFill>
          <p:spPr bwMode="auto">
            <a:xfrm>
              <a:off x="4207279" y="2604781"/>
              <a:ext cx="4710218" cy="41856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5092117" y="2474752"/>
              <a:ext cx="444617" cy="310635"/>
            </a:xfrm>
            <a:prstGeom prst="rect">
              <a:avLst/>
            </a:prstGeom>
            <a:solidFill>
              <a:schemeClr val="bg1"/>
            </a:solidFill>
            <a:ln w="12700">
              <a:noFill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7172587" y="2474752"/>
              <a:ext cx="377505" cy="580238"/>
            </a:xfrm>
            <a:prstGeom prst="rect">
              <a:avLst/>
            </a:prstGeom>
            <a:solidFill>
              <a:schemeClr val="bg1"/>
            </a:solidFill>
            <a:ln w="12700">
              <a:noFill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7170" name="Picture 2" descr="G:\entomology bsc 301\posterior view of mouthpart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141" y="4521850"/>
            <a:ext cx="2937897" cy="216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154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8171" y="434028"/>
            <a:ext cx="2239862" cy="2325949"/>
          </a:xfrm>
        </p:spPr>
        <p:txBody>
          <a:bodyPr/>
          <a:lstStyle/>
          <a:p>
            <a:r>
              <a:rPr lang="en-US" sz="2400" dirty="0" smtClean="0"/>
              <a:t>Modified mouthparts:</a:t>
            </a:r>
            <a:br>
              <a:rPr lang="en-US" sz="2400" dirty="0" smtClean="0"/>
            </a:br>
            <a:r>
              <a:rPr lang="en-US" sz="2400" dirty="0" smtClean="0"/>
              <a:t>Lepidoptera </a:t>
            </a:r>
            <a:br>
              <a:rPr lang="en-US" sz="2400" dirty="0" smtClean="0"/>
            </a:br>
            <a:r>
              <a:rPr lang="en-US" sz="1800" dirty="0" smtClean="0"/>
              <a:t>(Fig. 2.12)</a:t>
            </a:r>
            <a:r>
              <a:rPr lang="en-US" sz="2400" dirty="0" smtClean="0"/>
              <a:t>, Hymenoptera [</a:t>
            </a:r>
            <a:r>
              <a:rPr lang="en-US" sz="2400" dirty="0" err="1" smtClean="0"/>
              <a:t>Apidae</a:t>
            </a:r>
            <a:r>
              <a:rPr lang="en-US" sz="2400" dirty="0"/>
              <a:t>]</a:t>
            </a:r>
            <a:r>
              <a:rPr lang="en-US" sz="2400" dirty="0" smtClean="0"/>
              <a:t> </a:t>
            </a:r>
            <a:br>
              <a:rPr lang="en-US" sz="2400" dirty="0" smtClean="0"/>
            </a:br>
            <a:r>
              <a:rPr lang="en-US" sz="1800" dirty="0" smtClean="0"/>
              <a:t>(Fig. 2.11)</a:t>
            </a:r>
            <a:endParaRPr lang="en-US" sz="2400" dirty="0"/>
          </a:p>
        </p:txBody>
      </p:sp>
      <p:pic>
        <p:nvPicPr>
          <p:cNvPr id="8" name="Picture 3" descr="G:\entomology bsc 301\textbook images\ch2\ch2\300dpi\c02f0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46" y="2877424"/>
            <a:ext cx="3253960" cy="3934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G:\entomology bsc 301\textbook images\ch2\ch2\300dpi\c02f01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5596" y="371084"/>
            <a:ext cx="5442184" cy="3043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815281" y="4513277"/>
            <a:ext cx="301164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Mouth parts specialized for lapping, sucking, but not piercing</a:t>
            </a:r>
          </a:p>
        </p:txBody>
      </p:sp>
    </p:spTree>
    <p:extLst>
      <p:ext uri="{BB962C8B-B14F-4D97-AF65-F5344CB8AC3E}">
        <p14:creationId xmlns:p14="http://schemas.microsoft.com/office/powerpoint/2010/main" val="2354589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7992" y="132025"/>
            <a:ext cx="6170174" cy="1319270"/>
          </a:xfrm>
        </p:spPr>
        <p:txBody>
          <a:bodyPr/>
          <a:lstStyle/>
          <a:p>
            <a:r>
              <a:rPr lang="en-US" dirty="0" smtClean="0"/>
              <a:t>Modified mouthparts:  </a:t>
            </a:r>
            <a:br>
              <a:rPr lang="en-US" dirty="0" smtClean="0"/>
            </a:br>
            <a:r>
              <a:rPr lang="en-US" dirty="0" err="1" smtClean="0"/>
              <a:t>Diptera</a:t>
            </a:r>
            <a:r>
              <a:rPr lang="en-US" dirty="0" smtClean="0"/>
              <a:t> </a:t>
            </a:r>
            <a:r>
              <a:rPr lang="en-US" sz="1800" dirty="0" smtClean="0"/>
              <a:t>(Figs. 2.13, 2.14)</a:t>
            </a:r>
            <a:r>
              <a:rPr lang="en-US" dirty="0" smtClean="0"/>
              <a:t>, </a:t>
            </a:r>
            <a:r>
              <a:rPr lang="en-US" dirty="0" err="1" smtClean="0"/>
              <a:t>Siphonaptera</a:t>
            </a:r>
            <a:r>
              <a:rPr lang="en-US" dirty="0" smtClean="0"/>
              <a:t> </a:t>
            </a:r>
            <a:r>
              <a:rPr lang="en-US" sz="1800" dirty="0" smtClean="0"/>
              <a:t>(Fig. 2.17)</a:t>
            </a:r>
            <a:endParaRPr lang="en-US" dirty="0"/>
          </a:p>
        </p:txBody>
      </p:sp>
      <p:pic>
        <p:nvPicPr>
          <p:cNvPr id="8197" name="Picture 5" descr="G:\entomology bsc 301\textbook images\ch2\ch2\300dpi\c02f0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41" y="475974"/>
            <a:ext cx="2609850" cy="6099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G:\entomology bsc 301\textbook images\ch2\ch2\300dpi\c02f01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8484" y="1344977"/>
            <a:ext cx="2560637" cy="3770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1" name="Picture 9" descr="G:\entomology bsc 301\textbook images\ch2\ch2\300dpi\c02f01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8263" y="2311400"/>
            <a:ext cx="2700337" cy="4422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172035" y="5542073"/>
            <a:ext cx="27935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Mouthparts specialized for piercing and sucking, or lapping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434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30828" y="134224"/>
            <a:ext cx="2529282" cy="2959115"/>
          </a:xfrm>
        </p:spPr>
        <p:txBody>
          <a:bodyPr/>
          <a:lstStyle/>
          <a:p>
            <a:r>
              <a:rPr lang="en-US" sz="2400" dirty="0" smtClean="0"/>
              <a:t>Modified mouthparts:  </a:t>
            </a:r>
            <a:br>
              <a:rPr lang="en-US" sz="2400" dirty="0" smtClean="0"/>
            </a:br>
            <a:r>
              <a:rPr lang="en-US" sz="2400" dirty="0" err="1" smtClean="0"/>
              <a:t>Hemiptera</a:t>
            </a:r>
            <a:r>
              <a:rPr lang="en-US" sz="2400" dirty="0" smtClean="0"/>
              <a:t> </a:t>
            </a:r>
            <a:br>
              <a:rPr lang="en-US" sz="2400" dirty="0" smtClean="0"/>
            </a:br>
            <a:r>
              <a:rPr lang="en-US" sz="1600" dirty="0" smtClean="0"/>
              <a:t>(</a:t>
            </a:r>
            <a:r>
              <a:rPr lang="en-US" sz="1600" dirty="0" err="1" smtClean="0"/>
              <a:t>taxobox</a:t>
            </a:r>
            <a:r>
              <a:rPr lang="en-US" sz="1600" dirty="0" smtClean="0"/>
              <a:t> 20), </a:t>
            </a:r>
            <a:r>
              <a:rPr lang="en-US" sz="2400" dirty="0" err="1" smtClean="0"/>
              <a:t>Thysanoptera</a:t>
            </a:r>
            <a:r>
              <a:rPr lang="en-US" sz="2400" dirty="0" smtClean="0"/>
              <a:t> </a:t>
            </a:r>
            <a:br>
              <a:rPr lang="en-US" sz="2400" dirty="0" smtClean="0"/>
            </a:br>
            <a:r>
              <a:rPr lang="en-US" sz="1600" dirty="0" smtClean="0"/>
              <a:t>(Fig. 2.15),</a:t>
            </a:r>
            <a:br>
              <a:rPr lang="en-US" sz="1600" dirty="0" smtClean="0"/>
            </a:br>
            <a:r>
              <a:rPr lang="en-US" sz="2400" dirty="0" err="1" smtClean="0"/>
              <a:t>Psocodea</a:t>
            </a:r>
            <a:r>
              <a:rPr lang="en-US" sz="2400" dirty="0" smtClean="0"/>
              <a:t> [</a:t>
            </a:r>
            <a:r>
              <a:rPr lang="en-US" sz="2400" dirty="0" err="1" smtClean="0"/>
              <a:t>Anoplura</a:t>
            </a:r>
            <a:r>
              <a:rPr lang="en-US" sz="2400" dirty="0" smtClean="0"/>
              <a:t>]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dirty="0" smtClean="0"/>
              <a:t>(Fig. 2.16)</a:t>
            </a:r>
            <a:endParaRPr lang="en-US" sz="2400" dirty="0"/>
          </a:p>
        </p:txBody>
      </p:sp>
      <p:pic>
        <p:nvPicPr>
          <p:cNvPr id="8199" name="Picture 7" descr="G:\entomology bsc 301\textbook images\ch2\ch2\300dpi\c02f0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1648" y="72235"/>
            <a:ext cx="3250732" cy="5456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G:\entomology bsc 301\textbook images\app1\app1\300dpi\bothuf02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90" y="117310"/>
            <a:ext cx="2927758" cy="6645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768249" y="5587068"/>
            <a:ext cx="16552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Mouthparts specialized for piercing and sucking</a:t>
            </a:r>
            <a:endParaRPr lang="en-US" dirty="0"/>
          </a:p>
        </p:txBody>
      </p:sp>
      <p:pic>
        <p:nvPicPr>
          <p:cNvPr id="15" name="Picture 8" descr="G:\entomology bsc 301\textbook images\ch2\ch2\300dpi\c02f01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9610" y="3093339"/>
            <a:ext cx="2730500" cy="3703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5927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Evolution of piercing-sucking mouthparts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95388"/>
            <a:ext cx="8451908" cy="4930775"/>
          </a:xfrm>
        </p:spPr>
        <p:txBody>
          <a:bodyPr/>
          <a:lstStyle/>
          <a:p>
            <a:r>
              <a:rPr lang="en-US" dirty="0" smtClean="0"/>
              <a:t>Evolved multiple times independently</a:t>
            </a:r>
          </a:p>
          <a:p>
            <a:pPr lvl="1"/>
            <a:r>
              <a:rPr lang="en-US" dirty="0" smtClean="0"/>
              <a:t>Includes some extinct orders (e.g., </a:t>
            </a:r>
            <a:r>
              <a:rPr lang="en-US" dirty="0" err="1" smtClean="0"/>
              <a:t>Paleodictyoptera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Multiple times within one order (e.g., </a:t>
            </a:r>
            <a:r>
              <a:rPr lang="en-US" dirty="0" err="1" smtClean="0"/>
              <a:t>Diptera</a:t>
            </a:r>
            <a:r>
              <a:rPr lang="en-US" dirty="0" smtClean="0"/>
              <a:t>)</a:t>
            </a:r>
          </a:p>
          <a:p>
            <a:r>
              <a:rPr lang="en-US" dirty="0" smtClean="0"/>
              <a:t>Piercing accomplished using:</a:t>
            </a:r>
          </a:p>
          <a:p>
            <a:pPr lvl="1"/>
            <a:r>
              <a:rPr lang="en-US" dirty="0" smtClean="0"/>
              <a:t>Maxillae and Mandibles (e.g., </a:t>
            </a:r>
            <a:r>
              <a:rPr lang="en-US" dirty="0" err="1" smtClean="0"/>
              <a:t>Hemiptera</a:t>
            </a:r>
            <a:r>
              <a:rPr lang="en-US" dirty="0" smtClean="0"/>
              <a:t>, Mosquitoes, etc.)</a:t>
            </a:r>
          </a:p>
          <a:p>
            <a:pPr lvl="1"/>
            <a:r>
              <a:rPr lang="en-US" dirty="0" smtClean="0"/>
              <a:t>Maxillae and one Mandible (</a:t>
            </a:r>
            <a:r>
              <a:rPr lang="en-US" dirty="0" err="1" smtClean="0"/>
              <a:t>Thysanoptera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Labium and </a:t>
            </a:r>
            <a:r>
              <a:rPr lang="en-US" dirty="0" err="1" smtClean="0"/>
              <a:t>Hypopharynx</a:t>
            </a:r>
            <a:r>
              <a:rPr lang="en-US" dirty="0" smtClean="0"/>
              <a:t> (</a:t>
            </a:r>
            <a:r>
              <a:rPr lang="en-US" dirty="0" err="1" smtClean="0"/>
              <a:t>Psocodea</a:t>
            </a:r>
            <a:r>
              <a:rPr lang="en-US" dirty="0"/>
              <a:t>:</a:t>
            </a:r>
            <a:r>
              <a:rPr lang="en-US" dirty="0" smtClean="0"/>
              <a:t> </a:t>
            </a:r>
            <a:r>
              <a:rPr lang="en-US" dirty="0" err="1" smtClean="0"/>
              <a:t>Anoplura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Maxillae and </a:t>
            </a:r>
            <a:r>
              <a:rPr lang="en-US" dirty="0" err="1" smtClean="0"/>
              <a:t>Epipharynx</a:t>
            </a:r>
            <a:r>
              <a:rPr lang="en-US" dirty="0" smtClean="0"/>
              <a:t> (</a:t>
            </a:r>
            <a:r>
              <a:rPr lang="en-US" dirty="0" err="1" smtClean="0"/>
              <a:t>Siphonaptera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Labium (e.g., Stable fly)</a:t>
            </a:r>
          </a:p>
          <a:p>
            <a:pPr lvl="1"/>
            <a:r>
              <a:rPr lang="en-US" dirty="0" smtClean="0"/>
              <a:t>Other</a:t>
            </a:r>
          </a:p>
          <a:p>
            <a:r>
              <a:rPr lang="en-US" dirty="0" smtClean="0"/>
              <a:t>May be lost and regained (</a:t>
            </a:r>
            <a:r>
              <a:rPr lang="en-US" dirty="0" err="1" smtClean="0"/>
              <a:t>Diptera</a:t>
            </a:r>
            <a:r>
              <a:rPr lang="en-US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2025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074459" cy="709612"/>
          </a:xfrm>
        </p:spPr>
        <p:txBody>
          <a:bodyPr/>
          <a:lstStyle/>
          <a:p>
            <a:r>
              <a:rPr lang="en-US" dirty="0" smtClean="0"/>
              <a:t>Sensory organs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195388"/>
            <a:ext cx="4383741" cy="4930775"/>
          </a:xfrm>
        </p:spPr>
        <p:txBody>
          <a:bodyPr/>
          <a:lstStyle/>
          <a:p>
            <a:r>
              <a:rPr lang="en-US" dirty="0" smtClean="0"/>
              <a:t>Antennae</a:t>
            </a:r>
          </a:p>
          <a:p>
            <a:pPr lvl="1"/>
            <a:r>
              <a:rPr lang="en-US" dirty="0" err="1" smtClean="0"/>
              <a:t>Sensilla</a:t>
            </a:r>
            <a:endParaRPr lang="en-US" dirty="0" smtClean="0"/>
          </a:p>
          <a:p>
            <a:pPr lvl="1"/>
            <a:r>
              <a:rPr lang="en-US" dirty="0" smtClean="0"/>
              <a:t>Chemo- , </a:t>
            </a:r>
            <a:r>
              <a:rPr lang="en-US" dirty="0" err="1" smtClean="0"/>
              <a:t>mechano</a:t>
            </a:r>
            <a:r>
              <a:rPr lang="en-US" dirty="0" smtClean="0"/>
              <a:t>-reception</a:t>
            </a:r>
          </a:p>
          <a:p>
            <a:r>
              <a:rPr lang="en-US" dirty="0" smtClean="0"/>
              <a:t>Eyes</a:t>
            </a:r>
          </a:p>
          <a:p>
            <a:pPr lvl="1"/>
            <a:r>
              <a:rPr lang="en-US" dirty="0" err="1" smtClean="0"/>
              <a:t>Ocelli</a:t>
            </a:r>
            <a:endParaRPr lang="en-US" dirty="0" smtClean="0"/>
          </a:p>
          <a:p>
            <a:pPr lvl="1"/>
            <a:r>
              <a:rPr lang="en-US" dirty="0" smtClean="0"/>
              <a:t>Compound eyes</a:t>
            </a:r>
          </a:p>
          <a:p>
            <a:r>
              <a:rPr lang="en-US" dirty="0" err="1" smtClean="0"/>
              <a:t>Sensilla</a:t>
            </a:r>
            <a:r>
              <a:rPr lang="en-US" dirty="0" smtClean="0"/>
              <a:t> on mouthparts</a:t>
            </a:r>
          </a:p>
          <a:p>
            <a:pPr lvl="1"/>
            <a:r>
              <a:rPr lang="en-US" dirty="0" smtClean="0"/>
              <a:t>chemoreception</a:t>
            </a:r>
            <a:endParaRPr lang="en-US" dirty="0"/>
          </a:p>
        </p:txBody>
      </p:sp>
      <p:pic>
        <p:nvPicPr>
          <p:cNvPr id="1026" name="Picture 2" descr="G:\entomology bsc 301\textbook images\ch2\ch2\300dpi\c02f01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85987" y="274637"/>
            <a:ext cx="5020006" cy="2912315"/>
          </a:xfrm>
          <a:prstGeom prst="rect">
            <a:avLst/>
          </a:prstGeom>
          <a:noFill/>
        </p:spPr>
      </p:pic>
      <p:pic>
        <p:nvPicPr>
          <p:cNvPr id="6" name="Picture 2" descr="G:\entomology bsc 301\textbook images\ch2\ch2\300dpi\c02f00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9611" y="3120982"/>
            <a:ext cx="4491317" cy="3589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1256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1" y="274638"/>
            <a:ext cx="2762548" cy="709612"/>
          </a:xfrm>
        </p:spPr>
        <p:txBody>
          <a:bodyPr/>
          <a:lstStyle/>
          <a:p>
            <a:r>
              <a:rPr lang="en-US" dirty="0" smtClean="0"/>
              <a:t>Thorax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28602" y="984250"/>
            <a:ext cx="2991146" cy="5604809"/>
          </a:xfrm>
        </p:spPr>
        <p:txBody>
          <a:bodyPr/>
          <a:lstStyle/>
          <a:p>
            <a:r>
              <a:rPr lang="en-US" dirty="0" smtClean="0"/>
              <a:t>Three </a:t>
            </a:r>
            <a:r>
              <a:rPr lang="en-US" dirty="0" err="1" smtClean="0"/>
              <a:t>metamers</a:t>
            </a:r>
            <a:endParaRPr lang="en-US" dirty="0" smtClean="0"/>
          </a:p>
          <a:p>
            <a:pPr lvl="1"/>
            <a:r>
              <a:rPr lang="en-US" dirty="0" err="1" smtClean="0"/>
              <a:t>Prothorax</a:t>
            </a:r>
            <a:endParaRPr lang="en-US" dirty="0" smtClean="0"/>
          </a:p>
          <a:p>
            <a:pPr lvl="1"/>
            <a:r>
              <a:rPr lang="en-US" dirty="0" err="1" smtClean="0"/>
              <a:t>Mesothorax</a:t>
            </a:r>
            <a:endParaRPr lang="en-US" dirty="0" smtClean="0"/>
          </a:p>
          <a:p>
            <a:pPr lvl="1"/>
            <a:r>
              <a:rPr lang="en-US" dirty="0" err="1" smtClean="0"/>
              <a:t>Metathorax</a:t>
            </a:r>
            <a:endParaRPr lang="en-US" dirty="0" smtClean="0"/>
          </a:p>
          <a:p>
            <a:r>
              <a:rPr lang="en-US" dirty="0" smtClean="0"/>
              <a:t>Each with 1 leg</a:t>
            </a:r>
          </a:p>
          <a:p>
            <a:r>
              <a:rPr lang="en-US" dirty="0" smtClean="0"/>
              <a:t>Living insects:  </a:t>
            </a:r>
            <a:r>
              <a:rPr lang="en-US" dirty="0" err="1" smtClean="0"/>
              <a:t>Meso</a:t>
            </a:r>
            <a:r>
              <a:rPr lang="en-US" dirty="0" smtClean="0"/>
              <a:t>- and Meta- have one wing</a:t>
            </a:r>
          </a:p>
          <a:p>
            <a:r>
              <a:rPr lang="en-US" dirty="0" smtClean="0"/>
              <a:t>Fossil insects:  </a:t>
            </a:r>
            <a:r>
              <a:rPr lang="en-US" dirty="0" err="1" smtClean="0"/>
              <a:t>prothoracic</a:t>
            </a:r>
            <a:r>
              <a:rPr lang="en-US" dirty="0" smtClean="0"/>
              <a:t> wings</a:t>
            </a:r>
          </a:p>
          <a:p>
            <a:endParaRPr lang="en-US" dirty="0"/>
          </a:p>
        </p:txBody>
      </p:sp>
      <p:pic>
        <p:nvPicPr>
          <p:cNvPr id="7" name="Picture 6" descr="generalized adult insect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0089" y="274638"/>
            <a:ext cx="5735994" cy="4055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931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1" y="274638"/>
            <a:ext cx="2393576" cy="709612"/>
          </a:xfrm>
        </p:spPr>
        <p:txBody>
          <a:bodyPr/>
          <a:lstStyle/>
          <a:p>
            <a:r>
              <a:rPr lang="en-US" dirty="0" smtClean="0"/>
              <a:t>Thorax </a:t>
            </a:r>
            <a:r>
              <a:rPr lang="en-US" dirty="0" err="1" smtClean="0"/>
              <a:t>metamers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42048" y="1195388"/>
            <a:ext cx="2837329" cy="4930775"/>
          </a:xfrm>
        </p:spPr>
        <p:txBody>
          <a:bodyPr/>
          <a:lstStyle/>
          <a:p>
            <a:r>
              <a:rPr lang="en-US" dirty="0" err="1" smtClean="0">
                <a:solidFill>
                  <a:srgbClr val="000099"/>
                </a:solidFill>
              </a:rPr>
              <a:t>Sclerites</a:t>
            </a:r>
            <a:endParaRPr lang="en-US" dirty="0" smtClean="0">
              <a:solidFill>
                <a:srgbClr val="000099"/>
              </a:solidFill>
            </a:endParaRPr>
          </a:p>
          <a:p>
            <a:r>
              <a:rPr lang="en-US" dirty="0" smtClean="0"/>
              <a:t>Separated by </a:t>
            </a:r>
            <a:r>
              <a:rPr lang="en-US" dirty="0" err="1" smtClean="0"/>
              <a:t>intersegmental</a:t>
            </a:r>
            <a:r>
              <a:rPr lang="en-US" dirty="0" smtClean="0"/>
              <a:t> membranes</a:t>
            </a:r>
          </a:p>
          <a:p>
            <a:r>
              <a:rPr lang="en-US" dirty="0" smtClean="0"/>
              <a:t>Sutures mark locations of </a:t>
            </a:r>
            <a:r>
              <a:rPr lang="en-US" dirty="0" err="1" smtClean="0"/>
              <a:t>exoskeletal</a:t>
            </a:r>
            <a:r>
              <a:rPr lang="en-US" dirty="0" smtClean="0"/>
              <a:t> </a:t>
            </a:r>
            <a:r>
              <a:rPr lang="en-US" dirty="0" err="1" smtClean="0">
                <a:solidFill>
                  <a:srgbClr val="000099"/>
                </a:solidFill>
              </a:rPr>
              <a:t>apodemes</a:t>
            </a:r>
            <a:endParaRPr lang="en-US" dirty="0" smtClean="0">
              <a:solidFill>
                <a:srgbClr val="000099"/>
              </a:solidFill>
            </a:endParaRPr>
          </a:p>
          <a:p>
            <a:endParaRPr lang="en-US" dirty="0"/>
          </a:p>
        </p:txBody>
      </p:sp>
      <p:pic>
        <p:nvPicPr>
          <p:cNvPr id="5" name="Picture 4" descr="c02f02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0476" y="274638"/>
            <a:ext cx="6063524" cy="6206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931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1" y="274637"/>
            <a:ext cx="1909482" cy="1164197"/>
          </a:xfrm>
        </p:spPr>
        <p:txBody>
          <a:bodyPr/>
          <a:lstStyle/>
          <a:p>
            <a:r>
              <a:rPr lang="en-US" dirty="0" smtClean="0"/>
              <a:t>Thorax:  legs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1" y="1195388"/>
            <a:ext cx="2622176" cy="4930775"/>
          </a:xfrm>
        </p:spPr>
        <p:txBody>
          <a:bodyPr/>
          <a:lstStyle/>
          <a:p>
            <a:r>
              <a:rPr lang="en-US" dirty="0" err="1" smtClean="0"/>
              <a:t>Coxa</a:t>
            </a:r>
            <a:endParaRPr lang="en-US" dirty="0" smtClean="0"/>
          </a:p>
          <a:p>
            <a:r>
              <a:rPr lang="en-US" dirty="0" err="1" smtClean="0"/>
              <a:t>Trochanter</a:t>
            </a:r>
            <a:endParaRPr lang="en-US" dirty="0" smtClean="0"/>
          </a:p>
          <a:p>
            <a:r>
              <a:rPr lang="en-US" dirty="0" smtClean="0"/>
              <a:t>Femur</a:t>
            </a:r>
          </a:p>
          <a:p>
            <a:r>
              <a:rPr lang="en-US" dirty="0" smtClean="0"/>
              <a:t>Tibia</a:t>
            </a:r>
          </a:p>
          <a:p>
            <a:r>
              <a:rPr lang="en-US" dirty="0" smtClean="0"/>
              <a:t>Tarsus</a:t>
            </a:r>
          </a:p>
          <a:p>
            <a:pPr lvl="1"/>
            <a:r>
              <a:rPr lang="en-US" dirty="0" err="1" smtClean="0"/>
              <a:t>Tarsomeres</a:t>
            </a:r>
            <a:endParaRPr lang="en-US" dirty="0" smtClean="0"/>
          </a:p>
          <a:p>
            <a:pPr lvl="1"/>
            <a:r>
              <a:rPr lang="en-US" dirty="0" smtClean="0"/>
              <a:t>Claws</a:t>
            </a:r>
          </a:p>
          <a:p>
            <a:endParaRPr lang="en-US" dirty="0"/>
          </a:p>
        </p:txBody>
      </p:sp>
      <p:pic>
        <p:nvPicPr>
          <p:cNvPr id="6" name="Picture 5" descr="c02f02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8875" y="610813"/>
            <a:ext cx="6525125" cy="3060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931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>
          <a:xfrm>
            <a:off x="457200" y="154318"/>
            <a:ext cx="6210547" cy="709612"/>
          </a:xfrm>
        </p:spPr>
        <p:txBody>
          <a:bodyPr/>
          <a:lstStyle/>
          <a:p>
            <a:pPr eaLnBrk="1" hangingPunct="1"/>
            <a:r>
              <a:rPr lang="en-US" dirty="0" smtClean="0">
                <a:ea typeface="ＭＳ Ｐゴシック" pitchFamily="34" charset="-128"/>
              </a:rPr>
              <a:t>First week lab</a:t>
            </a:r>
          </a:p>
        </p:txBody>
      </p:sp>
      <p:sp>
        <p:nvSpPr>
          <p:cNvPr id="4099" name="Content Placeholder 2"/>
          <p:cNvSpPr>
            <a:spLocks noGrp="1"/>
          </p:cNvSpPr>
          <p:nvPr>
            <p:ph idx="1"/>
          </p:nvPr>
        </p:nvSpPr>
        <p:spPr>
          <a:xfrm>
            <a:off x="457200" y="750205"/>
            <a:ext cx="6677526" cy="528386"/>
          </a:xfrm>
        </p:spPr>
        <p:txBody>
          <a:bodyPr/>
          <a:lstStyle/>
          <a:p>
            <a:pPr eaLnBrk="1" hangingPunct="1"/>
            <a:r>
              <a:rPr lang="en-US" dirty="0" smtClean="0">
                <a:ea typeface="ＭＳ Ｐゴシック" pitchFamily="34" charset="-128"/>
              </a:rPr>
              <a:t>Week 1 – </a:t>
            </a:r>
            <a:r>
              <a:rPr lang="en-US" b="1" dirty="0" smtClean="0">
                <a:ea typeface="ＭＳ Ｐゴシック" pitchFamily="34" charset="-128"/>
              </a:rPr>
              <a:t>Field trip and insect collecting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4379" y="1723775"/>
            <a:ext cx="3019926" cy="2102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64305" y="1278591"/>
            <a:ext cx="3800773" cy="21867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/>
          <a:srcRect r="27448"/>
          <a:stretch>
            <a:fillRect/>
          </a:stretch>
        </p:blipFill>
        <p:spPr bwMode="auto">
          <a:xfrm>
            <a:off x="144379" y="3826692"/>
            <a:ext cx="3019926" cy="263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P1010065 Peanut head3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6039847" y="3411603"/>
            <a:ext cx="2490536" cy="3320715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778194" y="180480"/>
            <a:ext cx="2329709" cy="28996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 descr="P1010004.JPG"/>
          <p:cNvPicPr>
            <a:picLocks noChangeAspect="1"/>
          </p:cNvPicPr>
          <p:nvPr/>
        </p:nvPicPr>
        <p:blipFill>
          <a:blip r:embed="rId7"/>
          <a:srcRect l="7632" t="25135" r="18947" b="24035"/>
          <a:stretch>
            <a:fillRect/>
          </a:stretch>
        </p:blipFill>
        <p:spPr>
          <a:xfrm rot="5400000">
            <a:off x="2852876" y="4100405"/>
            <a:ext cx="3392663" cy="17615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017520" cy="709612"/>
          </a:xfrm>
        </p:spPr>
        <p:txBody>
          <a:bodyPr/>
          <a:lstStyle/>
          <a:p>
            <a:r>
              <a:rPr lang="en-US" dirty="0" smtClean="0"/>
              <a:t>Wings</a:t>
            </a:r>
            <a:endParaRPr lang="en-US" dirty="0"/>
          </a:p>
        </p:txBody>
      </p:sp>
      <p:pic>
        <p:nvPicPr>
          <p:cNvPr id="4" name="Content Placeholder 3" descr="c02f022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099881" y="793375"/>
            <a:ext cx="5748283" cy="2595283"/>
          </a:xfrm>
        </p:spPr>
      </p:pic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439270" y="984250"/>
            <a:ext cx="3030070" cy="5694566"/>
          </a:xfrm>
        </p:spPr>
        <p:txBody>
          <a:bodyPr/>
          <a:lstStyle/>
          <a:p>
            <a:r>
              <a:rPr lang="en-US" dirty="0" err="1" smtClean="0"/>
              <a:t>Cuticular</a:t>
            </a:r>
            <a:r>
              <a:rPr lang="en-US" dirty="0" smtClean="0"/>
              <a:t> extensions supported by </a:t>
            </a:r>
            <a:r>
              <a:rPr lang="en-US" dirty="0" err="1" smtClean="0"/>
              <a:t>sclerotized</a:t>
            </a:r>
            <a:r>
              <a:rPr lang="en-US" dirty="0" smtClean="0"/>
              <a:t> veins</a:t>
            </a:r>
          </a:p>
          <a:p>
            <a:r>
              <a:rPr lang="en-US" dirty="0" smtClean="0"/>
              <a:t>Venation modified, reduced</a:t>
            </a:r>
          </a:p>
          <a:p>
            <a:pPr lvl="1"/>
            <a:r>
              <a:rPr lang="en-US" dirty="0" smtClean="0"/>
              <a:t>Diagnostic</a:t>
            </a:r>
          </a:p>
          <a:p>
            <a:pPr lvl="1"/>
            <a:r>
              <a:rPr lang="en-US" dirty="0" smtClean="0"/>
              <a:t>Variable terminology among orders</a:t>
            </a:r>
          </a:p>
        </p:txBody>
      </p:sp>
      <p:pic>
        <p:nvPicPr>
          <p:cNvPr id="5" name="Picture 4" descr="c02f02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4720" y="3579000"/>
            <a:ext cx="5212080" cy="3099816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Wing modifications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84250"/>
            <a:ext cx="4038600" cy="5141913"/>
          </a:xfrm>
        </p:spPr>
        <p:txBody>
          <a:bodyPr/>
          <a:lstStyle/>
          <a:p>
            <a:r>
              <a:rPr lang="en-US" dirty="0" smtClean="0"/>
              <a:t>Flight</a:t>
            </a:r>
          </a:p>
          <a:p>
            <a:pPr lvl="1"/>
            <a:r>
              <a:rPr lang="en-US" dirty="0" err="1" smtClean="0"/>
              <a:t>Mesothoracic</a:t>
            </a:r>
            <a:r>
              <a:rPr lang="en-US" dirty="0" smtClean="0"/>
              <a:t> wing only </a:t>
            </a:r>
          </a:p>
          <a:p>
            <a:pPr lvl="2"/>
            <a:r>
              <a:rPr lang="en-US" dirty="0" smtClean="0"/>
              <a:t>Diptera</a:t>
            </a:r>
          </a:p>
          <a:p>
            <a:pPr lvl="1"/>
            <a:r>
              <a:rPr lang="en-US" dirty="0" err="1" smtClean="0"/>
              <a:t>Metathoracic</a:t>
            </a:r>
            <a:r>
              <a:rPr lang="en-US" dirty="0" smtClean="0"/>
              <a:t> wing only </a:t>
            </a:r>
          </a:p>
          <a:p>
            <a:pPr lvl="2"/>
            <a:r>
              <a:rPr lang="en-US" dirty="0" err="1" smtClean="0"/>
              <a:t>Coleoptera</a:t>
            </a:r>
            <a:endParaRPr lang="en-US" dirty="0" smtClean="0"/>
          </a:p>
          <a:p>
            <a:pPr lvl="2"/>
            <a:r>
              <a:rPr lang="en-US" dirty="0" err="1" smtClean="0"/>
              <a:t>Orthoptera</a:t>
            </a:r>
            <a:endParaRPr lang="en-US" dirty="0" smtClean="0"/>
          </a:p>
          <a:p>
            <a:pPr lvl="2"/>
            <a:r>
              <a:rPr lang="en-US" dirty="0" smtClean="0"/>
              <a:t> many </a:t>
            </a:r>
            <a:r>
              <a:rPr lang="en-US" dirty="0" err="1" smtClean="0"/>
              <a:t>Hemiptera</a:t>
            </a:r>
            <a:endParaRPr lang="en-US" dirty="0" smtClean="0"/>
          </a:p>
          <a:p>
            <a:pPr lvl="2"/>
            <a:r>
              <a:rPr lang="en-US" dirty="0" smtClean="0"/>
              <a:t>others</a:t>
            </a:r>
          </a:p>
          <a:p>
            <a:pPr lvl="1"/>
            <a:r>
              <a:rPr lang="en-US" dirty="0" smtClean="0"/>
              <a:t>Both (</a:t>
            </a:r>
            <a:r>
              <a:rPr lang="en-US" dirty="0" err="1" smtClean="0"/>
              <a:t>hamuli</a:t>
            </a:r>
            <a:r>
              <a:rPr lang="en-US" dirty="0" smtClean="0"/>
              <a:t>)</a:t>
            </a:r>
          </a:p>
          <a:p>
            <a:pPr lvl="2"/>
            <a:r>
              <a:rPr lang="en-US" dirty="0" smtClean="0"/>
              <a:t>Hymenoptera</a:t>
            </a:r>
          </a:p>
          <a:p>
            <a:pPr lvl="2"/>
            <a:r>
              <a:rPr lang="en-US" dirty="0" smtClean="0"/>
              <a:t>Lepidoptera</a:t>
            </a:r>
          </a:p>
          <a:p>
            <a:pPr lvl="2"/>
            <a:r>
              <a:rPr lang="en-US" dirty="0" err="1" smtClean="0"/>
              <a:t>Odonata</a:t>
            </a:r>
            <a:endParaRPr lang="en-US" dirty="0" smtClean="0"/>
          </a:p>
          <a:p>
            <a:pPr lvl="2"/>
            <a:r>
              <a:rPr lang="en-US" dirty="0" err="1" smtClean="0"/>
              <a:t>Ephemeroptera</a:t>
            </a:r>
            <a:endParaRPr lang="en-US" dirty="0" smtClean="0"/>
          </a:p>
          <a:p>
            <a:pPr lvl="2"/>
            <a:r>
              <a:rPr lang="en-US" dirty="0" smtClean="0"/>
              <a:t>others</a:t>
            </a:r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46495" y="984250"/>
            <a:ext cx="4495800" cy="5141913"/>
          </a:xfrm>
        </p:spPr>
        <p:txBody>
          <a:bodyPr/>
          <a:lstStyle/>
          <a:p>
            <a:r>
              <a:rPr lang="en-US" dirty="0" err="1" smtClean="0"/>
              <a:t>Flightlessness</a:t>
            </a:r>
            <a:r>
              <a:rPr lang="en-US" dirty="0" smtClean="0"/>
              <a:t> &amp; wing loss</a:t>
            </a:r>
          </a:p>
          <a:p>
            <a:pPr lvl="1"/>
            <a:r>
              <a:rPr lang="en-US" dirty="0" err="1" smtClean="0"/>
              <a:t>Siphonaptera</a:t>
            </a:r>
            <a:endParaRPr lang="en-US" dirty="0" smtClean="0"/>
          </a:p>
          <a:p>
            <a:pPr lvl="1"/>
            <a:r>
              <a:rPr lang="en-US" dirty="0" err="1" smtClean="0"/>
              <a:t>Anoplura</a:t>
            </a:r>
            <a:endParaRPr lang="en-US" dirty="0" smtClean="0"/>
          </a:p>
          <a:p>
            <a:pPr lvl="1"/>
            <a:r>
              <a:rPr lang="en-US" dirty="0" err="1" smtClean="0"/>
              <a:t>Strepsiptera</a:t>
            </a:r>
            <a:r>
              <a:rPr lang="en-US" dirty="0" smtClean="0"/>
              <a:t> females</a:t>
            </a:r>
          </a:p>
          <a:p>
            <a:pPr lvl="1"/>
            <a:r>
              <a:rPr lang="en-US" dirty="0" smtClean="0"/>
              <a:t>Others</a:t>
            </a:r>
          </a:p>
          <a:p>
            <a:r>
              <a:rPr lang="en-US" dirty="0" smtClean="0"/>
              <a:t>Wing scales</a:t>
            </a:r>
          </a:p>
          <a:p>
            <a:pPr lvl="1"/>
            <a:r>
              <a:rPr lang="en-US" dirty="0" smtClean="0"/>
              <a:t>Lepidoptera</a:t>
            </a:r>
          </a:p>
          <a:p>
            <a:pPr lvl="1"/>
            <a:r>
              <a:rPr lang="en-US" dirty="0" err="1" smtClean="0"/>
              <a:t>Trichoptera</a:t>
            </a:r>
            <a:endParaRPr lang="en-US" dirty="0" smtClean="0"/>
          </a:p>
          <a:p>
            <a:endParaRPr lang="en-US" dirty="0" smtClean="0"/>
          </a:p>
          <a:p>
            <a:pPr lvl="1"/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Wing Modifications</a:t>
            </a:r>
            <a:endParaRPr lang="en-US" dirty="0"/>
          </a:p>
        </p:txBody>
      </p:sp>
      <p:pic>
        <p:nvPicPr>
          <p:cNvPr id="6" name="Picture 5" descr="c02f02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3387" y="1241832"/>
            <a:ext cx="5605272" cy="4974336"/>
          </a:xfrm>
          <a:prstGeom prst="rect">
            <a:avLst/>
          </a:prstGeom>
        </p:spPr>
      </p:pic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57200" y="1195388"/>
            <a:ext cx="2447365" cy="4930775"/>
          </a:xfrm>
        </p:spPr>
        <p:txBody>
          <a:bodyPr/>
          <a:lstStyle/>
          <a:p>
            <a:r>
              <a:rPr lang="en-US" dirty="0" err="1" smtClean="0"/>
              <a:t>Tegmina</a:t>
            </a:r>
            <a:endParaRPr lang="en-US" dirty="0" smtClean="0"/>
          </a:p>
          <a:p>
            <a:pPr lvl="1"/>
            <a:r>
              <a:rPr lang="en-US" dirty="0" err="1" smtClean="0"/>
              <a:t>Blattodea</a:t>
            </a:r>
            <a:endParaRPr lang="en-US" dirty="0" smtClean="0"/>
          </a:p>
          <a:p>
            <a:pPr lvl="1"/>
            <a:r>
              <a:rPr lang="en-US" dirty="0" err="1" smtClean="0"/>
              <a:t>Orthoptera</a:t>
            </a:r>
            <a:endParaRPr lang="en-US" dirty="0" smtClean="0"/>
          </a:p>
          <a:p>
            <a:pPr lvl="1"/>
            <a:r>
              <a:rPr lang="en-US" dirty="0" err="1" smtClean="0"/>
              <a:t>Mantodea</a:t>
            </a:r>
            <a:endParaRPr lang="en-US" dirty="0" smtClean="0"/>
          </a:p>
          <a:p>
            <a:r>
              <a:rPr lang="en-US" dirty="0" smtClean="0"/>
              <a:t>Elytra</a:t>
            </a:r>
          </a:p>
          <a:p>
            <a:pPr lvl="1"/>
            <a:r>
              <a:rPr lang="en-US" dirty="0" err="1" smtClean="0"/>
              <a:t>Coleoptera</a:t>
            </a:r>
            <a:endParaRPr lang="en-US" dirty="0" smtClean="0"/>
          </a:p>
          <a:p>
            <a:r>
              <a:rPr lang="en-US" dirty="0" smtClean="0"/>
              <a:t>Hemelytra</a:t>
            </a:r>
          </a:p>
          <a:p>
            <a:pPr lvl="1"/>
            <a:r>
              <a:rPr lang="en-US" dirty="0" err="1" smtClean="0"/>
              <a:t>Hemiptera</a:t>
            </a:r>
            <a:endParaRPr lang="en-US" dirty="0" smtClean="0"/>
          </a:p>
          <a:p>
            <a:r>
              <a:rPr lang="en-US" dirty="0" err="1" smtClean="0"/>
              <a:t>Halteres</a:t>
            </a:r>
            <a:endParaRPr lang="en-US" dirty="0" smtClean="0"/>
          </a:p>
          <a:p>
            <a:pPr lvl="1"/>
            <a:r>
              <a:rPr lang="en-US" dirty="0" smtClean="0"/>
              <a:t>Diptera</a:t>
            </a:r>
          </a:p>
          <a:p>
            <a:pPr lvl="1"/>
            <a:r>
              <a:rPr lang="en-US" dirty="0" err="1" smtClean="0"/>
              <a:t>Strepsiptera</a:t>
            </a:r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Wing folding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95388"/>
            <a:ext cx="2980944" cy="4930775"/>
          </a:xfrm>
        </p:spPr>
        <p:txBody>
          <a:bodyPr/>
          <a:lstStyle/>
          <a:p>
            <a:r>
              <a:rPr lang="en-US" dirty="0" err="1" smtClean="0"/>
              <a:t>Paleoptera</a:t>
            </a:r>
            <a:endParaRPr lang="en-US" dirty="0" smtClean="0"/>
          </a:p>
          <a:p>
            <a:pPr lvl="1"/>
            <a:r>
              <a:rPr lang="en-US" dirty="0" smtClean="0"/>
              <a:t>No folding</a:t>
            </a:r>
          </a:p>
          <a:p>
            <a:pPr lvl="1"/>
            <a:r>
              <a:rPr lang="en-US" dirty="0" err="1" smtClean="0"/>
              <a:t>Ephemeroptera</a:t>
            </a:r>
            <a:endParaRPr lang="en-US" dirty="0" smtClean="0"/>
          </a:p>
          <a:p>
            <a:pPr lvl="1"/>
            <a:r>
              <a:rPr lang="en-US" dirty="0" err="1" smtClean="0"/>
              <a:t>Odonata</a:t>
            </a: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err="1" smtClean="0"/>
              <a:t>Neoptera</a:t>
            </a:r>
            <a:endParaRPr lang="en-US" dirty="0" smtClean="0"/>
          </a:p>
          <a:p>
            <a:pPr lvl="1"/>
            <a:r>
              <a:rPr lang="en-US" dirty="0" smtClean="0"/>
              <a:t>Folding</a:t>
            </a:r>
          </a:p>
          <a:p>
            <a:pPr lvl="1"/>
            <a:r>
              <a:rPr lang="en-US" dirty="0" smtClean="0"/>
              <a:t>All other orders</a:t>
            </a:r>
            <a:endParaRPr lang="en-US" dirty="0"/>
          </a:p>
        </p:txBody>
      </p:sp>
      <p:pic>
        <p:nvPicPr>
          <p:cNvPr id="4" name="Picture 3" descr="bothuf00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7268" y="1033542"/>
            <a:ext cx="1485296" cy="2489588"/>
          </a:xfrm>
          <a:prstGeom prst="rect">
            <a:avLst/>
          </a:prstGeom>
        </p:spPr>
      </p:pic>
      <p:pic>
        <p:nvPicPr>
          <p:cNvPr id="5" name="Picture 4" descr="bothuf006.jpg"/>
          <p:cNvPicPr>
            <a:picLocks noChangeAspect="1"/>
          </p:cNvPicPr>
          <p:nvPr/>
        </p:nvPicPr>
        <p:blipFill>
          <a:blip r:embed="rId3"/>
          <a:srcRect t="11217" r="24598" b="49830"/>
          <a:stretch>
            <a:fillRect/>
          </a:stretch>
        </p:blipFill>
        <p:spPr>
          <a:xfrm>
            <a:off x="4853312" y="984250"/>
            <a:ext cx="3833488" cy="2606115"/>
          </a:xfrm>
          <a:prstGeom prst="rect">
            <a:avLst/>
          </a:prstGeom>
        </p:spPr>
      </p:pic>
      <p:pic>
        <p:nvPicPr>
          <p:cNvPr id="6" name="Picture 5" descr="bothuf017.jpg"/>
          <p:cNvPicPr>
            <a:picLocks noChangeAspect="1"/>
          </p:cNvPicPr>
          <p:nvPr/>
        </p:nvPicPr>
        <p:blipFill>
          <a:blip r:embed="rId4"/>
          <a:srcRect t="50028"/>
          <a:stretch>
            <a:fillRect/>
          </a:stretch>
        </p:blipFill>
        <p:spPr>
          <a:xfrm>
            <a:off x="3125592" y="3720512"/>
            <a:ext cx="2615184" cy="1791238"/>
          </a:xfrm>
          <a:prstGeom prst="rect">
            <a:avLst/>
          </a:prstGeom>
        </p:spPr>
      </p:pic>
      <p:pic>
        <p:nvPicPr>
          <p:cNvPr id="7" name="Picture 6" descr="bothuf023.jpg"/>
          <p:cNvPicPr>
            <a:picLocks noChangeAspect="1"/>
          </p:cNvPicPr>
          <p:nvPr/>
        </p:nvPicPr>
        <p:blipFill>
          <a:blip r:embed="rId5"/>
          <a:srcRect b="27976"/>
          <a:stretch>
            <a:fillRect/>
          </a:stretch>
        </p:blipFill>
        <p:spPr>
          <a:xfrm>
            <a:off x="3438144" y="5586118"/>
            <a:ext cx="5248656" cy="1080089"/>
          </a:xfrm>
          <a:prstGeom prst="rect">
            <a:avLst/>
          </a:prstGeom>
        </p:spPr>
      </p:pic>
      <p:pic>
        <p:nvPicPr>
          <p:cNvPr id="8" name="Picture 7" descr="bothuf031.jpg"/>
          <p:cNvPicPr>
            <a:picLocks noChangeAspect="1"/>
          </p:cNvPicPr>
          <p:nvPr/>
        </p:nvPicPr>
        <p:blipFill>
          <a:blip r:embed="rId6"/>
          <a:srcRect t="30307" r="49997"/>
          <a:stretch>
            <a:fillRect/>
          </a:stretch>
        </p:blipFill>
        <p:spPr>
          <a:xfrm>
            <a:off x="5836023" y="3868429"/>
            <a:ext cx="2581835" cy="1629287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Abdomen</a:t>
            </a:r>
            <a:endParaRPr lang="en-US" dirty="0"/>
          </a:p>
        </p:txBody>
      </p:sp>
      <p:pic>
        <p:nvPicPr>
          <p:cNvPr id="4" name="Picture 3" descr="c02f02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1882" y="984250"/>
            <a:ext cx="6345564" cy="5141913"/>
          </a:xfrm>
          <a:prstGeom prst="rect">
            <a:avLst/>
          </a:prstGeom>
        </p:spPr>
      </p:pic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94131" y="1195388"/>
            <a:ext cx="3092822" cy="4930775"/>
          </a:xfrm>
        </p:spPr>
        <p:txBody>
          <a:bodyPr/>
          <a:lstStyle/>
          <a:p>
            <a:r>
              <a:rPr lang="en-US" sz="2400" dirty="0" smtClean="0"/>
              <a:t>Ancestrally 11 </a:t>
            </a:r>
            <a:r>
              <a:rPr lang="en-US" sz="2400" dirty="0" err="1" smtClean="0"/>
              <a:t>metamers</a:t>
            </a:r>
            <a:endParaRPr lang="en-US" sz="2400" dirty="0" smtClean="0"/>
          </a:p>
          <a:p>
            <a:r>
              <a:rPr lang="en-US" sz="2400" dirty="0" err="1" smtClean="0"/>
              <a:t>Apterygotes</a:t>
            </a:r>
            <a:r>
              <a:rPr lang="en-US" sz="2400" dirty="0" smtClean="0"/>
              <a:t> have appendages</a:t>
            </a:r>
          </a:p>
          <a:p>
            <a:r>
              <a:rPr lang="en-US" sz="2400" dirty="0" smtClean="0"/>
              <a:t>1</a:t>
            </a:r>
            <a:r>
              <a:rPr lang="en-US" sz="2400" baseline="30000" dirty="0" smtClean="0"/>
              <a:t>st</a:t>
            </a:r>
            <a:r>
              <a:rPr lang="en-US" sz="2400" dirty="0" smtClean="0"/>
              <a:t> 7 segments</a:t>
            </a:r>
          </a:p>
          <a:p>
            <a:pPr lvl="1"/>
            <a:r>
              <a:rPr lang="en-US" sz="1800" dirty="0" smtClean="0"/>
              <a:t>More or less identical</a:t>
            </a:r>
          </a:p>
          <a:p>
            <a:pPr lvl="1"/>
            <a:r>
              <a:rPr lang="en-US" sz="1800" dirty="0" smtClean="0"/>
              <a:t>“</a:t>
            </a:r>
            <a:r>
              <a:rPr lang="en-US" sz="1800" dirty="0" err="1" smtClean="0"/>
              <a:t>pregenital</a:t>
            </a:r>
            <a:r>
              <a:rPr lang="en-US" sz="1800" dirty="0" smtClean="0"/>
              <a:t>”</a:t>
            </a:r>
          </a:p>
          <a:p>
            <a:r>
              <a:rPr lang="en-US" sz="2200" dirty="0" smtClean="0"/>
              <a:t>Last 3 segments</a:t>
            </a:r>
          </a:p>
          <a:p>
            <a:pPr lvl="1"/>
            <a:r>
              <a:rPr lang="en-US" sz="1800" dirty="0" smtClean="0"/>
              <a:t>Genital segments</a:t>
            </a:r>
            <a:endParaRPr lang="en-US" sz="1800" dirty="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4038600" cy="709612"/>
          </a:xfrm>
        </p:spPr>
        <p:txBody>
          <a:bodyPr/>
          <a:lstStyle/>
          <a:p>
            <a:r>
              <a:rPr lang="en-US" dirty="0" smtClean="0"/>
              <a:t>Male </a:t>
            </a:r>
            <a:r>
              <a:rPr lang="en-US" dirty="0" err="1" smtClean="0"/>
              <a:t>genetalia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err="1" smtClean="0"/>
              <a:t>Aedeagus</a:t>
            </a:r>
            <a:endParaRPr lang="en-US" dirty="0" smtClean="0"/>
          </a:p>
          <a:p>
            <a:r>
              <a:rPr lang="en-US" dirty="0" smtClean="0"/>
              <a:t>Complexity</a:t>
            </a:r>
          </a:p>
          <a:p>
            <a:r>
              <a:rPr lang="en-US" dirty="0" smtClean="0"/>
              <a:t>Reproductive isolation</a:t>
            </a:r>
          </a:p>
          <a:p>
            <a:r>
              <a:rPr lang="en-US" dirty="0" smtClean="0"/>
              <a:t>Clasping </a:t>
            </a:r>
          </a:p>
          <a:p>
            <a:pPr lvl="1"/>
            <a:r>
              <a:rPr lang="en-US" dirty="0" err="1" smtClean="0"/>
              <a:t>Parameres</a:t>
            </a:r>
            <a:endParaRPr lang="en-US" dirty="0" smtClean="0"/>
          </a:p>
          <a:p>
            <a:pPr lvl="1"/>
            <a:r>
              <a:rPr lang="en-US" dirty="0" smtClean="0"/>
              <a:t>Claspers</a:t>
            </a:r>
          </a:p>
          <a:p>
            <a:pPr lvl="1"/>
            <a:r>
              <a:rPr lang="en-US" dirty="0" err="1" smtClean="0"/>
              <a:t>Gonocoxites</a:t>
            </a:r>
            <a:endParaRPr lang="en-US" dirty="0" smtClean="0"/>
          </a:p>
          <a:p>
            <a:endParaRPr lang="en-US" dirty="0"/>
          </a:p>
        </p:txBody>
      </p:sp>
      <p:pic>
        <p:nvPicPr>
          <p:cNvPr id="8" name="Content Placeholder 7" descr="c02f026.jpg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799534" y="309283"/>
            <a:ext cx="2421894" cy="6314419"/>
          </a:xfr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676400"/>
          </a:xfrm>
          <a:noFill/>
        </p:spPr>
        <p:txBody>
          <a:bodyPr/>
          <a:lstStyle/>
          <a:p>
            <a:r>
              <a:rPr lang="en-US" sz="6000" dirty="0" smtClean="0">
                <a:ea typeface="ＭＳ Ｐゴシック" pitchFamily="34" charset="-128"/>
              </a:rPr>
              <a:t>What is Entomology?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660358"/>
            <a:ext cx="7772400" cy="4626142"/>
          </a:xfrm>
          <a:noFill/>
        </p:spPr>
        <p:txBody>
          <a:bodyPr/>
          <a:lstStyle/>
          <a:p>
            <a:r>
              <a:rPr lang="en-US" b="1" dirty="0" smtClean="0">
                <a:ea typeface="ＭＳ Ｐゴシック" pitchFamily="34" charset="-128"/>
              </a:rPr>
              <a:t>Entomology</a:t>
            </a:r>
            <a:r>
              <a:rPr lang="en-US" dirty="0" smtClean="0">
                <a:ea typeface="ＭＳ Ｐゴシック" pitchFamily="34" charset="-128"/>
              </a:rPr>
              <a:t> -- The science concerning insects</a:t>
            </a:r>
          </a:p>
          <a:p>
            <a:pPr lvl="1"/>
            <a:r>
              <a:rPr lang="en-US" dirty="0" smtClean="0">
                <a:ea typeface="ＭＳ Ｐゴシック" pitchFamily="34" charset="-128"/>
              </a:rPr>
              <a:t>Class </a:t>
            </a:r>
            <a:r>
              <a:rPr lang="en-US" dirty="0" err="1" smtClean="0">
                <a:ea typeface="ＭＳ Ｐゴシック" pitchFamily="34" charset="-128"/>
              </a:rPr>
              <a:t>Insecta</a:t>
            </a:r>
            <a:endParaRPr lang="en-US" dirty="0" smtClean="0">
              <a:ea typeface="ＭＳ Ｐゴシック" pitchFamily="34" charset="-128"/>
            </a:endParaRPr>
          </a:p>
          <a:p>
            <a:r>
              <a:rPr lang="en-US" dirty="0" smtClean="0">
                <a:ea typeface="ＭＳ Ｐゴシック" pitchFamily="34" charset="-128"/>
              </a:rPr>
              <a:t>Entomology is both a basic science and an applied science</a:t>
            </a:r>
          </a:p>
          <a:p>
            <a:pPr lvl="1"/>
            <a:r>
              <a:rPr lang="en-US" dirty="0" smtClean="0">
                <a:ea typeface="ＭＳ Ｐゴシック" pitchFamily="34" charset="-128"/>
              </a:rPr>
              <a:t>Tradition in US emphasizes insect control</a:t>
            </a:r>
          </a:p>
          <a:p>
            <a:pPr lvl="1"/>
            <a:r>
              <a:rPr lang="en-US" dirty="0" smtClean="0">
                <a:ea typeface="ＭＳ Ｐゴシック" pitchFamily="34" charset="-128"/>
              </a:rPr>
              <a:t>Basic sciences use insects to address many conceptual questions in Ecology, Evolution, Physiology, Molecular Biology, Genetics, etc.</a:t>
            </a:r>
          </a:p>
          <a:p>
            <a:pPr lvl="1"/>
            <a:r>
              <a:rPr lang="en-US" dirty="0" smtClean="0">
                <a:ea typeface="ＭＳ Ｐゴシック" pitchFamily="34" charset="-128"/>
              </a:rPr>
              <a:t>Applied entomology also includes questions about beneficial (to humans) insects.</a:t>
            </a:r>
          </a:p>
          <a:p>
            <a:endParaRPr lang="en-US" dirty="0" smtClean="0">
              <a:ea typeface="ＭＳ Ｐゴシック" pitchFamily="34" charset="-128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99"/>
                </a:solidFill>
              </a:rPr>
              <a:t>Biodiversity</a:t>
            </a:r>
            <a:endParaRPr lang="en-US" dirty="0">
              <a:solidFill>
                <a:srgbClr val="000099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dirty="0" smtClean="0"/>
              <a:t>Variety in taxonomic, genetic,  ecological traits</a:t>
            </a:r>
          </a:p>
          <a:p>
            <a:pPr lvl="1">
              <a:lnSpc>
                <a:spcPct val="90000"/>
              </a:lnSpc>
            </a:pPr>
            <a:r>
              <a:rPr lang="en-US" dirty="0" smtClean="0"/>
              <a:t>includes species diversity</a:t>
            </a:r>
          </a:p>
          <a:p>
            <a:pPr lvl="1">
              <a:lnSpc>
                <a:spcPct val="90000"/>
              </a:lnSpc>
            </a:pPr>
            <a:r>
              <a:rPr lang="en-US" dirty="0" smtClean="0"/>
              <a:t>genetic diversity</a:t>
            </a:r>
          </a:p>
          <a:p>
            <a:pPr lvl="1">
              <a:lnSpc>
                <a:spcPct val="90000"/>
              </a:lnSpc>
            </a:pPr>
            <a:r>
              <a:rPr lang="en-US" dirty="0" smtClean="0"/>
              <a:t>ecological diversity, function, adaptation</a:t>
            </a:r>
          </a:p>
          <a:p>
            <a:pPr lvl="1">
              <a:lnSpc>
                <a:spcPct val="90000"/>
              </a:lnSpc>
            </a:pPr>
            <a:r>
              <a:rPr lang="en-US" dirty="0" smtClean="0">
                <a:solidFill>
                  <a:srgbClr val="3333FF"/>
                </a:solidFill>
              </a:rPr>
              <a:t>Endemism</a:t>
            </a:r>
          </a:p>
          <a:p>
            <a:r>
              <a:rPr lang="en-US" dirty="0" smtClean="0"/>
              <a:t>Insect biodiversity greatly exceeds that of all other groups</a:t>
            </a:r>
          </a:p>
          <a:p>
            <a:r>
              <a:rPr lang="en-US" dirty="0" smtClean="0"/>
              <a:t>Ch. 1</a:t>
            </a:r>
            <a:endParaRPr lang="en-US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G:\entomology bsc 301\textbook images\ch1\300dpi\c01f00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60948"/>
            <a:ext cx="5489157" cy="5474829"/>
          </a:xfrm>
          <a:prstGeom prst="rect">
            <a:avLst/>
          </a:prstGeom>
          <a:noFill/>
        </p:spPr>
      </p:pic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5221705" y="360948"/>
            <a:ext cx="3801975" cy="5029199"/>
          </a:xfrm>
        </p:spPr>
        <p:txBody>
          <a:bodyPr/>
          <a:lstStyle/>
          <a:p>
            <a:r>
              <a:rPr lang="en-US" dirty="0" smtClean="0"/>
              <a:t>10</a:t>
            </a:r>
            <a:r>
              <a:rPr lang="en-US" baseline="30000" dirty="0" smtClean="0"/>
              <a:t>6 </a:t>
            </a:r>
            <a:r>
              <a:rPr lang="en-US" dirty="0" smtClean="0"/>
              <a:t> described insect species</a:t>
            </a:r>
          </a:p>
          <a:p>
            <a:pPr lvl="1"/>
            <a:r>
              <a:rPr lang="en-US" dirty="0" err="1" smtClean="0"/>
              <a:t>Coleoptera</a:t>
            </a:r>
            <a:r>
              <a:rPr lang="en-US" dirty="0" smtClean="0"/>
              <a:t> 350,000</a:t>
            </a:r>
          </a:p>
          <a:p>
            <a:pPr lvl="1"/>
            <a:r>
              <a:rPr lang="en-US" dirty="0" smtClean="0"/>
              <a:t>Diptera 150,000</a:t>
            </a:r>
          </a:p>
          <a:p>
            <a:pPr lvl="1"/>
            <a:r>
              <a:rPr lang="en-US" dirty="0" smtClean="0"/>
              <a:t>Hymenoptera 115,000</a:t>
            </a:r>
          </a:p>
          <a:p>
            <a:pPr lvl="1"/>
            <a:r>
              <a:rPr lang="en-US" dirty="0" smtClean="0"/>
              <a:t>Lepidoptera 150,000</a:t>
            </a:r>
          </a:p>
          <a:p>
            <a:r>
              <a:rPr lang="en-US" dirty="0" smtClean="0"/>
              <a:t>No one really knows how many </a:t>
            </a:r>
            <a:r>
              <a:rPr lang="en-US" dirty="0" err="1" smtClean="0"/>
              <a:t>undescribed</a:t>
            </a:r>
            <a:endParaRPr lang="en-US" dirty="0" smtClean="0"/>
          </a:p>
          <a:p>
            <a:r>
              <a:rPr lang="en-US" dirty="0" smtClean="0"/>
              <a:t>Small order:  </a:t>
            </a:r>
            <a:r>
              <a:rPr lang="en-US" dirty="0" err="1" smtClean="0"/>
              <a:t>Odonata</a:t>
            </a:r>
            <a:endParaRPr lang="en-US" dirty="0" smtClean="0"/>
          </a:p>
          <a:p>
            <a:pPr lvl="1"/>
            <a:r>
              <a:rPr lang="en-US" dirty="0" smtClean="0"/>
              <a:t>6000 species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Taxonomic diversity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84250"/>
            <a:ext cx="8229600" cy="5141913"/>
          </a:xfrm>
        </p:spPr>
        <p:txBody>
          <a:bodyPr/>
          <a:lstStyle/>
          <a:p>
            <a:r>
              <a:rPr lang="en-US" dirty="0" smtClean="0"/>
              <a:t>“To a first approximation, all species are extinct”</a:t>
            </a:r>
          </a:p>
          <a:p>
            <a:pPr lvl="1"/>
            <a:r>
              <a:rPr lang="en-US" dirty="0" smtClean="0"/>
              <a:t>David </a:t>
            </a:r>
            <a:r>
              <a:rPr lang="en-US" dirty="0" err="1" smtClean="0"/>
              <a:t>Raup</a:t>
            </a:r>
            <a:r>
              <a:rPr lang="en-US" dirty="0" smtClean="0"/>
              <a:t>	</a:t>
            </a:r>
          </a:p>
          <a:p>
            <a:r>
              <a:rPr lang="en-US" dirty="0" smtClean="0"/>
              <a:t>Evolutionary history of insects dates back to the early carboniferous era 350 </a:t>
            </a:r>
            <a:r>
              <a:rPr lang="en-US" dirty="0" err="1" smtClean="0"/>
              <a:t>mya</a:t>
            </a:r>
            <a:endParaRPr lang="en-US" dirty="0" smtClean="0"/>
          </a:p>
          <a:p>
            <a:pPr lvl="1"/>
            <a:r>
              <a:rPr lang="en-US" dirty="0" smtClean="0"/>
              <a:t>Coincides with first appearance and diversification of vascular plants</a:t>
            </a:r>
          </a:p>
          <a:p>
            <a:pPr lvl="1"/>
            <a:r>
              <a:rPr lang="en-US" dirty="0" smtClean="0"/>
              <a:t>Possibly as far back as Devonian 400 </a:t>
            </a:r>
            <a:r>
              <a:rPr lang="en-US" dirty="0" err="1" smtClean="0"/>
              <a:t>mya</a:t>
            </a:r>
            <a:endParaRPr lang="en-US" dirty="0" smtClean="0"/>
          </a:p>
          <a:p>
            <a:r>
              <a:rPr lang="en-US" dirty="0" smtClean="0"/>
              <a:t>Major adaptive radiation in the carboniferous</a:t>
            </a:r>
          </a:p>
          <a:p>
            <a:r>
              <a:rPr lang="en-US" dirty="0" smtClean="0"/>
              <a:t>Several major groups extinct at the end of the Permian</a:t>
            </a:r>
          </a:p>
          <a:p>
            <a:r>
              <a:rPr lang="en-US" dirty="0" smtClean="0"/>
              <a:t>Major adaptive radiation of the big groups in the Triassic</a:t>
            </a:r>
          </a:p>
          <a:p>
            <a:pPr lvl="1"/>
            <a:endParaRPr lang="en-US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Ecological diversity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84250"/>
            <a:ext cx="8229600" cy="5141913"/>
          </a:xfrm>
        </p:spPr>
        <p:txBody>
          <a:bodyPr/>
          <a:lstStyle/>
          <a:p>
            <a:r>
              <a:rPr lang="en-US" dirty="0" smtClean="0"/>
              <a:t>Insects dominate terrestrial and freshwater habitats</a:t>
            </a:r>
          </a:p>
          <a:p>
            <a:r>
              <a:rPr lang="en-US" dirty="0" smtClean="0"/>
              <a:t>Minor component of marine systems</a:t>
            </a:r>
          </a:p>
          <a:p>
            <a:r>
              <a:rPr lang="en-US" dirty="0" smtClean="0"/>
              <a:t>Only one of two phyla to evolve powered flight</a:t>
            </a:r>
          </a:p>
          <a:p>
            <a:pPr lvl="1"/>
            <a:r>
              <a:rPr lang="en-US" dirty="0" smtClean="0"/>
              <a:t>Probably 2 independent events in insects</a:t>
            </a:r>
          </a:p>
          <a:p>
            <a:pPr lvl="1"/>
            <a:r>
              <a:rPr lang="en-US" dirty="0" smtClean="0"/>
              <a:t>3 independent events in vertebrates</a:t>
            </a:r>
          </a:p>
          <a:p>
            <a:r>
              <a:rPr lang="en-US" dirty="0" smtClean="0"/>
              <a:t>Reasons for high taxonomic diversity</a:t>
            </a:r>
          </a:p>
          <a:p>
            <a:pPr lvl="1"/>
            <a:r>
              <a:rPr lang="en-US" dirty="0" smtClean="0"/>
              <a:t>Small size -&gt; specialization</a:t>
            </a:r>
          </a:p>
          <a:p>
            <a:pPr lvl="1"/>
            <a:r>
              <a:rPr lang="en-US" dirty="0" smtClean="0"/>
              <a:t>Short generation time &amp; rapid evolution</a:t>
            </a:r>
          </a:p>
          <a:p>
            <a:pPr lvl="1"/>
            <a:r>
              <a:rPr lang="en-US" dirty="0" smtClean="0"/>
              <a:t>Complex life cycle</a:t>
            </a:r>
          </a:p>
          <a:p>
            <a:pPr lvl="1"/>
            <a:r>
              <a:rPr lang="en-US" dirty="0" smtClean="0">
                <a:solidFill>
                  <a:srgbClr val="000099"/>
                </a:solidFill>
              </a:rPr>
              <a:t>Flight</a:t>
            </a:r>
          </a:p>
          <a:p>
            <a:pPr lvl="1"/>
            <a:r>
              <a:rPr lang="en-US" dirty="0" err="1" smtClean="0"/>
              <a:t>Phytophagy</a:t>
            </a:r>
            <a:r>
              <a:rPr lang="en-US" dirty="0" smtClean="0"/>
              <a:t> (generally </a:t>
            </a:r>
            <a:r>
              <a:rPr lang="en-US" dirty="0" err="1" smtClean="0"/>
              <a:t>coevolution</a:t>
            </a:r>
            <a:r>
              <a:rPr lang="en-US" dirty="0" smtClean="0"/>
              <a:t> with vascular plants)</a:t>
            </a:r>
          </a:p>
          <a:p>
            <a:pPr lvl="1"/>
            <a:r>
              <a:rPr lang="en-US" dirty="0" err="1" smtClean="0">
                <a:solidFill>
                  <a:srgbClr val="000099"/>
                </a:solidFill>
              </a:rPr>
              <a:t>Eusociality</a:t>
            </a:r>
            <a:endParaRPr lang="en-US" dirty="0" smtClean="0">
              <a:solidFill>
                <a:srgbClr val="000099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 w="12700">
          <a:noFill/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3202</TotalTime>
  <Words>1053</Words>
  <Application>Microsoft Office PowerPoint</Application>
  <PresentationFormat>On-screen Show (4:3)</PresentationFormat>
  <Paragraphs>357</Paragraphs>
  <Slides>45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46" baseType="lpstr">
      <vt:lpstr>Office Theme</vt:lpstr>
      <vt:lpstr>Entomology BSC 301</vt:lpstr>
      <vt:lpstr>Entomology BSC 01 Laboratory</vt:lpstr>
      <vt:lpstr>Grading</vt:lpstr>
      <vt:lpstr>First week lab</vt:lpstr>
      <vt:lpstr>What is Entomology?</vt:lpstr>
      <vt:lpstr>Biodiversity</vt:lpstr>
      <vt:lpstr>PowerPoint Presentation</vt:lpstr>
      <vt:lpstr>Taxonomic diversity</vt:lpstr>
      <vt:lpstr>Ecological diversity</vt:lpstr>
      <vt:lpstr>Trophic diversity</vt:lpstr>
      <vt:lpstr>Classification and nomenclature</vt:lpstr>
      <vt:lpstr>Names</vt:lpstr>
      <vt:lpstr>Collecting, preserving, identifying insects [Ch. 17]</vt:lpstr>
      <vt:lpstr>Pinning</vt:lpstr>
      <vt:lpstr>PowerPoint Presentation</vt:lpstr>
      <vt:lpstr>Pointing and carding</vt:lpstr>
      <vt:lpstr>Labeling</vt:lpstr>
      <vt:lpstr>Other techniques</vt:lpstr>
      <vt:lpstr>Curation</vt:lpstr>
      <vt:lpstr>Insect cuticle</vt:lpstr>
      <vt:lpstr>Components of cuticle</vt:lpstr>
      <vt:lpstr>Components of cuticle</vt:lpstr>
      <vt:lpstr>Things on the cuticle</vt:lpstr>
      <vt:lpstr>Muscle attachment</vt:lpstr>
      <vt:lpstr>Color</vt:lpstr>
      <vt:lpstr>Color</vt:lpstr>
      <vt:lpstr>External anatomy Fig. 2.8</vt:lpstr>
      <vt:lpstr>External anatomy</vt:lpstr>
      <vt:lpstr>Generic external anatomy  (Fig. 8.4)</vt:lpstr>
      <vt:lpstr>Head   Fig. 2.9</vt:lpstr>
      <vt:lpstr>Chewing mouthparts  Fig. 2.10</vt:lpstr>
      <vt:lpstr>Modified mouthparts: Lepidoptera  (Fig. 2.12), Hymenoptera [Apidae]  (Fig. 2.11)</vt:lpstr>
      <vt:lpstr>Modified mouthparts:   Diptera (Figs. 2.13, 2.14), Siphonaptera (Fig. 2.17)</vt:lpstr>
      <vt:lpstr>Modified mouthparts:   Hemiptera  (taxobox 20), Thysanoptera  (Fig. 2.15), Psocodea [Anoplura] (Fig. 2.16)</vt:lpstr>
      <vt:lpstr>Evolution of piercing-sucking mouthparts</vt:lpstr>
      <vt:lpstr>Sensory organs</vt:lpstr>
      <vt:lpstr>Thorax</vt:lpstr>
      <vt:lpstr>Thorax metamers</vt:lpstr>
      <vt:lpstr>Thorax:  legs</vt:lpstr>
      <vt:lpstr>Wings</vt:lpstr>
      <vt:lpstr>Wing modifications</vt:lpstr>
      <vt:lpstr>Wing Modifications</vt:lpstr>
      <vt:lpstr>Wing folding</vt:lpstr>
      <vt:lpstr>Abdomen</vt:lpstr>
      <vt:lpstr>Male genetalia</vt:lpstr>
    </vt:vector>
  </TitlesOfParts>
  <Company>Illinois State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Bill Perry;S. Juliano</dc:creator>
  <cp:lastModifiedBy>Steven Juliano</cp:lastModifiedBy>
  <cp:revision>143</cp:revision>
  <cp:lastPrinted>2009-08-17T17:03:45Z</cp:lastPrinted>
  <dcterms:created xsi:type="dcterms:W3CDTF">2009-08-19T15:51:25Z</dcterms:created>
  <dcterms:modified xsi:type="dcterms:W3CDTF">2012-08-22T16:44:43Z</dcterms:modified>
</cp:coreProperties>
</file>