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522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9" r:id="rId18"/>
    <p:sldId id="518" r:id="rId19"/>
    <p:sldId id="520" r:id="rId20"/>
    <p:sldId id="521" r:id="rId21"/>
    <p:sldId id="523" r:id="rId22"/>
    <p:sldId id="524" r:id="rId23"/>
    <p:sldId id="525" r:id="rId24"/>
    <p:sldId id="526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6" r:id="rId33"/>
    <p:sldId id="534" r:id="rId34"/>
    <p:sldId id="535" r:id="rId35"/>
    <p:sldId id="537" r:id="rId36"/>
    <p:sldId id="538" r:id="rId37"/>
    <p:sldId id="540" r:id="rId38"/>
    <p:sldId id="541" r:id="rId39"/>
    <p:sldId id="539" r:id="rId40"/>
    <p:sldId id="542" r:id="rId41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23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087774C-A240-4E51-8F45-38AA4EAA59D8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2600">
              <a:defRPr sz="1300"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579784D-A55C-4725-8CF4-2865C25B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8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AE12BE-2054-4692-A8DB-35FDE79D72BC}" type="slidenum">
              <a:rPr lang="en-US" sz="1300" b="0" smtClean="0"/>
              <a:pPr eaLnBrk="1" hangingPunct="1"/>
              <a:t>21</a:t>
            </a:fld>
            <a:endParaRPr lang="en-US" sz="1300" b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6788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190885-DC9D-43FE-A96F-9102324A2CB7}" type="slidenum">
              <a:rPr lang="en-US" sz="1300" b="0" smtClean="0"/>
              <a:pPr eaLnBrk="1" hangingPunct="1"/>
              <a:t>22</a:t>
            </a:fld>
            <a:endParaRPr lang="en-US" sz="1300" b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03E1-56A7-4D0D-B791-D6EDF44CDB9C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1ED2-EC5A-4DED-9E96-E098C171D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8387-0A6E-4523-B4BE-E72E334BA9C8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92E8-AACD-430C-B192-330E28D9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0CFC-9878-44B5-BBD7-EC19498BC11B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189A-CC92-4D9F-8088-48AD50B5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B02B1-401E-427B-B033-368E74CAB5CB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290C-9103-4ADB-AF86-AD73B9E4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B810-1D9C-49C9-A062-480A4F626ACB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815B-1FF4-47D3-9825-A9258C93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AA1A-DCAD-40D6-B332-370932F498E4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48BE1-7CE8-453C-BEDB-261E3D213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E8F7-2488-487D-B211-CC4C377D14A5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EEDB-79AB-4C49-B8A9-90B1F3E7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42FF-772F-41E6-B571-A80291C0A1C0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6CC2-73C9-4DAB-A304-5C717906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9082-F384-48ED-9705-2B73A3C306C3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80DAF-DE2C-4620-916B-6030424A5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314D-DCB1-4CBA-A7D3-11171CACF685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AFCC-E0D5-4FD8-B77D-6BFA524E2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08DE-DE4D-40D2-8678-7CC084D2E1E5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5CE1-F7B4-40CE-AB73-A99E3E77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5388"/>
            <a:ext cx="82296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14E6E03-42E2-4596-98DD-E00BBB92E097}" type="datetime1">
              <a:rPr lang="en-US"/>
              <a:pPr>
                <a:defRPr/>
              </a:pPr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FC01894-EEEF-445E-AAFD-280FB379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paternity</a:t>
            </a:r>
            <a:br>
              <a:rPr lang="en-US" dirty="0" smtClean="0"/>
            </a:br>
            <a:r>
              <a:rPr lang="en-US" sz="2400" dirty="0" smtClean="0"/>
              <a:t>Sheep blow fly, </a:t>
            </a:r>
            <a:r>
              <a:rPr lang="en-US" sz="2400" i="1" dirty="0" err="1" smtClean="0"/>
              <a:t>Lucilia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cuprina</a:t>
            </a:r>
            <a:r>
              <a:rPr lang="en-US" sz="2400" i="1" dirty="0" smtClean="0"/>
              <a:t>  </a:t>
            </a:r>
            <a:r>
              <a:rPr lang="en-US" sz="2400" dirty="0" smtClean="0"/>
              <a:t>box 5.4</a:t>
            </a:r>
            <a:endParaRPr lang="en-US" dirty="0"/>
          </a:p>
        </p:txBody>
      </p:sp>
      <p:pic>
        <p:nvPicPr>
          <p:cNvPr id="4" name="Content Placeholder 3" descr="c05uf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2858"/>
            <a:ext cx="8263046" cy="533147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0" y="274637"/>
            <a:ext cx="2550695" cy="2624973"/>
          </a:xfrm>
        </p:spPr>
        <p:txBody>
          <a:bodyPr/>
          <a:lstStyle/>
          <a:p>
            <a:r>
              <a:rPr lang="en-US" dirty="0" smtClean="0"/>
              <a:t>Hormonal control of reproduction</a:t>
            </a:r>
            <a:endParaRPr lang="en-US" dirty="0"/>
          </a:p>
        </p:txBody>
      </p:sp>
      <p:pic>
        <p:nvPicPr>
          <p:cNvPr id="4" name="Content Placeholder 3" descr="c05f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22" y="274637"/>
            <a:ext cx="6377683" cy="628748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control of female reproduction in </a:t>
            </a:r>
            <a:r>
              <a:rPr lang="en-US" i="1" dirty="0" err="1" smtClean="0"/>
              <a:t>Romalea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4588"/>
            <a:ext cx="8229600" cy="4930775"/>
          </a:xfrm>
        </p:spPr>
        <p:txBody>
          <a:bodyPr/>
          <a:lstStyle/>
          <a:p>
            <a:r>
              <a:rPr lang="en-US" dirty="0" smtClean="0"/>
              <a:t>Newly </a:t>
            </a:r>
            <a:r>
              <a:rPr lang="en-US" dirty="0" err="1" smtClean="0"/>
              <a:t>eclosed</a:t>
            </a:r>
            <a:r>
              <a:rPr lang="en-US" dirty="0" smtClean="0"/>
              <a:t> females have little stored reserves</a:t>
            </a:r>
          </a:p>
          <a:p>
            <a:r>
              <a:rPr lang="en-US" dirty="0" smtClean="0"/>
              <a:t>No reproduction (</a:t>
            </a:r>
            <a:r>
              <a:rPr lang="en-US" dirty="0" err="1" smtClean="0"/>
              <a:t>anautogenous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Feeding by the adult results in accumulation of </a:t>
            </a:r>
            <a:r>
              <a:rPr lang="en-US" dirty="0" err="1" smtClean="0"/>
              <a:t>Hexamerins</a:t>
            </a:r>
            <a:r>
              <a:rPr lang="en-US" dirty="0" smtClean="0"/>
              <a:t> (“storage proteins”)</a:t>
            </a:r>
          </a:p>
          <a:p>
            <a:pPr lvl="1"/>
            <a:r>
              <a:rPr lang="en-US" dirty="0" err="1" smtClean="0"/>
              <a:t>Hemolymph</a:t>
            </a:r>
            <a:endParaRPr lang="en-US" dirty="0" smtClean="0"/>
          </a:p>
          <a:p>
            <a:pPr lvl="1"/>
            <a:r>
              <a:rPr lang="en-US" dirty="0" smtClean="0"/>
              <a:t>Fat body</a:t>
            </a:r>
          </a:p>
          <a:p>
            <a:r>
              <a:rPr lang="en-US" dirty="0" smtClean="0"/>
              <a:t>Critical amount of </a:t>
            </a:r>
            <a:r>
              <a:rPr lang="en-US" dirty="0" err="1" smtClean="0"/>
              <a:t>Hexamerins</a:t>
            </a:r>
            <a:r>
              <a:rPr lang="en-US" dirty="0" smtClean="0"/>
              <a:t> triggers hormone cascade</a:t>
            </a:r>
          </a:p>
          <a:p>
            <a:pPr lvl="1"/>
            <a:r>
              <a:rPr lang="en-US" dirty="0" smtClean="0"/>
              <a:t>Juvenile hormone</a:t>
            </a:r>
          </a:p>
          <a:p>
            <a:pPr lvl="1"/>
            <a:r>
              <a:rPr lang="en-US" dirty="0" err="1" smtClean="0"/>
              <a:t>Ecdysteroids</a:t>
            </a:r>
            <a:endParaRPr lang="en-US" dirty="0"/>
          </a:p>
        </p:txBody>
      </p:sp>
      <p:pic>
        <p:nvPicPr>
          <p:cNvPr id="5" name="Picture 4" descr="P6090368.JPG"/>
          <p:cNvPicPr>
            <a:picLocks noChangeAspect="1"/>
          </p:cNvPicPr>
          <p:nvPr/>
        </p:nvPicPr>
        <p:blipFill>
          <a:blip r:embed="rId2"/>
          <a:srcRect l="15921" t="4005" r="18684" b="25439"/>
          <a:stretch>
            <a:fillRect/>
          </a:stretch>
        </p:blipFill>
        <p:spPr>
          <a:xfrm>
            <a:off x="4920912" y="4309387"/>
            <a:ext cx="2911642" cy="2356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control of </a:t>
            </a:r>
            <a:r>
              <a:rPr lang="en-US" smtClean="0"/>
              <a:t>female reproduction in </a:t>
            </a:r>
            <a:r>
              <a:rPr lang="en-US" i="1" dirty="0" err="1" smtClean="0"/>
              <a:t>Romalea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Vitellogenesis</a:t>
            </a:r>
            <a:endParaRPr lang="en-US" dirty="0" smtClean="0"/>
          </a:p>
          <a:p>
            <a:pPr lvl="1"/>
            <a:r>
              <a:rPr lang="en-US" dirty="0" smtClean="0"/>
              <a:t>Amino acids in </a:t>
            </a:r>
            <a:r>
              <a:rPr lang="en-US" dirty="0" err="1" smtClean="0"/>
              <a:t>Hexamerins</a:t>
            </a:r>
            <a:r>
              <a:rPr lang="en-US" dirty="0" smtClean="0"/>
              <a:t> used to synthesize </a:t>
            </a:r>
            <a:r>
              <a:rPr lang="en-US" dirty="0" err="1" smtClean="0"/>
              <a:t>Vitellogenin</a:t>
            </a:r>
            <a:endParaRPr lang="en-US" dirty="0" smtClean="0"/>
          </a:p>
          <a:p>
            <a:pPr lvl="1"/>
            <a:r>
              <a:rPr lang="en-US" dirty="0" err="1" smtClean="0"/>
              <a:t>Vitellogenin</a:t>
            </a:r>
            <a:r>
              <a:rPr lang="en-US" dirty="0" smtClean="0"/>
              <a:t> circulates via </a:t>
            </a:r>
            <a:r>
              <a:rPr lang="en-US" dirty="0" err="1" smtClean="0"/>
              <a:t>hemolymphs</a:t>
            </a:r>
            <a:endParaRPr lang="en-US" dirty="0" smtClean="0"/>
          </a:p>
          <a:p>
            <a:pPr lvl="1"/>
            <a:r>
              <a:rPr lang="en-US" dirty="0" smtClean="0"/>
              <a:t>Transferred via nurse cells to </a:t>
            </a:r>
            <a:r>
              <a:rPr lang="en-US" dirty="0" err="1" smtClean="0"/>
              <a:t>oocytes</a:t>
            </a:r>
            <a:endParaRPr lang="en-US" dirty="0" smtClean="0"/>
          </a:p>
          <a:p>
            <a:pPr lvl="1"/>
            <a:r>
              <a:rPr lang="en-US" dirty="0" smtClean="0"/>
              <a:t>Converted to </a:t>
            </a:r>
            <a:r>
              <a:rPr lang="en-US" dirty="0" err="1" smtClean="0"/>
              <a:t>vitellin</a:t>
            </a:r>
            <a:r>
              <a:rPr lang="en-US" dirty="0" smtClean="0"/>
              <a:t> (yolk protein)</a:t>
            </a:r>
          </a:p>
          <a:p>
            <a:r>
              <a:rPr lang="en-US" dirty="0" smtClean="0"/>
              <a:t>Once hormonal signal is given, process proceeds independent of feeding</a:t>
            </a:r>
          </a:p>
          <a:p>
            <a:r>
              <a:rPr lang="en-US" dirty="0" err="1" smtClean="0"/>
              <a:t>Oocytes</a:t>
            </a:r>
            <a:r>
              <a:rPr lang="en-US" dirty="0" smtClean="0"/>
              <a:t> can be </a:t>
            </a:r>
            <a:r>
              <a:rPr lang="en-US" dirty="0" err="1" smtClean="0"/>
              <a:t>resorbed</a:t>
            </a:r>
            <a:r>
              <a:rPr lang="en-US" dirty="0" smtClean="0"/>
              <a:t> if insufficient </a:t>
            </a:r>
            <a:r>
              <a:rPr lang="en-US" dirty="0" err="1" smtClean="0"/>
              <a:t>vitellin</a:t>
            </a:r>
            <a:r>
              <a:rPr lang="en-US" dirty="0" smtClean="0"/>
              <a:t> is available</a:t>
            </a:r>
          </a:p>
          <a:p>
            <a:pPr lvl="1"/>
            <a:r>
              <a:rPr lang="en-US" dirty="0" smtClean="0"/>
              <a:t>Reduces number of eggs laid</a:t>
            </a:r>
          </a:p>
          <a:p>
            <a:pPr lvl="1"/>
            <a:r>
              <a:rPr lang="en-US" dirty="0" smtClean="0"/>
              <a:t>Timing seems to be inflexible once initiated (“canalized”)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systems &amp; Behavior (Ch.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challenge of an exoskeleton</a:t>
            </a:r>
          </a:p>
          <a:p>
            <a:r>
              <a:rPr lang="en-US" dirty="0" smtClean="0"/>
              <a:t>Mechanical</a:t>
            </a:r>
          </a:p>
          <a:p>
            <a:r>
              <a:rPr lang="en-US" dirty="0" smtClean="0"/>
              <a:t>Thermal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Visual</a:t>
            </a:r>
          </a:p>
          <a:p>
            <a:r>
              <a:rPr lang="en-US" dirty="0" smtClean="0"/>
              <a:t>Behavior</a:t>
            </a:r>
            <a:endParaRPr lang="en-US" dirty="0"/>
          </a:p>
        </p:txBody>
      </p:sp>
      <p:pic>
        <p:nvPicPr>
          <p:cNvPr id="5" name="Picture 4" descr="bothuf025.jpg"/>
          <p:cNvPicPr>
            <a:picLocks noChangeAspect="1"/>
          </p:cNvPicPr>
          <p:nvPr/>
        </p:nvPicPr>
        <p:blipFill>
          <a:blip r:embed="rId2"/>
          <a:srcRect l="60536" t="69400"/>
          <a:stretch>
            <a:fillRect/>
          </a:stretch>
        </p:blipFill>
        <p:spPr>
          <a:xfrm>
            <a:off x="3344779" y="2478506"/>
            <a:ext cx="5046000" cy="33997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Mechanoreception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3862137" cy="4930775"/>
          </a:xfrm>
        </p:spPr>
        <p:txBody>
          <a:bodyPr/>
          <a:lstStyle/>
          <a:p>
            <a:r>
              <a:rPr lang="en-US" dirty="0" err="1" smtClean="0"/>
              <a:t>Trichoid</a:t>
            </a:r>
            <a:r>
              <a:rPr lang="en-US" dirty="0" smtClean="0"/>
              <a:t> </a:t>
            </a:r>
            <a:r>
              <a:rPr lang="en-US" dirty="0" err="1" smtClean="0"/>
              <a:t>sensilla</a:t>
            </a:r>
            <a:endParaRPr lang="en-US" dirty="0" smtClean="0"/>
          </a:p>
          <a:p>
            <a:pPr lvl="1"/>
            <a:r>
              <a:rPr lang="en-US" dirty="0" smtClean="0"/>
              <a:t>Conical seta in a mobile socket</a:t>
            </a:r>
          </a:p>
          <a:p>
            <a:pPr lvl="1"/>
            <a:r>
              <a:rPr lang="en-US" dirty="0" err="1" smtClean="0"/>
              <a:t>Tormogen</a:t>
            </a:r>
            <a:r>
              <a:rPr lang="en-US" dirty="0" smtClean="0"/>
              <a:t> cell</a:t>
            </a:r>
          </a:p>
          <a:p>
            <a:pPr lvl="2"/>
            <a:r>
              <a:rPr lang="en-US" dirty="0" smtClean="0"/>
              <a:t>Grows the socket</a:t>
            </a:r>
          </a:p>
          <a:p>
            <a:pPr lvl="1"/>
            <a:r>
              <a:rPr lang="en-US" smtClean="0"/>
              <a:t>Sensory </a:t>
            </a:r>
            <a:r>
              <a:rPr lang="en-US" smtClean="0"/>
              <a:t>Neuron</a:t>
            </a:r>
            <a:endParaRPr lang="en-US" dirty="0" smtClean="0"/>
          </a:p>
          <a:p>
            <a:pPr lvl="2"/>
            <a:r>
              <a:rPr lang="en-US" dirty="0" smtClean="0"/>
              <a:t>Detects seta movement</a:t>
            </a:r>
          </a:p>
          <a:p>
            <a:pPr lvl="1"/>
            <a:r>
              <a:rPr lang="en-US" dirty="0" err="1" smtClean="0"/>
              <a:t>Trichogen</a:t>
            </a:r>
            <a:r>
              <a:rPr lang="en-US" dirty="0" smtClean="0"/>
              <a:t> cell</a:t>
            </a:r>
          </a:p>
          <a:p>
            <a:pPr lvl="2"/>
            <a:r>
              <a:rPr lang="en-US" dirty="0" smtClean="0"/>
              <a:t>Grows the seta</a:t>
            </a:r>
            <a:endParaRPr lang="en-US" dirty="0"/>
          </a:p>
        </p:txBody>
      </p:sp>
      <p:pic>
        <p:nvPicPr>
          <p:cNvPr id="4" name="Picture 3" descr="c04f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4" y="984250"/>
            <a:ext cx="3732616" cy="5653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Mechanoreception</a:t>
            </a:r>
            <a:r>
              <a:rPr lang="en-US" dirty="0" smtClean="0"/>
              <a:t>:  </a:t>
            </a:r>
            <a:r>
              <a:rPr lang="en-US" dirty="0" err="1" smtClean="0"/>
              <a:t>Propioception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845"/>
            <a:ext cx="8229600" cy="2245644"/>
          </a:xfrm>
        </p:spPr>
        <p:txBody>
          <a:bodyPr/>
          <a:lstStyle/>
          <a:p>
            <a:r>
              <a:rPr lang="en-US" dirty="0" smtClean="0"/>
              <a:t>Detecting where your body parts are and what they are doing.</a:t>
            </a:r>
          </a:p>
          <a:p>
            <a:pPr lvl="1"/>
            <a:r>
              <a:rPr lang="en-US" dirty="0" smtClean="0"/>
              <a:t>Hair plate (joints)</a:t>
            </a:r>
          </a:p>
          <a:p>
            <a:pPr lvl="1"/>
            <a:r>
              <a:rPr lang="en-US" dirty="0" smtClean="0"/>
              <a:t>Stretch receptor (muscles, internal organs)</a:t>
            </a:r>
          </a:p>
          <a:p>
            <a:pPr lvl="1"/>
            <a:r>
              <a:rPr lang="en-US" dirty="0" err="1" smtClean="0"/>
              <a:t>Campaniform</a:t>
            </a:r>
            <a:r>
              <a:rPr lang="en-US" dirty="0" smtClean="0"/>
              <a:t> </a:t>
            </a:r>
            <a:r>
              <a:rPr lang="en-US" dirty="0" err="1" smtClean="0"/>
              <a:t>sensillum</a:t>
            </a:r>
            <a:r>
              <a:rPr lang="en-US" dirty="0" smtClean="0"/>
              <a:t> (Exoskeleton)</a:t>
            </a:r>
          </a:p>
          <a:p>
            <a:endParaRPr lang="en-US" dirty="0"/>
          </a:p>
        </p:txBody>
      </p:sp>
      <p:pic>
        <p:nvPicPr>
          <p:cNvPr id="4" name="Picture 3" descr="c04f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52" y="3296653"/>
            <a:ext cx="6865713" cy="34213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/>
              <a:t>mechanoreception</a:t>
            </a:r>
            <a:r>
              <a:rPr lang="en-US" dirty="0" smtClean="0"/>
              <a:t>:  vibration</a:t>
            </a:r>
          </a:p>
          <a:p>
            <a:r>
              <a:rPr lang="en-US" dirty="0" smtClean="0"/>
              <a:t>Insects hear 1 Hz – 100,000 Hz</a:t>
            </a:r>
          </a:p>
          <a:p>
            <a:pPr lvl="1"/>
            <a:r>
              <a:rPr lang="en-US" dirty="0" smtClean="0"/>
              <a:t>Humans by comparison:  20 – 20,000 Hz</a:t>
            </a:r>
          </a:p>
          <a:p>
            <a:r>
              <a:rPr lang="en-US" dirty="0" smtClean="0"/>
              <a:t>Substrate vibrations (solid or water)</a:t>
            </a:r>
          </a:p>
          <a:p>
            <a:pPr lvl="1"/>
            <a:r>
              <a:rPr lang="en-US" dirty="0" err="1" smtClean="0"/>
              <a:t>Chordotonal</a:t>
            </a:r>
            <a:r>
              <a:rPr lang="en-US" dirty="0" smtClean="0"/>
              <a:t> Organ – detect vibrations</a:t>
            </a:r>
          </a:p>
          <a:p>
            <a:pPr lvl="1"/>
            <a:r>
              <a:rPr lang="en-US" dirty="0" smtClean="0"/>
              <a:t>Antenna (pedicel)</a:t>
            </a:r>
          </a:p>
          <a:p>
            <a:pPr lvl="1"/>
            <a:r>
              <a:rPr lang="en-US" dirty="0" err="1" smtClean="0"/>
              <a:t>Trichoid</a:t>
            </a:r>
            <a:r>
              <a:rPr lang="en-US" dirty="0" smtClean="0"/>
              <a:t> </a:t>
            </a:r>
            <a:r>
              <a:rPr lang="en-US" dirty="0" err="1" smtClean="0"/>
              <a:t>sensilla</a:t>
            </a:r>
            <a:r>
              <a:rPr lang="en-US" dirty="0" smtClean="0"/>
              <a:t> also sense vibrations</a:t>
            </a:r>
          </a:p>
          <a:p>
            <a:r>
              <a:rPr lang="en-US" dirty="0" smtClean="0"/>
              <a:t>Tympana</a:t>
            </a:r>
          </a:p>
          <a:p>
            <a:pPr lvl="1"/>
            <a:r>
              <a:rPr lang="en-US" dirty="0" smtClean="0"/>
              <a:t>Membrane covered </a:t>
            </a:r>
            <a:r>
              <a:rPr lang="en-US" dirty="0" err="1" smtClean="0"/>
              <a:t>chordotonal</a:t>
            </a:r>
            <a:r>
              <a:rPr lang="en-US" dirty="0" smtClean="0"/>
              <a:t> organ</a:t>
            </a:r>
          </a:p>
          <a:p>
            <a:pPr lvl="1"/>
            <a:r>
              <a:rPr lang="en-US" dirty="0" smtClean="0"/>
              <a:t>Air sacs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746" y="274638"/>
            <a:ext cx="4211053" cy="709612"/>
          </a:xfrm>
        </p:spPr>
        <p:txBody>
          <a:bodyPr/>
          <a:lstStyle/>
          <a:p>
            <a:r>
              <a:rPr lang="en-US" dirty="0" smtClean="0"/>
              <a:t>Tympana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37" y="274638"/>
            <a:ext cx="3573379" cy="5428330"/>
          </a:xfrm>
        </p:spPr>
        <p:txBody>
          <a:bodyPr/>
          <a:lstStyle/>
          <a:p>
            <a:r>
              <a:rPr lang="en-US" sz="2400" dirty="0" smtClean="0"/>
              <a:t>Evolved repeatedly in different groups</a:t>
            </a:r>
          </a:p>
          <a:p>
            <a:pPr lvl="1"/>
            <a:r>
              <a:rPr lang="en-US" sz="2000" dirty="0" err="1" smtClean="0"/>
              <a:t>Prothoracic</a:t>
            </a:r>
            <a:r>
              <a:rPr lang="en-US" sz="2000" dirty="0" smtClean="0"/>
              <a:t> legs in crickets, katydids</a:t>
            </a:r>
          </a:p>
          <a:p>
            <a:pPr lvl="1"/>
            <a:r>
              <a:rPr lang="en-US" sz="2000" dirty="0" err="1" smtClean="0"/>
              <a:t>Metathorax</a:t>
            </a:r>
            <a:r>
              <a:rPr lang="en-US" sz="2000" dirty="0" smtClean="0"/>
              <a:t> in </a:t>
            </a:r>
            <a:r>
              <a:rPr lang="en-US" sz="2000" dirty="0" err="1" smtClean="0"/>
              <a:t>Noctuid</a:t>
            </a:r>
            <a:r>
              <a:rPr lang="en-US" sz="2000" dirty="0" smtClean="0"/>
              <a:t> moths</a:t>
            </a:r>
          </a:p>
          <a:p>
            <a:pPr lvl="1"/>
            <a:r>
              <a:rPr lang="en-US" sz="2000" dirty="0" smtClean="0"/>
              <a:t>Neck membrane in scarab beetles</a:t>
            </a:r>
          </a:p>
          <a:p>
            <a:pPr lvl="1"/>
            <a:r>
              <a:rPr lang="en-US" sz="2000" dirty="0" err="1" smtClean="0"/>
              <a:t>Prosternum</a:t>
            </a:r>
            <a:r>
              <a:rPr lang="en-US" sz="2000" dirty="0" smtClean="0"/>
              <a:t> in some flies</a:t>
            </a:r>
          </a:p>
          <a:p>
            <a:pPr lvl="1"/>
            <a:r>
              <a:rPr lang="en-US" sz="2000" dirty="0" smtClean="0"/>
              <a:t>Between </a:t>
            </a:r>
            <a:r>
              <a:rPr lang="en-US" sz="2000" dirty="0" err="1" smtClean="0"/>
              <a:t>metathoracic</a:t>
            </a:r>
            <a:r>
              <a:rPr lang="en-US" sz="2000" dirty="0" smtClean="0"/>
              <a:t> legs in </a:t>
            </a:r>
            <a:r>
              <a:rPr lang="en-US" sz="2000" dirty="0" err="1" smtClean="0"/>
              <a:t>mantids</a:t>
            </a:r>
            <a:endParaRPr lang="en-US" sz="2000" dirty="0" smtClean="0"/>
          </a:p>
          <a:p>
            <a:pPr lvl="1"/>
            <a:r>
              <a:rPr lang="en-US" sz="2000" dirty="0" smtClean="0"/>
              <a:t>Anterior abdomen in many groups incl. Cicadas</a:t>
            </a:r>
          </a:p>
          <a:p>
            <a:pPr lvl="1"/>
            <a:r>
              <a:rPr lang="en-US" sz="2000" dirty="0" smtClean="0"/>
              <a:t>Wing bases some moths, </a:t>
            </a:r>
            <a:r>
              <a:rPr lang="en-US" sz="2000" dirty="0" err="1" smtClean="0"/>
              <a:t>Neuroptera</a:t>
            </a:r>
            <a:endParaRPr lang="en-US" sz="2000" dirty="0"/>
          </a:p>
        </p:txBody>
      </p:sp>
      <p:pic>
        <p:nvPicPr>
          <p:cNvPr id="1026" name="Picture 2" descr="http://4.bp.blogspot.com/_50Sbm7agAEY/TGc3RBOCOXI/AAAAAAAADLY/xXQ2boyP8Pg/s1600/Katydid_Ear+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7916" y="984250"/>
            <a:ext cx="5280467" cy="3502192"/>
          </a:xfrm>
          <a:prstGeom prst="rect">
            <a:avLst/>
          </a:prstGeom>
          <a:noFill/>
        </p:spPr>
      </p:pic>
      <p:pic>
        <p:nvPicPr>
          <p:cNvPr id="1028" name="Picture 4" descr="http://biology.clc.uc.edu/graphics/cicadas/Male%20Tympanum.jpg"/>
          <p:cNvPicPr>
            <a:picLocks noChangeAspect="1" noChangeArrowheads="1"/>
          </p:cNvPicPr>
          <p:nvPr/>
        </p:nvPicPr>
        <p:blipFill>
          <a:blip r:embed="rId3"/>
          <a:srcRect t="17006" b="10947"/>
          <a:stretch>
            <a:fillRect/>
          </a:stretch>
        </p:blipFill>
        <p:spPr bwMode="auto">
          <a:xfrm>
            <a:off x="4475746" y="4582698"/>
            <a:ext cx="3810000" cy="205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494" y="274638"/>
            <a:ext cx="2021305" cy="709612"/>
          </a:xfrm>
        </p:spPr>
        <p:txBody>
          <a:bodyPr/>
          <a:lstStyle/>
          <a:p>
            <a:r>
              <a:rPr lang="en-US" dirty="0" smtClean="0"/>
              <a:t>Tympana</a:t>
            </a:r>
            <a:br>
              <a:rPr lang="en-US" dirty="0" smtClean="0"/>
            </a:br>
            <a:r>
              <a:rPr lang="en-US" dirty="0" smtClean="0"/>
              <a:t>Katydid</a:t>
            </a:r>
            <a:endParaRPr lang="en-US" dirty="0"/>
          </a:p>
        </p:txBody>
      </p:sp>
      <p:pic>
        <p:nvPicPr>
          <p:cNvPr id="4" name="Content Placeholder 3" descr="c04f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274638"/>
            <a:ext cx="6497053" cy="376843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4259178"/>
            <a:ext cx="8229601" cy="1866983"/>
          </a:xfrm>
        </p:spPr>
        <p:txBody>
          <a:bodyPr/>
          <a:lstStyle/>
          <a:p>
            <a:r>
              <a:rPr lang="en-US" dirty="0" smtClean="0"/>
              <a:t>a) body and leg</a:t>
            </a:r>
          </a:p>
          <a:p>
            <a:r>
              <a:rPr lang="en-US" dirty="0" smtClean="0"/>
              <a:t>b) leg cross section</a:t>
            </a:r>
          </a:p>
          <a:p>
            <a:r>
              <a:rPr lang="en-US" dirty="0" smtClean="0"/>
              <a:t>c) longitudinal section through </a:t>
            </a:r>
            <a:r>
              <a:rPr lang="en-US" dirty="0" err="1" smtClean="0"/>
              <a:t>prothoracic</a:t>
            </a:r>
            <a:r>
              <a:rPr lang="en-US" dirty="0" smtClean="0"/>
              <a:t> leg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Stridulation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914" y="1309390"/>
            <a:ext cx="4038600" cy="4525963"/>
          </a:xfrm>
        </p:spPr>
        <p:txBody>
          <a:bodyPr/>
          <a:lstStyle/>
          <a:p>
            <a:r>
              <a:rPr lang="en-US" dirty="0" smtClean="0"/>
              <a:t>Crickets</a:t>
            </a:r>
          </a:p>
          <a:p>
            <a:pPr lvl="1"/>
            <a:r>
              <a:rPr lang="en-US" dirty="0" err="1" smtClean="0"/>
              <a:t>Tegmina</a:t>
            </a:r>
            <a:endParaRPr lang="en-US" dirty="0" smtClean="0"/>
          </a:p>
          <a:p>
            <a:pPr lvl="1"/>
            <a:r>
              <a:rPr lang="en-US" dirty="0" smtClean="0"/>
              <a:t>File rubbed against scraper</a:t>
            </a:r>
          </a:p>
          <a:p>
            <a:pPr lvl="1"/>
            <a:r>
              <a:rPr lang="en-US" dirty="0" smtClean="0"/>
              <a:t>Amplified by </a:t>
            </a:r>
            <a:r>
              <a:rPr lang="en-US" dirty="0" err="1" smtClean="0"/>
              <a:t>subtegminal</a:t>
            </a:r>
            <a:r>
              <a:rPr lang="en-US" dirty="0" smtClean="0"/>
              <a:t> space or burrow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9401"/>
            <a:ext cx="4038600" cy="2009274"/>
          </a:xfrm>
        </p:spPr>
        <p:txBody>
          <a:bodyPr/>
          <a:lstStyle/>
          <a:p>
            <a:r>
              <a:rPr lang="en-US" dirty="0" smtClean="0"/>
              <a:t>Cicadas</a:t>
            </a:r>
          </a:p>
          <a:p>
            <a:pPr lvl="1"/>
            <a:r>
              <a:rPr lang="en-US" dirty="0" err="1" smtClean="0"/>
              <a:t>Tymbal</a:t>
            </a:r>
            <a:r>
              <a:rPr lang="en-US" dirty="0" smtClean="0"/>
              <a:t> – specialized exoskeleton</a:t>
            </a:r>
            <a:endParaRPr lang="en-US" dirty="0"/>
          </a:p>
        </p:txBody>
      </p:sp>
      <p:pic>
        <p:nvPicPr>
          <p:cNvPr id="32770" name="Picture 2" descr="http://lh6.ggpht.com/_X6JnoL0U4BY/S8FipuiqmHI/AAAAAAAAXow/cAJLCso0EdU/tmp201_thum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514" y="3048083"/>
            <a:ext cx="3858569" cy="2678949"/>
          </a:xfrm>
          <a:prstGeom prst="rect">
            <a:avLst/>
          </a:prstGeom>
          <a:noFill/>
        </p:spPr>
      </p:pic>
      <p:pic>
        <p:nvPicPr>
          <p:cNvPr id="32772" name="Picture 4" descr="http://lh5.ggpht.com/_X6JnoL0U4BY/S8FoTRc6KwI/AAAAAAAAXw0/CApTVcQ_FIw/tmp5420_thumb3.jpg"/>
          <p:cNvPicPr>
            <a:picLocks noChangeAspect="1" noChangeArrowheads="1"/>
          </p:cNvPicPr>
          <p:nvPr/>
        </p:nvPicPr>
        <p:blipFill>
          <a:blip r:embed="rId3"/>
          <a:srcRect b="46911"/>
          <a:stretch>
            <a:fillRect/>
          </a:stretch>
        </p:blipFill>
        <p:spPr bwMode="auto">
          <a:xfrm>
            <a:off x="949660" y="4547937"/>
            <a:ext cx="2924175" cy="212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Monogamous mating and </a:t>
            </a:r>
            <a:r>
              <a:rPr lang="en-US" dirty="0" err="1" smtClean="0"/>
              <a:t>eusociality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Mating system is central to the proposed evolution of </a:t>
            </a:r>
            <a:r>
              <a:rPr lang="en-US" sz="2400" dirty="0" err="1" smtClean="0">
                <a:solidFill>
                  <a:srgbClr val="000099"/>
                </a:solidFill>
              </a:rPr>
              <a:t>eusociality</a:t>
            </a:r>
            <a:r>
              <a:rPr lang="en-US" sz="2400" dirty="0" smtClean="0">
                <a:solidFill>
                  <a:srgbClr val="000099"/>
                </a:solidFill>
              </a:rPr>
              <a:t> (coming in </a:t>
            </a:r>
            <a:r>
              <a:rPr lang="en-US" sz="2400" dirty="0" err="1" smtClean="0">
                <a:solidFill>
                  <a:srgbClr val="000099"/>
                </a:solidFill>
              </a:rPr>
              <a:t>ch</a:t>
            </a:r>
            <a:r>
              <a:rPr lang="en-US" sz="2400" dirty="0" smtClean="0">
                <a:solidFill>
                  <a:srgbClr val="000099"/>
                </a:solidFill>
              </a:rPr>
              <a:t>. 12)</a:t>
            </a:r>
          </a:p>
          <a:p>
            <a:r>
              <a:rPr lang="en-US" sz="2400" dirty="0" smtClean="0"/>
              <a:t>Colonies of social insects (Hymenoptera, </a:t>
            </a:r>
            <a:r>
              <a:rPr lang="en-US" sz="2400" dirty="0" err="1" smtClean="0"/>
              <a:t>Isoptera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Reproductive individuals (Queen, King, Drone)</a:t>
            </a:r>
          </a:p>
          <a:p>
            <a:pPr lvl="1"/>
            <a:r>
              <a:rPr lang="en-US" sz="2000" dirty="0" err="1" smtClean="0"/>
              <a:t>Nonreproductive</a:t>
            </a:r>
            <a:r>
              <a:rPr lang="en-US" sz="2000" dirty="0" smtClean="0"/>
              <a:t> individuals (Workers, Soldiers)</a:t>
            </a:r>
          </a:p>
          <a:p>
            <a:pPr lvl="1"/>
            <a:r>
              <a:rPr lang="en-US" sz="2000" dirty="0" smtClean="0"/>
              <a:t>Cooperative reproduction</a:t>
            </a:r>
          </a:p>
          <a:p>
            <a:pPr lvl="1"/>
            <a:r>
              <a:rPr lang="en-US" sz="2000" dirty="0" smtClean="0"/>
              <a:t>Overlapping of generations (mothers, daughters)</a:t>
            </a:r>
          </a:p>
          <a:p>
            <a:pPr lvl="1"/>
            <a:r>
              <a:rPr lang="en-US" sz="2000" dirty="0" smtClean="0"/>
              <a:t>Typically offspring forgo reproduction, help mother raise more offspring</a:t>
            </a:r>
          </a:p>
          <a:p>
            <a:r>
              <a:rPr lang="en-US" sz="2400" dirty="0" smtClean="0"/>
              <a:t>Monogamy:  Ensures high relatedness among offspring</a:t>
            </a:r>
          </a:p>
          <a:p>
            <a:pPr lvl="1"/>
            <a:r>
              <a:rPr lang="en-US" sz="2000" dirty="0" smtClean="0"/>
              <a:t>Thus high fitness gain for helping raise sisters</a:t>
            </a:r>
          </a:p>
          <a:p>
            <a:pPr lvl="1"/>
            <a:r>
              <a:rPr lang="en-US" sz="2000" dirty="0" smtClean="0"/>
              <a:t>Monogamy window for the early evolution of </a:t>
            </a:r>
            <a:r>
              <a:rPr lang="en-US" sz="2000" dirty="0" err="1" smtClean="0"/>
              <a:t>eusociality</a:t>
            </a:r>
            <a:endParaRPr lang="en-US" sz="2000" dirty="0" smtClean="0"/>
          </a:p>
          <a:p>
            <a:pPr lvl="1"/>
            <a:r>
              <a:rPr lang="en-US" sz="2000" dirty="0" smtClean="0"/>
              <a:t>After evolution of </a:t>
            </a:r>
            <a:r>
              <a:rPr lang="en-US" sz="2000" dirty="0" err="1" smtClean="0"/>
              <a:t>eusociality</a:t>
            </a:r>
            <a:r>
              <a:rPr lang="en-US" sz="2000" dirty="0" smtClean="0"/>
              <a:t>, monogamy may be secondarily lost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Sensing heat:  text</a:t>
            </a:r>
          </a:p>
          <a:p>
            <a:r>
              <a:rPr lang="en-US" dirty="0" smtClean="0"/>
              <a:t>Thermoregulation:</a:t>
            </a:r>
          </a:p>
          <a:p>
            <a:pPr lvl="1"/>
            <a:r>
              <a:rPr lang="en-US" dirty="0" err="1" smtClean="0"/>
              <a:t>Poikilothermic</a:t>
            </a:r>
            <a:r>
              <a:rPr lang="en-US" dirty="0" smtClean="0"/>
              <a:t> (as opposed to </a:t>
            </a:r>
            <a:r>
              <a:rPr lang="en-US" dirty="0" err="1" smtClean="0"/>
              <a:t>homeothermic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Temperature varies with environment and behavior</a:t>
            </a:r>
          </a:p>
          <a:p>
            <a:pPr lvl="1"/>
            <a:r>
              <a:rPr lang="en-US" dirty="0" smtClean="0"/>
              <a:t>Most are </a:t>
            </a:r>
            <a:r>
              <a:rPr lang="en-US" dirty="0" err="1" smtClean="0"/>
              <a:t>ectotherms</a:t>
            </a:r>
            <a:endParaRPr lang="en-US" dirty="0" smtClean="0"/>
          </a:p>
          <a:p>
            <a:pPr lvl="2"/>
            <a:r>
              <a:rPr lang="en-US" dirty="0" smtClean="0"/>
              <a:t>Regulate temperature via behavior</a:t>
            </a:r>
          </a:p>
          <a:p>
            <a:pPr lvl="1"/>
            <a:r>
              <a:rPr lang="en-US" dirty="0" smtClean="0"/>
              <a:t>Some are </a:t>
            </a:r>
            <a:r>
              <a:rPr lang="en-US" dirty="0" err="1" smtClean="0"/>
              <a:t>endotherms</a:t>
            </a:r>
            <a:endParaRPr lang="en-US" dirty="0" smtClean="0"/>
          </a:p>
          <a:p>
            <a:pPr lvl="2"/>
            <a:r>
              <a:rPr lang="en-US" dirty="0" smtClean="0"/>
              <a:t>Regulate temperature via internally generated heat</a:t>
            </a:r>
          </a:p>
          <a:p>
            <a:pPr lvl="2"/>
            <a:r>
              <a:rPr lang="en-US" dirty="0" smtClean="0"/>
              <a:t>Temperature does not typically remain constant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274638"/>
            <a:ext cx="3657600" cy="14017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Heat balance for an insect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 rot="2593216">
            <a:off x="1098550" y="677863"/>
            <a:ext cx="1752600" cy="1676400"/>
            <a:chOff x="533400" y="1295400"/>
            <a:chExt cx="1752600" cy="1676400"/>
          </a:xfrm>
        </p:grpSpPr>
        <p:sp>
          <p:nvSpPr>
            <p:cNvPr id="47125" name="Oval 5"/>
            <p:cNvSpPr>
              <a:spLocks noChangeArrowheads="1"/>
            </p:cNvSpPr>
            <p:nvPr/>
          </p:nvSpPr>
          <p:spPr bwMode="auto">
            <a:xfrm>
              <a:off x="533400" y="1295400"/>
              <a:ext cx="1219200" cy="1143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6" name="Line 6"/>
            <p:cNvSpPr>
              <a:spLocks noChangeShapeType="1"/>
            </p:cNvSpPr>
            <p:nvPr/>
          </p:nvSpPr>
          <p:spPr bwMode="auto">
            <a:xfrm>
              <a:off x="1066800" y="25908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Line 7"/>
            <p:cNvSpPr>
              <a:spLocks noChangeShapeType="1"/>
            </p:cNvSpPr>
            <p:nvPr/>
          </p:nvSpPr>
          <p:spPr bwMode="auto">
            <a:xfrm>
              <a:off x="1295400" y="2590800"/>
              <a:ext cx="76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8" name="Line 8"/>
            <p:cNvSpPr>
              <a:spLocks noChangeShapeType="1"/>
            </p:cNvSpPr>
            <p:nvPr/>
          </p:nvSpPr>
          <p:spPr bwMode="auto">
            <a:xfrm>
              <a:off x="1524000" y="2514600"/>
              <a:ext cx="152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Line 9"/>
            <p:cNvSpPr>
              <a:spLocks noChangeShapeType="1"/>
            </p:cNvSpPr>
            <p:nvPr/>
          </p:nvSpPr>
          <p:spPr bwMode="auto">
            <a:xfrm>
              <a:off x="1905000" y="1447800"/>
              <a:ext cx="38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Line 10"/>
            <p:cNvSpPr>
              <a:spLocks noChangeShapeType="1"/>
            </p:cNvSpPr>
            <p:nvPr/>
          </p:nvSpPr>
          <p:spPr bwMode="auto">
            <a:xfrm>
              <a:off x="1905000" y="1828800"/>
              <a:ext cx="3810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Line 11"/>
            <p:cNvSpPr>
              <a:spLocks noChangeShapeType="1"/>
            </p:cNvSpPr>
            <p:nvPr/>
          </p:nvSpPr>
          <p:spPr bwMode="auto">
            <a:xfrm>
              <a:off x="1752600" y="2362200"/>
              <a:ext cx="228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2" name="Line 12"/>
            <p:cNvSpPr>
              <a:spLocks noChangeShapeType="1"/>
            </p:cNvSpPr>
            <p:nvPr/>
          </p:nvSpPr>
          <p:spPr bwMode="auto">
            <a:xfrm>
              <a:off x="1905000" y="2133600"/>
              <a:ext cx="3048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9" name="Line 13"/>
          <p:cNvSpPr>
            <a:spLocks noChangeShapeType="1"/>
          </p:cNvSpPr>
          <p:nvPr/>
        </p:nvSpPr>
        <p:spPr bwMode="auto">
          <a:xfrm>
            <a:off x="2438400" y="2286000"/>
            <a:ext cx="13716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4"/>
          <p:cNvSpPr>
            <a:spLocks noChangeShapeType="1"/>
          </p:cNvSpPr>
          <p:nvPr/>
        </p:nvSpPr>
        <p:spPr bwMode="auto">
          <a:xfrm>
            <a:off x="1981200" y="2362200"/>
            <a:ext cx="13716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 flipV="1">
            <a:off x="3352800" y="4800600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5486400" y="2133600"/>
            <a:ext cx="266700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17"/>
          <p:cNvSpPr>
            <a:spLocks noChangeShapeType="1"/>
          </p:cNvSpPr>
          <p:nvPr/>
        </p:nvSpPr>
        <p:spPr bwMode="auto">
          <a:xfrm>
            <a:off x="5410200" y="4800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8"/>
          <p:cNvSpPr>
            <a:spLocks noChangeShapeType="1"/>
          </p:cNvSpPr>
          <p:nvPr/>
        </p:nvSpPr>
        <p:spPr bwMode="auto">
          <a:xfrm flipV="1">
            <a:off x="5334000" y="2590800"/>
            <a:ext cx="34290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81400" y="1676400"/>
            <a:ext cx="2819400" cy="1473200"/>
            <a:chOff x="2016" y="912"/>
            <a:chExt cx="2160" cy="928"/>
          </a:xfrm>
        </p:grpSpPr>
        <p:sp>
          <p:nvSpPr>
            <p:cNvPr id="47123" name="Freeform 20"/>
            <p:cNvSpPr>
              <a:spLocks/>
            </p:cNvSpPr>
            <p:nvPr/>
          </p:nvSpPr>
          <p:spPr bwMode="auto">
            <a:xfrm>
              <a:off x="2016" y="912"/>
              <a:ext cx="1776" cy="928"/>
            </a:xfrm>
            <a:custGeom>
              <a:avLst/>
              <a:gdLst>
                <a:gd name="T0" fmla="*/ 0 w 1008"/>
                <a:gd name="T1" fmla="*/ 0 h 928"/>
                <a:gd name="T2" fmla="*/ 47048 w 1008"/>
                <a:gd name="T3" fmla="*/ 288 h 928"/>
                <a:gd name="T4" fmla="*/ 70688 w 1008"/>
                <a:gd name="T5" fmla="*/ 144 h 928"/>
                <a:gd name="T6" fmla="*/ 23602 w 1008"/>
                <a:gd name="T7" fmla="*/ 288 h 928"/>
                <a:gd name="T8" fmla="*/ 109936 w 1008"/>
                <a:gd name="T9" fmla="*/ 672 h 928"/>
                <a:gd name="T10" fmla="*/ 133575 w 1008"/>
                <a:gd name="T11" fmla="*/ 288 h 928"/>
                <a:gd name="T12" fmla="*/ 78599 w 1008"/>
                <a:gd name="T13" fmla="*/ 720 h 928"/>
                <a:gd name="T14" fmla="*/ 149214 w 1008"/>
                <a:gd name="T15" fmla="*/ 768 h 928"/>
                <a:gd name="T16" fmla="*/ 157019 w 1008"/>
                <a:gd name="T17" fmla="*/ 480 h 928"/>
                <a:gd name="T18" fmla="*/ 102044 w 1008"/>
                <a:gd name="T19" fmla="*/ 864 h 928"/>
                <a:gd name="T20" fmla="*/ 157019 w 1008"/>
                <a:gd name="T21" fmla="*/ 864 h 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8"/>
                <a:gd name="T34" fmla="*/ 0 h 928"/>
                <a:gd name="T35" fmla="*/ 1008 w 1008"/>
                <a:gd name="T36" fmla="*/ 928 h 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8" h="928">
                  <a:moveTo>
                    <a:pt x="0" y="0"/>
                  </a:moveTo>
                  <a:cubicBezTo>
                    <a:pt x="108" y="132"/>
                    <a:pt x="216" y="264"/>
                    <a:pt x="288" y="288"/>
                  </a:cubicBezTo>
                  <a:cubicBezTo>
                    <a:pt x="360" y="312"/>
                    <a:pt x="456" y="144"/>
                    <a:pt x="432" y="144"/>
                  </a:cubicBezTo>
                  <a:cubicBezTo>
                    <a:pt x="408" y="144"/>
                    <a:pt x="104" y="200"/>
                    <a:pt x="144" y="288"/>
                  </a:cubicBezTo>
                  <a:cubicBezTo>
                    <a:pt x="184" y="376"/>
                    <a:pt x="560" y="672"/>
                    <a:pt x="672" y="672"/>
                  </a:cubicBezTo>
                  <a:cubicBezTo>
                    <a:pt x="784" y="672"/>
                    <a:pt x="848" y="280"/>
                    <a:pt x="816" y="288"/>
                  </a:cubicBezTo>
                  <a:cubicBezTo>
                    <a:pt x="784" y="296"/>
                    <a:pt x="464" y="640"/>
                    <a:pt x="480" y="720"/>
                  </a:cubicBezTo>
                  <a:cubicBezTo>
                    <a:pt x="496" y="800"/>
                    <a:pt x="832" y="808"/>
                    <a:pt x="912" y="768"/>
                  </a:cubicBezTo>
                  <a:cubicBezTo>
                    <a:pt x="992" y="728"/>
                    <a:pt x="1008" y="464"/>
                    <a:pt x="960" y="480"/>
                  </a:cubicBezTo>
                  <a:cubicBezTo>
                    <a:pt x="912" y="496"/>
                    <a:pt x="624" y="800"/>
                    <a:pt x="624" y="864"/>
                  </a:cubicBezTo>
                  <a:cubicBezTo>
                    <a:pt x="624" y="928"/>
                    <a:pt x="896" y="856"/>
                    <a:pt x="960" y="864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Line 21"/>
            <p:cNvSpPr>
              <a:spLocks noChangeShapeType="1"/>
            </p:cNvSpPr>
            <p:nvPr/>
          </p:nvSpPr>
          <p:spPr bwMode="auto">
            <a:xfrm flipV="1">
              <a:off x="3744" y="1632"/>
              <a:ext cx="432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6" name="Text Box 25"/>
          <p:cNvSpPr txBox="1">
            <a:spLocks noChangeArrowheads="1"/>
          </p:cNvSpPr>
          <p:nvPr/>
        </p:nvSpPr>
        <p:spPr bwMode="auto">
          <a:xfrm rot="2337428">
            <a:off x="2781300" y="2444750"/>
            <a:ext cx="2012950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Direct</a:t>
            </a:r>
            <a:r>
              <a:rPr lang="en-US" i="1" dirty="0">
                <a:latin typeface="Symbol" pitchFamily="18" charset="2"/>
              </a:rPr>
              <a:t> </a:t>
            </a:r>
          </a:p>
          <a:p>
            <a:pPr>
              <a:defRPr/>
            </a:pPr>
            <a:r>
              <a:rPr lang="en-US" i="1" dirty="0">
                <a:latin typeface="+mj-lt"/>
              </a:rPr>
              <a:t>Radiation</a:t>
            </a:r>
            <a:r>
              <a:rPr lang="en-US" i="1" dirty="0">
                <a:latin typeface="Symbol" pitchFamily="18" charset="2"/>
              </a:rPr>
              <a:t> (+)</a:t>
            </a:r>
          </a:p>
        </p:txBody>
      </p:sp>
      <p:sp>
        <p:nvSpPr>
          <p:cNvPr id="1047" name="Text Box 26"/>
          <p:cNvSpPr txBox="1">
            <a:spLocks noChangeArrowheads="1"/>
          </p:cNvSpPr>
          <p:nvPr/>
        </p:nvSpPr>
        <p:spPr bwMode="auto">
          <a:xfrm rot="2969259">
            <a:off x="1346200" y="4100513"/>
            <a:ext cx="1939925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Reflected</a:t>
            </a:r>
          </a:p>
          <a:p>
            <a:pPr>
              <a:defRPr/>
            </a:pPr>
            <a:r>
              <a:rPr lang="en-US" i="1" dirty="0">
                <a:latin typeface="+mj-lt"/>
              </a:rPr>
              <a:t>Radiation</a:t>
            </a:r>
            <a:r>
              <a:rPr lang="en-US" i="1" dirty="0">
                <a:latin typeface="Symbol" pitchFamily="18" charset="2"/>
              </a:rPr>
              <a:t> (+)</a:t>
            </a:r>
          </a:p>
        </p:txBody>
      </p:sp>
      <p:sp>
        <p:nvSpPr>
          <p:cNvPr id="1048" name="Text Box 27"/>
          <p:cNvSpPr txBox="1">
            <a:spLocks noChangeArrowheads="1"/>
          </p:cNvSpPr>
          <p:nvPr/>
        </p:nvSpPr>
        <p:spPr bwMode="auto">
          <a:xfrm>
            <a:off x="5638800" y="5257800"/>
            <a:ext cx="244792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Conduction</a:t>
            </a:r>
            <a:r>
              <a:rPr lang="en-US" i="1" dirty="0">
                <a:latin typeface="Symbol" pitchFamily="18" charset="2"/>
              </a:rPr>
              <a:t> (+/-)</a:t>
            </a:r>
          </a:p>
        </p:txBody>
      </p:sp>
      <p:sp>
        <p:nvSpPr>
          <p:cNvPr id="1049" name="Text Box 28"/>
          <p:cNvSpPr txBox="1">
            <a:spLocks noChangeArrowheads="1"/>
          </p:cNvSpPr>
          <p:nvPr/>
        </p:nvSpPr>
        <p:spPr bwMode="auto">
          <a:xfrm rot="19496591">
            <a:off x="5389563" y="2741613"/>
            <a:ext cx="2390775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Re-radiation</a:t>
            </a:r>
            <a:r>
              <a:rPr lang="en-US" i="1" dirty="0">
                <a:latin typeface="Symbol" pitchFamily="18" charset="2"/>
              </a:rPr>
              <a:t>  (-)</a:t>
            </a:r>
          </a:p>
        </p:txBody>
      </p:sp>
      <p:sp>
        <p:nvSpPr>
          <p:cNvPr id="1050" name="Text Box 29"/>
          <p:cNvSpPr txBox="1">
            <a:spLocks noChangeArrowheads="1"/>
          </p:cNvSpPr>
          <p:nvPr/>
        </p:nvSpPr>
        <p:spPr bwMode="auto">
          <a:xfrm rot="19901292">
            <a:off x="6457950" y="3275013"/>
            <a:ext cx="2201863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Evaporation</a:t>
            </a:r>
            <a:r>
              <a:rPr lang="en-US" i="1" dirty="0">
                <a:latin typeface="Symbol" pitchFamily="18" charset="2"/>
              </a:rPr>
              <a:t>(-)</a:t>
            </a:r>
          </a:p>
        </p:txBody>
      </p:sp>
      <p:sp>
        <p:nvSpPr>
          <p:cNvPr id="1051" name="Text Box 30"/>
          <p:cNvSpPr txBox="1">
            <a:spLocks noChangeArrowheads="1"/>
          </p:cNvSpPr>
          <p:nvPr/>
        </p:nvSpPr>
        <p:spPr bwMode="auto">
          <a:xfrm>
            <a:off x="4495800" y="1676400"/>
            <a:ext cx="252412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 Convection </a:t>
            </a:r>
            <a:r>
              <a:rPr lang="en-US" i="1" dirty="0">
                <a:latin typeface="Symbol" pitchFamily="18" charset="2"/>
              </a:rPr>
              <a:t>(+/-)</a:t>
            </a:r>
          </a:p>
        </p:txBody>
      </p:sp>
      <p:sp>
        <p:nvSpPr>
          <p:cNvPr id="47122" name="Text Box 31"/>
          <p:cNvSpPr txBox="1">
            <a:spLocks noChangeArrowheads="1"/>
          </p:cNvSpPr>
          <p:nvPr/>
        </p:nvSpPr>
        <p:spPr bwMode="auto">
          <a:xfrm>
            <a:off x="4365625" y="20574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</a:rPr>
              <a:t>WIND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en-US" smtClean="0"/>
              <a:t>Position and radiant heat input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834462">
            <a:off x="304800" y="1295400"/>
            <a:ext cx="1752600" cy="1676400"/>
            <a:chOff x="288" y="816"/>
            <a:chExt cx="1104" cy="1056"/>
          </a:xfrm>
        </p:grpSpPr>
        <p:sp>
          <p:nvSpPr>
            <p:cNvPr id="48147" name="Oval 5"/>
            <p:cNvSpPr>
              <a:spLocks noChangeArrowheads="1"/>
            </p:cNvSpPr>
            <p:nvPr/>
          </p:nvSpPr>
          <p:spPr bwMode="auto">
            <a:xfrm>
              <a:off x="336" y="816"/>
              <a:ext cx="768" cy="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Line 6"/>
            <p:cNvSpPr>
              <a:spLocks noChangeShapeType="1"/>
            </p:cNvSpPr>
            <p:nvPr/>
          </p:nvSpPr>
          <p:spPr bwMode="auto">
            <a:xfrm>
              <a:off x="720" y="16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Line 7"/>
            <p:cNvSpPr>
              <a:spLocks noChangeShapeType="1"/>
            </p:cNvSpPr>
            <p:nvPr/>
          </p:nvSpPr>
          <p:spPr bwMode="auto">
            <a:xfrm flipV="1">
              <a:off x="288" y="15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Line 8"/>
            <p:cNvSpPr>
              <a:spLocks noChangeShapeType="1"/>
            </p:cNvSpPr>
            <p:nvPr/>
          </p:nvSpPr>
          <p:spPr bwMode="auto">
            <a:xfrm>
              <a:off x="1104" y="148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Line 9"/>
            <p:cNvSpPr>
              <a:spLocks noChangeShapeType="1"/>
            </p:cNvSpPr>
            <p:nvPr/>
          </p:nvSpPr>
          <p:spPr bwMode="auto">
            <a:xfrm>
              <a:off x="1200" y="134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Line 10"/>
            <p:cNvSpPr>
              <a:spLocks noChangeShapeType="1"/>
            </p:cNvSpPr>
            <p:nvPr/>
          </p:nvSpPr>
          <p:spPr bwMode="auto">
            <a:xfrm flipV="1">
              <a:off x="480" y="1632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Line 11"/>
            <p:cNvSpPr>
              <a:spLocks noChangeShapeType="1"/>
            </p:cNvSpPr>
            <p:nvPr/>
          </p:nvSpPr>
          <p:spPr bwMode="auto">
            <a:xfrm>
              <a:off x="864" y="1680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4" name="Line 12"/>
            <p:cNvSpPr>
              <a:spLocks noChangeShapeType="1"/>
            </p:cNvSpPr>
            <p:nvPr/>
          </p:nvSpPr>
          <p:spPr bwMode="auto">
            <a:xfrm>
              <a:off x="1008" y="1584"/>
              <a:ext cx="9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2" name="Line 13"/>
          <p:cNvSpPr>
            <a:spLocks noChangeShapeType="1"/>
          </p:cNvSpPr>
          <p:nvPr/>
        </p:nvSpPr>
        <p:spPr bwMode="auto">
          <a:xfrm>
            <a:off x="457200" y="32766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53000" y="1219200"/>
            <a:ext cx="1752600" cy="1676400"/>
            <a:chOff x="2352" y="816"/>
            <a:chExt cx="1104" cy="1056"/>
          </a:xfrm>
        </p:grpSpPr>
        <p:sp>
          <p:nvSpPr>
            <p:cNvPr id="48139" name="Oval 16"/>
            <p:cNvSpPr>
              <a:spLocks noChangeArrowheads="1"/>
            </p:cNvSpPr>
            <p:nvPr/>
          </p:nvSpPr>
          <p:spPr bwMode="auto">
            <a:xfrm>
              <a:off x="2400" y="816"/>
              <a:ext cx="768" cy="72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0" name="Line 17"/>
            <p:cNvSpPr>
              <a:spLocks noChangeShapeType="1"/>
            </p:cNvSpPr>
            <p:nvPr/>
          </p:nvSpPr>
          <p:spPr bwMode="auto">
            <a:xfrm>
              <a:off x="2784" y="16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1" name="Line 18"/>
            <p:cNvSpPr>
              <a:spLocks noChangeShapeType="1"/>
            </p:cNvSpPr>
            <p:nvPr/>
          </p:nvSpPr>
          <p:spPr bwMode="auto">
            <a:xfrm flipV="1">
              <a:off x="2352" y="15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19"/>
            <p:cNvSpPr>
              <a:spLocks noChangeShapeType="1"/>
            </p:cNvSpPr>
            <p:nvPr/>
          </p:nvSpPr>
          <p:spPr bwMode="auto">
            <a:xfrm>
              <a:off x="3168" y="1488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20"/>
            <p:cNvSpPr>
              <a:spLocks noChangeShapeType="1"/>
            </p:cNvSpPr>
            <p:nvPr/>
          </p:nvSpPr>
          <p:spPr bwMode="auto">
            <a:xfrm>
              <a:off x="3264" y="1344"/>
              <a:ext cx="1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21"/>
            <p:cNvSpPr>
              <a:spLocks noChangeShapeType="1"/>
            </p:cNvSpPr>
            <p:nvPr/>
          </p:nvSpPr>
          <p:spPr bwMode="auto">
            <a:xfrm flipV="1">
              <a:off x="2544" y="1632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22"/>
            <p:cNvSpPr>
              <a:spLocks noChangeShapeType="1"/>
            </p:cNvSpPr>
            <p:nvPr/>
          </p:nvSpPr>
          <p:spPr bwMode="auto">
            <a:xfrm>
              <a:off x="2928" y="1680"/>
              <a:ext cx="4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Line 23"/>
            <p:cNvSpPr>
              <a:spLocks noChangeShapeType="1"/>
            </p:cNvSpPr>
            <p:nvPr/>
          </p:nvSpPr>
          <p:spPr bwMode="auto">
            <a:xfrm>
              <a:off x="3072" y="1584"/>
              <a:ext cx="9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Line 24"/>
          <p:cNvSpPr>
            <a:spLocks noChangeShapeType="1"/>
          </p:cNvSpPr>
          <p:nvPr/>
        </p:nvSpPr>
        <p:spPr bwMode="auto">
          <a:xfrm>
            <a:off x="5943600" y="3429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25"/>
          <p:cNvSpPr txBox="1">
            <a:spLocks noChangeArrowheads="1"/>
          </p:cNvSpPr>
          <p:nvPr/>
        </p:nvSpPr>
        <p:spPr bwMode="auto">
          <a:xfrm>
            <a:off x="304800" y="5791200"/>
            <a:ext cx="2735263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Maximize surface</a:t>
            </a: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5029200" y="6096000"/>
            <a:ext cx="2663825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Minimize surface</a:t>
            </a:r>
          </a:p>
        </p:txBody>
      </p:sp>
      <p:pic>
        <p:nvPicPr>
          <p:cNvPr id="4813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338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30993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Endothermy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5389"/>
            <a:ext cx="8229600" cy="3039728"/>
          </a:xfrm>
        </p:spPr>
        <p:txBody>
          <a:bodyPr/>
          <a:lstStyle/>
          <a:p>
            <a:r>
              <a:rPr lang="en-US" dirty="0" smtClean="0"/>
              <a:t>Large insects can generate heat via thoracic muscles</a:t>
            </a:r>
          </a:p>
          <a:p>
            <a:r>
              <a:rPr lang="en-US" dirty="0" smtClean="0"/>
              <a:t>Used to warm up prior to flight</a:t>
            </a:r>
          </a:p>
          <a:p>
            <a:pPr lvl="1"/>
            <a:r>
              <a:rPr lang="en-US" dirty="0" smtClean="0"/>
              <a:t>Bees, Moths, Butterflies, Wasps</a:t>
            </a:r>
          </a:p>
          <a:p>
            <a:r>
              <a:rPr lang="en-US" dirty="0" smtClean="0"/>
              <a:t>Move wing muscles without (some times with) moving wings</a:t>
            </a:r>
          </a:p>
          <a:p>
            <a:r>
              <a:rPr lang="en-US" dirty="0" smtClean="0"/>
              <a:t>Countercurrent </a:t>
            </a:r>
            <a:r>
              <a:rPr lang="en-US" dirty="0" err="1" smtClean="0"/>
              <a:t>bloodflow</a:t>
            </a:r>
            <a:endParaRPr lang="en-US" dirty="0"/>
          </a:p>
        </p:txBody>
      </p:sp>
      <p:pic>
        <p:nvPicPr>
          <p:cNvPr id="1026" name="Picture 2" descr="http://t0.gstatic.com/images?q=tbn:ANd9GcS0WtPXZmZOT358RiliL9Mo4RvrFL6KVNqa7HOcrb-_Zt2Ae6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35117"/>
            <a:ext cx="3814011" cy="2388847"/>
          </a:xfrm>
          <a:prstGeom prst="rect">
            <a:avLst/>
          </a:prstGeom>
          <a:noFill/>
        </p:spPr>
      </p:pic>
      <p:pic>
        <p:nvPicPr>
          <p:cNvPr id="1028" name="Picture 4" descr="http://bio1152.nicerweb.com/Locked/media/ch40/40_17MothThermoregulation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1383" y="3153534"/>
            <a:ext cx="3584573" cy="3548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Countercurrent heat exchange</a:t>
            </a:r>
            <a:endParaRPr lang="en-US" dirty="0"/>
          </a:p>
        </p:txBody>
      </p:sp>
      <p:pic>
        <p:nvPicPr>
          <p:cNvPr id="39938" name="Picture 2" descr="http://www.reproduction-online.org/content/129/1/9/F1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725" y="1759570"/>
            <a:ext cx="7231814" cy="40987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7988944" y="375388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Abdomen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2018" y="37126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Thorax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9811" cy="709612"/>
          </a:xfrm>
        </p:spPr>
        <p:txBody>
          <a:bodyPr/>
          <a:lstStyle/>
          <a:p>
            <a:r>
              <a:rPr lang="en-US" dirty="0" smtClean="0"/>
              <a:t>Chemoreception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4331368" cy="4930775"/>
          </a:xfrm>
        </p:spPr>
        <p:txBody>
          <a:bodyPr/>
          <a:lstStyle/>
          <a:p>
            <a:r>
              <a:rPr lang="en-US" dirty="0" smtClean="0"/>
              <a:t>Contact (Taste)</a:t>
            </a:r>
          </a:p>
          <a:p>
            <a:r>
              <a:rPr lang="en-US" dirty="0" smtClean="0"/>
              <a:t>Air/water borne (Smell)</a:t>
            </a:r>
          </a:p>
          <a:p>
            <a:r>
              <a:rPr lang="en-US" dirty="0" err="1" smtClean="0"/>
              <a:t>Sensilla</a:t>
            </a:r>
            <a:endParaRPr lang="en-US" dirty="0" smtClean="0"/>
          </a:p>
          <a:p>
            <a:pPr lvl="1"/>
            <a:r>
              <a:rPr lang="en-US" dirty="0" err="1" smtClean="0"/>
              <a:t>Uniporous</a:t>
            </a:r>
            <a:r>
              <a:rPr lang="en-US" dirty="0" smtClean="0"/>
              <a:t> [1</a:t>
            </a:r>
            <a:r>
              <a:rPr lang="en-US" baseline="30000" dirty="0" smtClean="0"/>
              <a:t>o </a:t>
            </a:r>
            <a:r>
              <a:rPr lang="en-US" dirty="0" smtClean="0"/>
              <a:t> contact]</a:t>
            </a:r>
          </a:p>
          <a:p>
            <a:pPr lvl="1"/>
            <a:r>
              <a:rPr lang="en-US" dirty="0" err="1" smtClean="0"/>
              <a:t>Multiporous</a:t>
            </a:r>
            <a:r>
              <a:rPr lang="en-US" dirty="0" smtClean="0"/>
              <a:t> [airborne]</a:t>
            </a:r>
            <a:endParaRPr lang="en-US" dirty="0"/>
          </a:p>
        </p:txBody>
      </p:sp>
      <p:pic>
        <p:nvPicPr>
          <p:cNvPr id="4" name="Picture 3" descr="c04uf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368" y="286670"/>
            <a:ext cx="3486993" cy="61173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chemical stimuli: 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99"/>
                </a:solidFill>
              </a:rPr>
              <a:t>Semiochemicals</a:t>
            </a:r>
            <a:r>
              <a:rPr lang="en-US" b="1" dirty="0" smtClean="0">
                <a:solidFill>
                  <a:srgbClr val="000099"/>
                </a:solidFill>
              </a:rPr>
              <a:t>: </a:t>
            </a:r>
            <a:r>
              <a:rPr lang="en-US" dirty="0" smtClean="0"/>
              <a:t> Chemical signals that affect behavior of the receiver</a:t>
            </a:r>
          </a:p>
          <a:p>
            <a:r>
              <a:rPr lang="en-US" dirty="0" smtClean="0"/>
              <a:t>Between members of the same species:</a:t>
            </a:r>
          </a:p>
          <a:p>
            <a:pPr lvl="1"/>
            <a:r>
              <a:rPr lang="en-US" b="1" dirty="0" smtClean="0">
                <a:solidFill>
                  <a:srgbClr val="000099"/>
                </a:solidFill>
              </a:rPr>
              <a:t>Pheromones:</a:t>
            </a:r>
            <a:r>
              <a:rPr lang="en-US" dirty="0" smtClean="0"/>
              <a:t>  communication between </a:t>
            </a:r>
            <a:r>
              <a:rPr lang="en-US" dirty="0" err="1" smtClean="0"/>
              <a:t>conspecifics</a:t>
            </a:r>
            <a:r>
              <a:rPr lang="en-US" dirty="0" smtClean="0"/>
              <a:t>; affects behavior or development of receiver</a:t>
            </a:r>
          </a:p>
          <a:p>
            <a:r>
              <a:rPr lang="en-US" dirty="0" smtClean="0"/>
              <a:t>Between members of different species: </a:t>
            </a:r>
          </a:p>
          <a:p>
            <a:pPr lvl="1"/>
            <a:r>
              <a:rPr lang="en-US" b="1" dirty="0" err="1" smtClean="0">
                <a:solidFill>
                  <a:srgbClr val="000099"/>
                </a:solidFill>
              </a:rPr>
              <a:t>Allelochemicals</a:t>
            </a:r>
            <a:endParaRPr lang="en-US" dirty="0" smtClean="0">
              <a:solidFill>
                <a:srgbClr val="000099"/>
              </a:solidFill>
            </a:endParaRPr>
          </a:p>
          <a:p>
            <a:pPr lvl="2"/>
            <a:r>
              <a:rPr lang="en-US" b="1" dirty="0" err="1" smtClean="0">
                <a:solidFill>
                  <a:srgbClr val="000099"/>
                </a:solidFill>
              </a:rPr>
              <a:t>Kairomones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r>
              <a:rPr lang="en-US" dirty="0" smtClean="0"/>
              <a:t>  benefits the receiver; disadvantageous to the producer  </a:t>
            </a:r>
          </a:p>
          <a:p>
            <a:pPr lvl="2"/>
            <a:r>
              <a:rPr lang="en-US" b="1" dirty="0" err="1" smtClean="0">
                <a:solidFill>
                  <a:srgbClr val="000099"/>
                </a:solidFill>
              </a:rPr>
              <a:t>Allomones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r>
              <a:rPr lang="en-US" dirty="0" smtClean="0"/>
              <a:t>  benefits the producer; neutral to receiver </a:t>
            </a:r>
          </a:p>
          <a:p>
            <a:pPr lvl="2"/>
            <a:r>
              <a:rPr lang="en-US" b="1" dirty="0" err="1" smtClean="0">
                <a:solidFill>
                  <a:srgbClr val="000099"/>
                </a:solidFill>
              </a:rPr>
              <a:t>Synomones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r>
              <a:rPr lang="en-US" dirty="0" smtClean="0"/>
              <a:t>  benefits both the receiver and the producer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Released from </a:t>
            </a:r>
            <a:r>
              <a:rPr lang="en-US" dirty="0" err="1" smtClean="0"/>
              <a:t>exocrene</a:t>
            </a:r>
            <a:r>
              <a:rPr lang="en-US" dirty="0" smtClean="0"/>
              <a:t> glands to exterior environment</a:t>
            </a:r>
          </a:p>
          <a:p>
            <a:r>
              <a:rPr lang="en-US" dirty="0" smtClean="0"/>
              <a:t>Product of selection acting on the releaser and receiver</a:t>
            </a:r>
          </a:p>
          <a:p>
            <a:r>
              <a:rPr lang="en-US" dirty="0" smtClean="0"/>
              <a:t>Behavioral releasers:  Receiver behaves in a particular way after sensing signal</a:t>
            </a:r>
          </a:p>
          <a:p>
            <a:r>
              <a:rPr lang="en-US" dirty="0" smtClean="0"/>
              <a:t>Developmental primers:  development and physiology of receiver changes in a particular direction after receiving the signal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2721477"/>
          </a:xfrm>
        </p:spPr>
        <p:txBody>
          <a:bodyPr/>
          <a:lstStyle/>
          <a:p>
            <a:r>
              <a:rPr lang="en-US" dirty="0" smtClean="0"/>
              <a:t>Sex pheromones</a:t>
            </a:r>
          </a:p>
          <a:p>
            <a:pPr lvl="1"/>
            <a:r>
              <a:rPr lang="en-US" dirty="0" smtClean="0"/>
              <a:t>Sex attraction pheromones (volatile, long range)</a:t>
            </a:r>
          </a:p>
          <a:p>
            <a:pPr lvl="2"/>
            <a:r>
              <a:rPr lang="en-US" dirty="0" smtClean="0"/>
              <a:t>Mostly female releases; male responds</a:t>
            </a:r>
          </a:p>
          <a:p>
            <a:pPr lvl="2"/>
            <a:r>
              <a:rPr lang="en-US" dirty="0" smtClean="0"/>
              <a:t>Often synthesized from components of diet</a:t>
            </a:r>
          </a:p>
          <a:p>
            <a:pPr lvl="2"/>
            <a:r>
              <a:rPr lang="en-US" dirty="0" smtClean="0"/>
              <a:t>Often mixtures of chemicals</a:t>
            </a:r>
          </a:p>
          <a:p>
            <a:pPr lvl="2"/>
            <a:r>
              <a:rPr lang="en-US" dirty="0" err="1" smtClean="0"/>
              <a:t>Chiral</a:t>
            </a:r>
            <a:r>
              <a:rPr lang="en-US" dirty="0" smtClean="0"/>
              <a:t> forms may have different activity</a:t>
            </a:r>
          </a:p>
          <a:p>
            <a:pPr lvl="1"/>
            <a:r>
              <a:rPr lang="en-US" dirty="0" smtClean="0"/>
              <a:t>Courtship pheromones (close range)</a:t>
            </a:r>
          </a:p>
          <a:p>
            <a:pPr lvl="2"/>
            <a:r>
              <a:rPr lang="en-US" dirty="0" smtClean="0"/>
              <a:t>May be the same or different from sex pheromone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c04f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" y="4661352"/>
            <a:ext cx="5516880" cy="2124456"/>
          </a:xfrm>
          <a:prstGeom prst="rect">
            <a:avLst/>
          </a:prstGeom>
        </p:spPr>
      </p:pic>
      <p:pic>
        <p:nvPicPr>
          <p:cNvPr id="5" name="Picture 4" descr="c04f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4" y="4628096"/>
            <a:ext cx="1822068" cy="2157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Aggregation pheromones</a:t>
            </a:r>
          </a:p>
          <a:p>
            <a:pPr lvl="1"/>
            <a:r>
              <a:rPr lang="en-US" dirty="0" smtClean="0"/>
              <a:t>Attract members of both sexes</a:t>
            </a:r>
          </a:p>
          <a:p>
            <a:pPr lvl="1"/>
            <a:r>
              <a:rPr lang="en-US" dirty="0" smtClean="0"/>
              <a:t>Sometimes for mating</a:t>
            </a:r>
          </a:p>
          <a:p>
            <a:pPr lvl="1"/>
            <a:r>
              <a:rPr lang="en-US" dirty="0" smtClean="0"/>
              <a:t>Often for other benefits of aggregation</a:t>
            </a:r>
          </a:p>
          <a:p>
            <a:pPr lvl="2"/>
            <a:r>
              <a:rPr lang="en-US" dirty="0" smtClean="0"/>
              <a:t>Dilution of predator effect</a:t>
            </a:r>
          </a:p>
          <a:p>
            <a:pPr lvl="2"/>
            <a:r>
              <a:rPr lang="en-US" dirty="0" smtClean="0"/>
              <a:t>Resource harvesting</a:t>
            </a:r>
          </a:p>
          <a:p>
            <a:pPr lvl="2"/>
            <a:r>
              <a:rPr lang="en-US" dirty="0" smtClean="0"/>
              <a:t>Bark beetles</a:t>
            </a:r>
          </a:p>
          <a:p>
            <a:pPr lvl="3"/>
            <a:r>
              <a:rPr lang="en-US" dirty="0" smtClean="0"/>
              <a:t>Larvae feed on inner bark of damaged, dying trees</a:t>
            </a:r>
          </a:p>
          <a:p>
            <a:pPr lvl="3"/>
            <a:r>
              <a:rPr lang="en-US" dirty="0" smtClean="0"/>
              <a:t>Synergistic action of male and female released chemicals (and host chemicals) attracts adults</a:t>
            </a:r>
          </a:p>
          <a:p>
            <a:pPr lvl="3"/>
            <a:r>
              <a:rPr lang="en-US" dirty="0" smtClean="0"/>
              <a:t>Overwhelms tree defenses</a:t>
            </a:r>
            <a:endParaRPr lang="en-US" dirty="0"/>
          </a:p>
        </p:txBody>
      </p:sp>
      <p:pic>
        <p:nvPicPr>
          <p:cNvPr id="41986" name="Picture 2" descr="http://www.zin.ru/Animalia/Coleoptera/images/foto/GDI122.jpg"/>
          <p:cNvPicPr>
            <a:picLocks noChangeAspect="1" noChangeArrowheads="1"/>
          </p:cNvPicPr>
          <p:nvPr/>
        </p:nvPicPr>
        <p:blipFill>
          <a:blip r:embed="rId2"/>
          <a:srcRect t="18740"/>
          <a:stretch>
            <a:fillRect/>
          </a:stretch>
        </p:blipFill>
        <p:spPr bwMode="auto">
          <a:xfrm>
            <a:off x="5967663" y="71271"/>
            <a:ext cx="3019090" cy="163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Oviposition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sz="2400" dirty="0" smtClean="0"/>
              <a:t>Most insects lay eggs (</a:t>
            </a:r>
            <a:r>
              <a:rPr lang="en-US" sz="2400" dirty="0" smtClean="0">
                <a:solidFill>
                  <a:srgbClr val="000099"/>
                </a:solidFill>
              </a:rPr>
              <a:t>Oviparity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 few give birth to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</a:t>
            </a:r>
            <a:r>
              <a:rPr lang="en-US" sz="2400" dirty="0" err="1" smtClean="0"/>
              <a:t>instar</a:t>
            </a:r>
            <a:r>
              <a:rPr lang="en-US" sz="2400" dirty="0" smtClean="0"/>
              <a:t> larvae (</a:t>
            </a:r>
            <a:r>
              <a:rPr lang="en-US" sz="2400" dirty="0" err="1" smtClean="0">
                <a:solidFill>
                  <a:srgbClr val="000099"/>
                </a:solidFill>
              </a:rPr>
              <a:t>Viviparity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Ovoviviparity</a:t>
            </a:r>
            <a:r>
              <a:rPr lang="en-US" sz="2000" dirty="0" smtClean="0">
                <a:solidFill>
                  <a:srgbClr val="000099"/>
                </a:solidFill>
              </a:rPr>
              <a:t>:</a:t>
            </a:r>
            <a:r>
              <a:rPr lang="en-US" sz="2000" dirty="0" smtClean="0"/>
              <a:t>  eggs retained in the reproductive tract; hatch before or at </a:t>
            </a:r>
            <a:r>
              <a:rPr lang="en-US" sz="2000" dirty="0" err="1" smtClean="0"/>
              <a:t>oviposition</a:t>
            </a:r>
            <a:r>
              <a:rPr lang="en-US" sz="2000" dirty="0" smtClean="0"/>
              <a:t>;  </a:t>
            </a:r>
            <a:r>
              <a:rPr lang="en-US" sz="2000" dirty="0" err="1" smtClean="0"/>
              <a:t>Blattidae</a:t>
            </a:r>
            <a:r>
              <a:rPr lang="en-US" sz="2000" dirty="0" smtClean="0"/>
              <a:t>, </a:t>
            </a:r>
            <a:r>
              <a:rPr lang="en-US" sz="2000" dirty="0" err="1" smtClean="0"/>
              <a:t>Aphidae</a:t>
            </a:r>
            <a:r>
              <a:rPr lang="en-US" sz="2000" dirty="0" smtClean="0"/>
              <a:t>, Scale insects, </a:t>
            </a:r>
            <a:r>
              <a:rPr lang="en-US" sz="2000" dirty="0" err="1" smtClean="0"/>
              <a:t>Thysanoptera</a:t>
            </a:r>
            <a:r>
              <a:rPr lang="en-US" sz="2000" dirty="0" smtClean="0"/>
              <a:t>, Parasitic Diptera</a:t>
            </a:r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Pseudoplacental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viviparity</a:t>
            </a:r>
            <a:r>
              <a:rPr lang="en-US" sz="2000" dirty="0" smtClean="0">
                <a:solidFill>
                  <a:srgbClr val="000099"/>
                </a:solidFill>
              </a:rPr>
              <a:t>: </a:t>
            </a:r>
            <a:r>
              <a:rPr lang="en-US" sz="2000" dirty="0" smtClean="0"/>
              <a:t> yolkless eggs retained in reproductive tract; provisioned via placental like organ;  aphids, other </a:t>
            </a:r>
            <a:r>
              <a:rPr lang="en-US" sz="2000" dirty="0" err="1" smtClean="0"/>
              <a:t>Hemiptera</a:t>
            </a:r>
            <a:r>
              <a:rPr lang="en-US" sz="2000" dirty="0" smtClean="0"/>
              <a:t>, </a:t>
            </a:r>
            <a:r>
              <a:rPr lang="en-US" sz="2000" dirty="0" err="1" smtClean="0"/>
              <a:t>Pscodea</a:t>
            </a:r>
            <a:r>
              <a:rPr lang="en-US" sz="2000" dirty="0" smtClean="0"/>
              <a:t>, </a:t>
            </a:r>
            <a:r>
              <a:rPr lang="en-US" sz="2000" dirty="0" err="1" smtClean="0"/>
              <a:t>Dermaptera</a:t>
            </a: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Hemocoelous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viviparity</a:t>
            </a:r>
            <a:r>
              <a:rPr lang="en-US" sz="2000" dirty="0" smtClean="0">
                <a:solidFill>
                  <a:srgbClr val="000099"/>
                </a:solidFill>
              </a:rPr>
              <a:t>: </a:t>
            </a:r>
            <a:r>
              <a:rPr lang="en-US" sz="2000" dirty="0" smtClean="0"/>
              <a:t> eggs develop in the </a:t>
            </a:r>
            <a:r>
              <a:rPr lang="en-US" sz="2000" dirty="0" err="1" smtClean="0"/>
              <a:t>hemocoel</a:t>
            </a:r>
            <a:r>
              <a:rPr lang="en-US" sz="2000" dirty="0" smtClean="0"/>
              <a:t>; absorb nutrients from </a:t>
            </a:r>
            <a:r>
              <a:rPr lang="en-US" sz="2000" dirty="0" err="1" smtClean="0"/>
              <a:t>hemolymph</a:t>
            </a:r>
            <a:r>
              <a:rPr lang="en-US" sz="2000" dirty="0" smtClean="0"/>
              <a:t>; </a:t>
            </a:r>
            <a:r>
              <a:rPr lang="en-US" sz="2000" dirty="0" err="1" smtClean="0"/>
              <a:t>Strepsiptera</a:t>
            </a:r>
            <a:r>
              <a:rPr lang="en-US" sz="2000" dirty="0" smtClean="0"/>
              <a:t>; some </a:t>
            </a:r>
            <a:r>
              <a:rPr lang="en-US" sz="2000" dirty="0" err="1" smtClean="0"/>
              <a:t>Cecidomyiidae</a:t>
            </a: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rgbClr val="000099"/>
                </a:solidFill>
              </a:rPr>
              <a:t>Adenotrophic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err="1" smtClean="0">
                <a:solidFill>
                  <a:srgbClr val="000099"/>
                </a:solidFill>
              </a:rPr>
              <a:t>viviparity</a:t>
            </a:r>
            <a:r>
              <a:rPr lang="en-US" sz="2000" dirty="0" smtClean="0">
                <a:solidFill>
                  <a:srgbClr val="000099"/>
                </a:solidFill>
              </a:rPr>
              <a:t>:</a:t>
            </a:r>
            <a:r>
              <a:rPr lang="en-US" sz="2000" dirty="0" smtClean="0"/>
              <a:t> Larva hatches internally; feeds from specialized “milk” gland;  Higher Diptera – </a:t>
            </a:r>
            <a:r>
              <a:rPr lang="en-US" sz="2000" dirty="0" err="1" smtClean="0"/>
              <a:t>Glossinidae</a:t>
            </a:r>
            <a:r>
              <a:rPr lang="en-US" sz="2000" dirty="0" smtClean="0"/>
              <a:t>, </a:t>
            </a:r>
            <a:r>
              <a:rPr lang="en-US" sz="2000" dirty="0" err="1" smtClean="0"/>
              <a:t>Hippoboscidae</a:t>
            </a:r>
            <a:r>
              <a:rPr lang="en-US" sz="2000" dirty="0" smtClean="0"/>
              <a:t>, </a:t>
            </a:r>
            <a:r>
              <a:rPr lang="en-US" sz="2000" dirty="0" err="1" smtClean="0"/>
              <a:t>Nycteribidae</a:t>
            </a:r>
            <a:r>
              <a:rPr lang="en-US" sz="2000" dirty="0" smtClean="0"/>
              <a:t>, </a:t>
            </a:r>
            <a:r>
              <a:rPr lang="en-US" sz="2000" dirty="0" err="1" smtClean="0"/>
              <a:t>Streblidae</a:t>
            </a:r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536" y="274638"/>
            <a:ext cx="3910263" cy="709612"/>
          </a:xfrm>
        </p:spPr>
        <p:txBody>
          <a:bodyPr/>
          <a:lstStyle/>
          <a:p>
            <a:r>
              <a:rPr lang="en-US" dirty="0" smtClean="0"/>
              <a:t>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509"/>
            <a:ext cx="3007895" cy="5873501"/>
          </a:xfrm>
        </p:spPr>
        <p:txBody>
          <a:bodyPr/>
          <a:lstStyle/>
          <a:p>
            <a:r>
              <a:rPr lang="en-US" dirty="0" smtClean="0"/>
              <a:t>Trail marking pheromones</a:t>
            </a:r>
          </a:p>
          <a:p>
            <a:pPr lvl="1"/>
            <a:r>
              <a:rPr lang="en-US" dirty="0" smtClean="0"/>
              <a:t>Ants, other social insects</a:t>
            </a:r>
          </a:p>
          <a:p>
            <a:pPr lvl="1"/>
            <a:r>
              <a:rPr lang="en-US" dirty="0" smtClean="0"/>
              <a:t>Volatile, short lived</a:t>
            </a:r>
          </a:p>
          <a:p>
            <a:pPr lvl="1"/>
            <a:r>
              <a:rPr lang="en-US" dirty="0" smtClean="0"/>
              <a:t>Not directional </a:t>
            </a:r>
          </a:p>
          <a:p>
            <a:pPr lvl="2"/>
            <a:r>
              <a:rPr lang="en-US" dirty="0" smtClean="0"/>
              <a:t>do not cue direction nest </a:t>
            </a:r>
            <a:r>
              <a:rPr lang="en-US" sz="2000" dirty="0" smtClean="0">
                <a:sym typeface="Wingdings" pitchFamily="2" charset="2"/>
              </a:rPr>
              <a:t></a:t>
            </a:r>
            <a:r>
              <a:rPr lang="en-US" dirty="0" smtClean="0">
                <a:sym typeface="Wingdings" pitchFamily="2" charset="2"/>
              </a:rPr>
              <a:t>food source</a:t>
            </a:r>
            <a:endParaRPr lang="en-US" dirty="0" smtClean="0"/>
          </a:p>
        </p:txBody>
      </p:sp>
      <p:pic>
        <p:nvPicPr>
          <p:cNvPr id="4" name="Picture 3" descr="P1010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768" y="2189747"/>
            <a:ext cx="6116328" cy="458724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717"/>
            <a:ext cx="5907505" cy="2847230"/>
          </a:xfrm>
        </p:spPr>
        <p:txBody>
          <a:bodyPr/>
          <a:lstStyle/>
          <a:p>
            <a:r>
              <a:rPr lang="en-US" dirty="0" smtClean="0"/>
              <a:t>Spacing (</a:t>
            </a:r>
            <a:r>
              <a:rPr lang="en-US" dirty="0" err="1" smtClean="0"/>
              <a:t>epidiectic</a:t>
            </a:r>
            <a:r>
              <a:rPr lang="en-US" dirty="0" smtClean="0"/>
              <a:t>, dispersion) pheromones</a:t>
            </a:r>
          </a:p>
          <a:p>
            <a:pPr lvl="1"/>
            <a:r>
              <a:rPr lang="en-US" dirty="0" smtClean="0"/>
              <a:t>Serve to spread out </a:t>
            </a:r>
            <a:r>
              <a:rPr lang="en-US" dirty="0" err="1" smtClean="0"/>
              <a:t>conspecifics</a:t>
            </a:r>
            <a:r>
              <a:rPr lang="en-US" dirty="0" smtClean="0"/>
              <a:t> and minimize </a:t>
            </a:r>
            <a:r>
              <a:rPr lang="en-US" dirty="0" err="1" smtClean="0"/>
              <a:t>intraspecific</a:t>
            </a:r>
            <a:r>
              <a:rPr lang="en-US" dirty="0" smtClean="0"/>
              <a:t> competition</a:t>
            </a:r>
          </a:p>
          <a:p>
            <a:pPr lvl="1"/>
            <a:r>
              <a:rPr lang="en-US" dirty="0" smtClean="0"/>
              <a:t>Marking pheromones for plant and animal parasites, parasitoids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t="26148"/>
          <a:stretch>
            <a:fillRect/>
          </a:stretch>
        </p:blipFill>
        <p:spPr bwMode="auto">
          <a:xfrm>
            <a:off x="120320" y="4186989"/>
            <a:ext cx="8868427" cy="258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0320" y="6384576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</a:rPr>
              <a:t>Diachasma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alloeum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7108" name="Picture 4" descr="http://www.forestryimages.org/images/768x512/1224214.jpg"/>
          <p:cNvPicPr>
            <a:picLocks noChangeAspect="1" noChangeArrowheads="1"/>
          </p:cNvPicPr>
          <p:nvPr/>
        </p:nvPicPr>
        <p:blipFill>
          <a:blip r:embed="rId3"/>
          <a:srcRect l="12622" r="34280" b="23803"/>
          <a:stretch>
            <a:fillRect/>
          </a:stretch>
        </p:blipFill>
        <p:spPr bwMode="auto">
          <a:xfrm>
            <a:off x="6699894" y="1804737"/>
            <a:ext cx="2288853" cy="21897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99894" y="143540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Rhagoletis</a:t>
            </a:r>
            <a:r>
              <a:rPr lang="en-US" i="1" dirty="0" smtClean="0"/>
              <a:t> </a:t>
            </a:r>
            <a:r>
              <a:rPr lang="en-US" i="1" dirty="0" err="1" smtClean="0"/>
              <a:t>mendax</a:t>
            </a:r>
            <a:endParaRPr lang="en-US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Alarm pheromones</a:t>
            </a:r>
          </a:p>
          <a:p>
            <a:pPr lvl="1"/>
            <a:r>
              <a:rPr lang="en-US" dirty="0" smtClean="0"/>
              <a:t>Social and </a:t>
            </a:r>
            <a:r>
              <a:rPr lang="en-US" dirty="0" err="1" smtClean="0"/>
              <a:t>subsocial</a:t>
            </a:r>
            <a:r>
              <a:rPr lang="en-US" dirty="0" smtClean="0"/>
              <a:t> insects</a:t>
            </a:r>
          </a:p>
          <a:p>
            <a:pPr lvl="1"/>
            <a:r>
              <a:rPr lang="en-US" dirty="0" smtClean="0"/>
              <a:t>Pheromone releases evasive, aggressive, or defensive behavior in the receiver</a:t>
            </a:r>
          </a:p>
          <a:p>
            <a:pPr lvl="1"/>
            <a:r>
              <a:rPr lang="en-US" dirty="0" smtClean="0"/>
              <a:t>Alarm </a:t>
            </a:r>
            <a:r>
              <a:rPr lang="en-US" b="1" dirty="0" smtClean="0"/>
              <a:t>cues ≠ </a:t>
            </a:r>
            <a:r>
              <a:rPr lang="en-US" dirty="0" smtClean="0"/>
              <a:t>alarm </a:t>
            </a:r>
            <a:r>
              <a:rPr lang="en-US" b="1" dirty="0" smtClean="0"/>
              <a:t>pheromone</a:t>
            </a:r>
            <a:endParaRPr lang="en-US" dirty="0" smtClean="0"/>
          </a:p>
          <a:p>
            <a:pPr lvl="1"/>
            <a:r>
              <a:rPr lang="en-US" dirty="0" smtClean="0"/>
              <a:t>Pheromone:  specific glandular secretion; product of selection on the sender and recipient </a:t>
            </a:r>
          </a:p>
          <a:p>
            <a:pPr lvl="1"/>
            <a:r>
              <a:rPr lang="en-US" dirty="0" smtClean="0"/>
              <a:t>Cue: any chemical signal detected by recipient; selection only on recipient.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Producer benefits</a:t>
            </a:r>
          </a:p>
          <a:p>
            <a:r>
              <a:rPr lang="en-US" dirty="0" smtClean="0"/>
              <a:t>Recipient neutral</a:t>
            </a:r>
          </a:p>
          <a:p>
            <a:r>
              <a:rPr lang="en-US" dirty="0" smtClean="0"/>
              <a:t>Warning chemicals:</a:t>
            </a:r>
          </a:p>
          <a:p>
            <a:pPr lvl="1"/>
            <a:r>
              <a:rPr lang="en-US" dirty="0" smtClean="0"/>
              <a:t>Deter predation</a:t>
            </a:r>
          </a:p>
          <a:p>
            <a:pPr lvl="1"/>
            <a:r>
              <a:rPr lang="en-US" dirty="0" smtClean="0"/>
              <a:t>Predator loses a meal, but also avoids distasteful, toxic meal</a:t>
            </a:r>
          </a:p>
          <a:p>
            <a:pPr lvl="1"/>
            <a:r>
              <a:rPr lang="en-US" dirty="0" smtClean="0"/>
              <a:t>May be produced directly by producer or may be sequestered components of diet</a:t>
            </a:r>
          </a:p>
          <a:p>
            <a:pPr lvl="1"/>
            <a:r>
              <a:rPr lang="en-US" dirty="0" smtClean="0"/>
              <a:t>Often associated with visual cues (</a:t>
            </a:r>
            <a:r>
              <a:rPr lang="en-US" dirty="0" err="1" smtClean="0"/>
              <a:t>aposematic</a:t>
            </a:r>
            <a:r>
              <a:rPr lang="en-US" dirty="0" smtClean="0"/>
              <a:t> coloration)</a:t>
            </a:r>
          </a:p>
          <a:p>
            <a:pPr lvl="1"/>
            <a:r>
              <a:rPr lang="en-US" dirty="0" smtClean="0"/>
              <a:t>Hymenoptera:  associated with ovipositor (sting)</a:t>
            </a:r>
          </a:p>
          <a:p>
            <a:pPr lvl="1"/>
            <a:endParaRPr lang="en-US" dirty="0" smtClean="0"/>
          </a:p>
          <a:p>
            <a:pPr lvl="1"/>
            <a:endParaRPr lang="en-US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Kairomones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scent of another species</a:t>
            </a:r>
          </a:p>
          <a:p>
            <a:r>
              <a:rPr lang="en-US" dirty="0" smtClean="0"/>
              <a:t>Advantageous for recipient to detect and to respond</a:t>
            </a:r>
          </a:p>
          <a:p>
            <a:r>
              <a:rPr lang="en-US" dirty="0" smtClean="0"/>
              <a:t>Disadvantageous to sender</a:t>
            </a:r>
          </a:p>
          <a:p>
            <a:pPr lvl="1"/>
            <a:r>
              <a:rPr lang="en-US" dirty="0" smtClean="0"/>
              <a:t>Prey, host cues</a:t>
            </a:r>
          </a:p>
          <a:p>
            <a:pPr lvl="1"/>
            <a:r>
              <a:rPr lang="en-US" dirty="0" smtClean="0"/>
              <a:t>Predator, parasite cues</a:t>
            </a:r>
          </a:p>
          <a:p>
            <a:pPr lvl="1"/>
            <a:r>
              <a:rPr lang="en-US" dirty="0" smtClean="0"/>
              <a:t>Pheromones (within species communication) may also be </a:t>
            </a:r>
            <a:r>
              <a:rPr lang="en-US" dirty="0" err="1" smtClean="0"/>
              <a:t>kairomones</a:t>
            </a:r>
            <a:r>
              <a:rPr lang="en-US" dirty="0" smtClean="0"/>
              <a:t> (e.g., pheromone is cue for a predator)</a:t>
            </a:r>
          </a:p>
          <a:p>
            <a:pPr lvl="1"/>
            <a:r>
              <a:rPr lang="en-US" dirty="0" smtClean="0"/>
              <a:t>Tapping into communication channels of prey.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Synomones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chemicals that are produced by herbivore damage</a:t>
            </a:r>
          </a:p>
          <a:p>
            <a:r>
              <a:rPr lang="en-US" dirty="0" smtClean="0"/>
              <a:t>Serve as cues to parasitoids of herbivore</a:t>
            </a:r>
          </a:p>
          <a:p>
            <a:r>
              <a:rPr lang="en-US" dirty="0" smtClean="0"/>
              <a:t>Selection on parasitoid for better host finding</a:t>
            </a:r>
          </a:p>
          <a:p>
            <a:r>
              <a:rPr lang="en-US" dirty="0" smtClean="0"/>
              <a:t>Selection on plant?  </a:t>
            </a:r>
          </a:p>
          <a:p>
            <a:pPr lvl="1"/>
            <a:r>
              <a:rPr lang="en-US" dirty="0" smtClean="0"/>
              <a:t>Beneficial to plant</a:t>
            </a:r>
          </a:p>
          <a:p>
            <a:pPr lvl="1"/>
            <a:r>
              <a:rPr lang="en-US" dirty="0" smtClean="0"/>
              <a:t>Adaptation? Or </a:t>
            </a:r>
            <a:r>
              <a:rPr lang="en-US" dirty="0" err="1" smtClean="0"/>
              <a:t>Exaptation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Adaptation:  selected for its current function</a:t>
            </a:r>
          </a:p>
          <a:p>
            <a:pPr lvl="2"/>
            <a:r>
              <a:rPr lang="en-US" dirty="0" err="1" smtClean="0"/>
              <a:t>Exaptation</a:t>
            </a:r>
            <a:r>
              <a:rPr lang="en-US" dirty="0" smtClean="0"/>
              <a:t>: character exists and was selected for some other function, and incidentally as a beneficial function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Biting Diptera cue in on CO</a:t>
            </a:r>
            <a:r>
              <a:rPr lang="en-US" baseline="-25000" dirty="0" smtClean="0"/>
              <a:t>2</a:t>
            </a:r>
            <a:r>
              <a:rPr lang="en-US" dirty="0" smtClean="0"/>
              <a:t> and skin chemicals to locate blood meal hosts</a:t>
            </a:r>
          </a:p>
          <a:p>
            <a:r>
              <a:rPr lang="en-US" dirty="0" smtClean="0"/>
              <a:t>Fruit flies (</a:t>
            </a:r>
            <a:r>
              <a:rPr lang="en-US" dirty="0" err="1" smtClean="0"/>
              <a:t>Tephritidae</a:t>
            </a:r>
            <a:r>
              <a:rPr lang="en-US" dirty="0" smtClean="0"/>
              <a:t>) lay eggs in damaged fruit – cue in on CO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</a:p>
          <a:p>
            <a:r>
              <a:rPr lang="en-US" dirty="0" smtClean="0"/>
              <a:t>Even plant feeding insects use CO</a:t>
            </a:r>
            <a:r>
              <a:rPr lang="en-US" baseline="-25000" dirty="0" smtClean="0"/>
              <a:t>2</a:t>
            </a:r>
            <a:r>
              <a:rPr lang="en-US" dirty="0" smtClean="0"/>
              <a:t>  as a cue as many parts of plants produce CO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Sensed via </a:t>
            </a:r>
            <a:r>
              <a:rPr lang="en-US" dirty="0" err="1" smtClean="0"/>
              <a:t>sensilla</a:t>
            </a:r>
            <a:r>
              <a:rPr lang="en-US" dirty="0" smtClean="0"/>
              <a:t> on maxillae, </a:t>
            </a:r>
            <a:r>
              <a:rPr lang="en-US" dirty="0" err="1" smtClean="0"/>
              <a:t>palps</a:t>
            </a:r>
            <a:r>
              <a:rPr lang="en-US" dirty="0" smtClean="0"/>
              <a:t>, antennae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 of eyes</a:t>
            </a:r>
          </a:p>
          <a:p>
            <a:r>
              <a:rPr lang="en-US" dirty="0" smtClean="0"/>
              <a:t>Photoreceptor:  </a:t>
            </a:r>
            <a:r>
              <a:rPr lang="en-US" b="1" dirty="0" err="1" smtClean="0"/>
              <a:t>Rhabdom</a:t>
            </a:r>
            <a:r>
              <a:rPr lang="en-US" b="1" dirty="0" smtClean="0"/>
              <a:t> cell</a:t>
            </a:r>
          </a:p>
          <a:p>
            <a:r>
              <a:rPr lang="en-US" dirty="0" smtClean="0"/>
              <a:t>Nerve cells:  </a:t>
            </a:r>
            <a:r>
              <a:rPr lang="en-US" b="1" dirty="0" err="1" smtClean="0"/>
              <a:t>Retinula</a:t>
            </a:r>
            <a:r>
              <a:rPr lang="en-US" b="1" dirty="0" smtClean="0"/>
              <a:t> cells</a:t>
            </a:r>
          </a:p>
          <a:p>
            <a:r>
              <a:rPr lang="en-US" dirty="0" smtClean="0"/>
              <a:t>Lenses</a:t>
            </a:r>
          </a:p>
          <a:p>
            <a:r>
              <a:rPr lang="en-US" dirty="0" smtClean="0"/>
              <a:t>Stemmata:  simple eyes of larvae</a:t>
            </a:r>
          </a:p>
          <a:p>
            <a:pPr lvl="1"/>
            <a:r>
              <a:rPr lang="en-US" dirty="0" smtClean="0"/>
              <a:t>Simple light / dark sensors; detect movement, but probably don’t give an image in the usual sense</a:t>
            </a:r>
          </a:p>
          <a:p>
            <a:pPr lvl="1"/>
            <a:r>
              <a:rPr lang="en-US" dirty="0" smtClean="0"/>
              <a:t>Low acuity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88" y="274638"/>
            <a:ext cx="4499812" cy="709612"/>
          </a:xfrm>
        </p:spPr>
        <p:txBody>
          <a:bodyPr/>
          <a:lstStyle/>
          <a:p>
            <a:r>
              <a:rPr lang="en-US" dirty="0" smtClean="0"/>
              <a:t>Simple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988" y="984250"/>
            <a:ext cx="4957012" cy="5141913"/>
          </a:xfrm>
        </p:spPr>
        <p:txBody>
          <a:bodyPr/>
          <a:lstStyle/>
          <a:p>
            <a:r>
              <a:rPr lang="en-US" dirty="0" smtClean="0"/>
              <a:t>Stemmata:  simple eyes of larvae</a:t>
            </a:r>
          </a:p>
          <a:p>
            <a:pPr lvl="1"/>
            <a:r>
              <a:rPr lang="en-US" dirty="0" smtClean="0"/>
              <a:t>Simple light / dark sensors; movement; probably no image</a:t>
            </a:r>
          </a:p>
          <a:p>
            <a:pPr lvl="1"/>
            <a:r>
              <a:rPr lang="en-US" dirty="0" smtClean="0"/>
              <a:t>Low acuity</a:t>
            </a:r>
          </a:p>
          <a:p>
            <a:r>
              <a:rPr lang="en-US" dirty="0" err="1" smtClean="0"/>
              <a:t>Ocelli</a:t>
            </a:r>
            <a:r>
              <a:rPr lang="en-US" dirty="0" smtClean="0"/>
              <a:t>:  simple eyes of adults, nymphs</a:t>
            </a:r>
          </a:p>
          <a:p>
            <a:pPr lvl="1"/>
            <a:r>
              <a:rPr lang="en-US" dirty="0" smtClean="0"/>
              <a:t>Simple light / dark sensors</a:t>
            </a:r>
          </a:p>
          <a:p>
            <a:pPr lvl="1"/>
            <a:r>
              <a:rPr lang="en-US" dirty="0" smtClean="0"/>
              <a:t>Not homologous with stemmata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retinula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Operate in low light</a:t>
            </a:r>
          </a:p>
          <a:p>
            <a:pPr lvl="1"/>
            <a:r>
              <a:rPr lang="en-US" dirty="0" smtClean="0"/>
              <a:t>Horizon detectors; position</a:t>
            </a:r>
          </a:p>
          <a:p>
            <a:endParaRPr lang="en-US" dirty="0"/>
          </a:p>
        </p:txBody>
      </p:sp>
      <p:pic>
        <p:nvPicPr>
          <p:cNvPr id="4" name="Picture 3" descr="c04f009.jpg"/>
          <p:cNvPicPr>
            <a:picLocks noChangeAspect="1"/>
          </p:cNvPicPr>
          <p:nvPr/>
        </p:nvPicPr>
        <p:blipFill>
          <a:blip r:embed="rId2"/>
          <a:srcRect b="-185"/>
          <a:stretch>
            <a:fillRect/>
          </a:stretch>
        </p:blipFill>
        <p:spPr>
          <a:xfrm>
            <a:off x="264534" y="274638"/>
            <a:ext cx="3633697" cy="623444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17168" cy="709612"/>
          </a:xfrm>
        </p:spPr>
        <p:txBody>
          <a:bodyPr/>
          <a:lstStyle/>
          <a:p>
            <a:r>
              <a:rPr lang="en-US" dirty="0" smtClean="0"/>
              <a:t>Compound eyes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0180"/>
            <a:ext cx="5221705" cy="5295984"/>
          </a:xfrm>
        </p:spPr>
        <p:txBody>
          <a:bodyPr/>
          <a:lstStyle/>
          <a:p>
            <a:r>
              <a:rPr lang="en-US" dirty="0" smtClean="0"/>
              <a:t>Present in </a:t>
            </a:r>
            <a:r>
              <a:rPr lang="en-US" dirty="0" err="1" smtClean="0"/>
              <a:t>crustacea</a:t>
            </a:r>
            <a:endParaRPr lang="en-US" dirty="0" smtClean="0"/>
          </a:p>
          <a:p>
            <a:r>
              <a:rPr lang="en-US" dirty="0" smtClean="0"/>
              <a:t>Rival vertebrate, cephalopod eye for sophistication</a:t>
            </a:r>
          </a:p>
          <a:p>
            <a:r>
              <a:rPr lang="en-US" dirty="0" smtClean="0"/>
              <a:t>Unit:  </a:t>
            </a:r>
            <a:r>
              <a:rPr lang="en-US" dirty="0" err="1" smtClean="0"/>
              <a:t>Ommatidia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err="1" smtClean="0"/>
              <a:t>ommatidia</a:t>
            </a:r>
            <a:r>
              <a:rPr lang="en-US" dirty="0" smtClean="0"/>
              <a:t> together provide excellent motion detection</a:t>
            </a:r>
          </a:p>
          <a:p>
            <a:pPr lvl="1"/>
            <a:r>
              <a:rPr lang="en-US" dirty="0" smtClean="0"/>
              <a:t>Apposition eye:  </a:t>
            </a:r>
            <a:r>
              <a:rPr lang="en-US" dirty="0" err="1" smtClean="0"/>
              <a:t>ommatidia</a:t>
            </a:r>
            <a:r>
              <a:rPr lang="en-US" dirty="0" smtClean="0"/>
              <a:t> isolated by pigment cells</a:t>
            </a:r>
          </a:p>
          <a:p>
            <a:pPr lvl="1"/>
            <a:r>
              <a:rPr lang="en-US" dirty="0" smtClean="0"/>
              <a:t>Best resolution</a:t>
            </a:r>
          </a:p>
          <a:p>
            <a:pPr lvl="1"/>
            <a:r>
              <a:rPr lang="en-US" dirty="0" smtClean="0"/>
              <a:t>Superposition eye:  light crosses </a:t>
            </a:r>
            <a:r>
              <a:rPr lang="en-US" dirty="0" err="1" smtClean="0"/>
              <a:t>ommatidia</a:t>
            </a:r>
            <a:endParaRPr lang="en-US" dirty="0" smtClean="0"/>
          </a:p>
          <a:p>
            <a:pPr lvl="1"/>
            <a:r>
              <a:rPr lang="en-US" dirty="0" smtClean="0"/>
              <a:t>Best sensitivity</a:t>
            </a:r>
          </a:p>
          <a:p>
            <a:endParaRPr lang="en-US" dirty="0"/>
          </a:p>
        </p:txBody>
      </p:sp>
      <p:pic>
        <p:nvPicPr>
          <p:cNvPr id="5" name="Picture 4" descr="c04f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05" y="83819"/>
            <a:ext cx="3220943" cy="67252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250"/>
            <a:ext cx="1491916" cy="709612"/>
          </a:xfrm>
        </p:spPr>
        <p:txBody>
          <a:bodyPr/>
          <a:lstStyle/>
          <a:p>
            <a:r>
              <a:rPr lang="en-US" dirty="0" smtClean="0"/>
              <a:t>Tsetse fly</a:t>
            </a:r>
            <a:endParaRPr lang="en-US" dirty="0"/>
          </a:p>
        </p:txBody>
      </p:sp>
      <p:pic>
        <p:nvPicPr>
          <p:cNvPr id="44034" name="Picture 2" descr="http://medicine.yale.edu/system_files/handlers/medialibraryimage.ashx?w=705&amp;h=391&amp;id=6a220d74f665439dace1bb91083801f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5646" y="274639"/>
            <a:ext cx="5796002" cy="3214520"/>
          </a:xfrm>
          <a:prstGeom prst="rect">
            <a:avLst/>
          </a:prstGeom>
          <a:noFill/>
        </p:spPr>
      </p:pic>
      <p:pic>
        <p:nvPicPr>
          <p:cNvPr id="44036" name="Picture 4" descr="http://graphics8.nytimes.com/images/2012/04/24/science/24OBFLIES_SPAN/24OBOX3-article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4127" y="3794626"/>
            <a:ext cx="2686634" cy="1611981"/>
          </a:xfrm>
          <a:prstGeom prst="rect">
            <a:avLst/>
          </a:prstGeom>
          <a:noFill/>
        </p:spPr>
      </p:pic>
      <p:pic>
        <p:nvPicPr>
          <p:cNvPr id="44040" name="Picture 8" descr="http://www.fao.org/docrep/009/p5178e/P5178E17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3092177"/>
            <a:ext cx="4487779" cy="3526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23" y="1686187"/>
            <a:ext cx="8229600" cy="4228838"/>
          </a:xfrm>
        </p:spPr>
        <p:txBody>
          <a:bodyPr/>
          <a:lstStyle/>
          <a:p>
            <a:r>
              <a:rPr lang="en-US" dirty="0" smtClean="0"/>
              <a:t>Up to </a:t>
            </a:r>
            <a:r>
              <a:rPr lang="en-US" dirty="0" err="1" smtClean="0"/>
              <a:t>pentachromatic</a:t>
            </a:r>
            <a:r>
              <a:rPr lang="en-US" dirty="0" smtClean="0"/>
              <a:t> (contrast with </a:t>
            </a:r>
            <a:r>
              <a:rPr lang="en-US" dirty="0" err="1" smtClean="0"/>
              <a:t>trichromatic</a:t>
            </a:r>
            <a:r>
              <a:rPr lang="en-US" dirty="0" smtClean="0"/>
              <a:t> vision of the most color sensitive vertebrates)</a:t>
            </a:r>
          </a:p>
          <a:p>
            <a:r>
              <a:rPr lang="en-US" dirty="0" smtClean="0"/>
              <a:t>Insects see ultraviolet, and many plants provide ultraviolet cues to pollinators</a:t>
            </a:r>
          </a:p>
          <a:p>
            <a:r>
              <a:rPr lang="en-US" dirty="0" smtClean="0"/>
              <a:t>Insects often see polarized light</a:t>
            </a:r>
          </a:p>
          <a:p>
            <a:pPr lvl="1"/>
            <a:r>
              <a:rPr lang="en-US" dirty="0" smtClean="0"/>
              <a:t>Light organized into wavelengths that have a particular angle</a:t>
            </a:r>
          </a:p>
          <a:p>
            <a:pPr lvl="1"/>
            <a:r>
              <a:rPr lang="en-US" dirty="0" smtClean="0"/>
              <a:t>Used by bees to navigate relative to polarized sky light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ars.sciencedirect.com/content/image/1-s2.0-S0030399209000097-gr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7" b="31504"/>
          <a:stretch/>
        </p:blipFill>
        <p:spPr bwMode="auto">
          <a:xfrm>
            <a:off x="3189108" y="5435947"/>
            <a:ext cx="2578168" cy="12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rs.sciencedirect.com/content/image/1-s2.0-S0030399209000097-gr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9"/>
          <a:stretch/>
        </p:blipFill>
        <p:spPr bwMode="auto">
          <a:xfrm>
            <a:off x="313082" y="5368954"/>
            <a:ext cx="2578168" cy="11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rs.sciencedirect.com/content/image/1-s2.0-S0030399209000097-gr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22"/>
          <a:stretch/>
        </p:blipFill>
        <p:spPr bwMode="auto">
          <a:xfrm>
            <a:off x="6108632" y="5391657"/>
            <a:ext cx="2578168" cy="119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Polyembryonic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572"/>
            <a:ext cx="5575961" cy="4930775"/>
          </a:xfrm>
        </p:spPr>
        <p:txBody>
          <a:bodyPr/>
          <a:lstStyle/>
          <a:p>
            <a:r>
              <a:rPr lang="en-US" sz="2400" dirty="0" smtClean="0"/>
              <a:t>Hymenoptera</a:t>
            </a:r>
          </a:p>
          <a:p>
            <a:r>
              <a:rPr lang="en-US" sz="2400" dirty="0" smtClean="0"/>
              <a:t>Multiple embryos from one egg</a:t>
            </a:r>
          </a:p>
          <a:p>
            <a:r>
              <a:rPr lang="en-US" sz="2400" dirty="0" smtClean="0"/>
              <a:t>Family </a:t>
            </a:r>
            <a:r>
              <a:rPr lang="en-US" sz="2400" dirty="0" err="1" smtClean="0"/>
              <a:t>Encrytidae</a:t>
            </a:r>
            <a:r>
              <a:rPr lang="en-US" sz="2400" dirty="0" smtClean="0"/>
              <a:t> (Hymenoptera)</a:t>
            </a:r>
          </a:p>
          <a:p>
            <a:r>
              <a:rPr lang="en-US" sz="2400" dirty="0" smtClean="0"/>
              <a:t>Parasitoids</a:t>
            </a:r>
          </a:p>
          <a:p>
            <a:pPr lvl="1"/>
            <a:r>
              <a:rPr lang="en-US" sz="2000" dirty="0" smtClean="0"/>
              <a:t>Hosts variable in size</a:t>
            </a:r>
          </a:p>
          <a:p>
            <a:pPr lvl="1"/>
            <a:r>
              <a:rPr lang="en-US" sz="2000" dirty="0" err="1" smtClean="0"/>
              <a:t>Polyembryony</a:t>
            </a:r>
            <a:r>
              <a:rPr lang="en-US" sz="2000" dirty="0" smtClean="0"/>
              <a:t> enables parasitoids to maximize production from single host</a:t>
            </a:r>
          </a:p>
          <a:p>
            <a:pPr lvl="1"/>
            <a:r>
              <a:rPr lang="en-US" sz="2000" dirty="0" err="1" smtClean="0"/>
              <a:t>Trophamnion</a:t>
            </a:r>
            <a:r>
              <a:rPr lang="en-US" sz="2000" dirty="0" smtClean="0"/>
              <a:t>:  membrane that allows absorption of nutrients from the host</a:t>
            </a:r>
          </a:p>
          <a:p>
            <a:pPr lvl="2"/>
            <a:r>
              <a:rPr lang="en-US" sz="2000" dirty="0" smtClean="0"/>
              <a:t>Enables multiplication of the embryo without additional yolk</a:t>
            </a:r>
            <a:endParaRPr lang="en-US" sz="2000" dirty="0"/>
          </a:p>
        </p:txBody>
      </p:sp>
      <p:pic>
        <p:nvPicPr>
          <p:cNvPr id="48130" name="Picture 2" descr="Copidosoma sp. - Copidos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920713" y="1713599"/>
            <a:ext cx="4694657" cy="3235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Wolbachia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for something really strange</a:t>
            </a:r>
          </a:p>
          <a:p>
            <a:r>
              <a:rPr lang="en-US" dirty="0" err="1" smtClean="0"/>
              <a:t>Endosymbiotic</a:t>
            </a:r>
            <a:r>
              <a:rPr lang="en-US" dirty="0" smtClean="0"/>
              <a:t> bacteria (parasitic?)</a:t>
            </a:r>
          </a:p>
          <a:p>
            <a:r>
              <a:rPr lang="en-US" dirty="0" smtClean="0"/>
              <a:t>Common in some insects, other groups</a:t>
            </a:r>
          </a:p>
          <a:p>
            <a:r>
              <a:rPr lang="en-US" dirty="0" err="1" smtClean="0"/>
              <a:t>Cytoplasmic</a:t>
            </a:r>
            <a:r>
              <a:rPr lang="en-US" dirty="0" smtClean="0"/>
              <a:t> inheritance (like mitochondria)</a:t>
            </a:r>
          </a:p>
          <a:p>
            <a:r>
              <a:rPr lang="en-US" dirty="0" smtClean="0"/>
              <a:t>Distort host reproduction in ways that benefit </a:t>
            </a:r>
            <a:r>
              <a:rPr lang="en-US" i="1" dirty="0" err="1" smtClean="0"/>
              <a:t>Wolbachia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Wolbachia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388"/>
            <a:ext cx="8229600" cy="1571875"/>
          </a:xfrm>
        </p:spPr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incompatibility</a:t>
            </a:r>
          </a:p>
          <a:p>
            <a:r>
              <a:rPr lang="en-US" dirty="0" smtClean="0"/>
              <a:t>Gives reproductive advantage to </a:t>
            </a:r>
            <a:r>
              <a:rPr lang="en-US" i="1" dirty="0" err="1" smtClean="0"/>
              <a:t>Wolbachia</a:t>
            </a:r>
            <a:r>
              <a:rPr lang="en-US" i="1" dirty="0" smtClean="0"/>
              <a:t> </a:t>
            </a:r>
            <a:r>
              <a:rPr lang="en-US" dirty="0" smtClean="0"/>
              <a:t>infected females</a:t>
            </a:r>
          </a:p>
          <a:p>
            <a:r>
              <a:rPr lang="en-US" dirty="0" smtClean="0"/>
              <a:t>Result: </a:t>
            </a:r>
            <a:r>
              <a:rPr lang="en-US" i="1" dirty="0" err="1" smtClean="0"/>
              <a:t>Wolbachia</a:t>
            </a:r>
            <a:r>
              <a:rPr lang="en-US" i="1" dirty="0" smtClean="0"/>
              <a:t> </a:t>
            </a:r>
            <a:r>
              <a:rPr lang="en-US" dirty="0" smtClean="0"/>
              <a:t>infections spread throughout the population</a:t>
            </a:r>
          </a:p>
          <a:p>
            <a:endParaRPr lang="en-US" dirty="0"/>
          </a:p>
        </p:txBody>
      </p:sp>
      <p:pic>
        <p:nvPicPr>
          <p:cNvPr id="49154" name="Picture 2" descr="Wolbachia-mediated cytoplasmic incompatibilit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99" y="3224633"/>
            <a:ext cx="5991727" cy="3475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phsource.us/PH/ME/PH_Entomology/mosq/mos_aedes_albopictus_ad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171" y="3332079"/>
            <a:ext cx="4514850" cy="3495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Superinfection</a:t>
            </a:r>
            <a:endParaRPr lang="en-US" dirty="0"/>
          </a:p>
        </p:txBody>
      </p:sp>
      <p:pic>
        <p:nvPicPr>
          <p:cNvPr id="51202" name="Picture 2" descr="http://www.nature.com/hdy/journal/v93/n2/images/6800458f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2" y="1249376"/>
            <a:ext cx="4762500" cy="3457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Wolbachia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250"/>
            <a:ext cx="8229600" cy="5141913"/>
          </a:xfrm>
        </p:spPr>
        <p:txBody>
          <a:bodyPr/>
          <a:lstStyle/>
          <a:p>
            <a:r>
              <a:rPr lang="en-US" dirty="0" smtClean="0"/>
              <a:t>Sex ratio distortion</a:t>
            </a:r>
          </a:p>
          <a:p>
            <a:pPr lvl="1"/>
            <a:r>
              <a:rPr lang="en-US" i="1" dirty="0" err="1" smtClean="0"/>
              <a:t>Wolbachia</a:t>
            </a:r>
            <a:r>
              <a:rPr lang="en-US" i="1" dirty="0" smtClean="0"/>
              <a:t> </a:t>
            </a:r>
            <a:r>
              <a:rPr lang="en-US" dirty="0" smtClean="0"/>
              <a:t>cause duplication of female genome in unfertilized eggs of Hymenoptera</a:t>
            </a:r>
          </a:p>
          <a:p>
            <a:pPr lvl="1"/>
            <a:r>
              <a:rPr lang="en-US" dirty="0" smtClean="0"/>
              <a:t>Makes egg diploid</a:t>
            </a:r>
          </a:p>
          <a:p>
            <a:pPr lvl="1"/>
            <a:r>
              <a:rPr lang="en-US" dirty="0" smtClean="0"/>
              <a:t>Males converted to females</a:t>
            </a:r>
          </a:p>
          <a:p>
            <a:pPr lvl="1"/>
            <a:r>
              <a:rPr lang="en-US" dirty="0" smtClean="0"/>
              <a:t>Propagates more </a:t>
            </a:r>
            <a:r>
              <a:rPr lang="en-US" i="1" dirty="0" err="1" smtClean="0"/>
              <a:t>Wolbachia</a:t>
            </a:r>
            <a:endParaRPr lang="en-US" i="1" dirty="0" smtClean="0"/>
          </a:p>
          <a:p>
            <a:r>
              <a:rPr lang="en-US" dirty="0" smtClean="0"/>
              <a:t>Feminization</a:t>
            </a:r>
          </a:p>
          <a:p>
            <a:pPr lvl="1"/>
            <a:r>
              <a:rPr lang="en-US" dirty="0" smtClean="0"/>
              <a:t>Non Hymenoptera</a:t>
            </a:r>
          </a:p>
          <a:p>
            <a:pPr lvl="1"/>
            <a:r>
              <a:rPr lang="en-US" dirty="0" smtClean="0"/>
              <a:t>Turns genetic males into females</a:t>
            </a:r>
          </a:p>
          <a:p>
            <a:pPr lvl="1"/>
            <a:r>
              <a:rPr lang="en-US" dirty="0" smtClean="0"/>
              <a:t>Turns off male-determining genes</a:t>
            </a:r>
          </a:p>
          <a:p>
            <a:r>
              <a:rPr lang="en-US" dirty="0" smtClean="0"/>
              <a:t>Male killing</a:t>
            </a:r>
            <a:endParaRPr lang="en-US" dirty="0"/>
          </a:p>
        </p:txBody>
      </p:sp>
      <p:pic>
        <p:nvPicPr>
          <p:cNvPr id="52226" name="Picture 2" descr="http://t1.gstatic.com/images?q=tbn:ANd9GcQCvJpXUNIo0MSFwkh2FjXdCsJ0Dpz83imHAx3J95UqzVS-88Bs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470" y="2033337"/>
            <a:ext cx="3070119" cy="1949283"/>
          </a:xfrm>
          <a:prstGeom prst="rect">
            <a:avLst/>
          </a:prstGeom>
          <a:noFill/>
        </p:spPr>
      </p:pic>
      <p:pic>
        <p:nvPicPr>
          <p:cNvPr id="52228" name="Picture 4" descr="Wolbachia bacteria (yellow) within the developing egg of a fruit fly (red)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6105" y="4059832"/>
            <a:ext cx="2768484" cy="2630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tailEnd type="stealth" w="lg" len="lg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7128</TotalTime>
  <Words>1534</Words>
  <Application>Microsoft Office PowerPoint</Application>
  <PresentationFormat>On-screen Show (4:3)</PresentationFormat>
  <Paragraphs>281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Ensuring paternity Sheep blow fly, Lucilia cuprina  box 5.4</vt:lpstr>
      <vt:lpstr>Monogamous mating and eusociality</vt:lpstr>
      <vt:lpstr>Oviposition</vt:lpstr>
      <vt:lpstr>Tsetse fly</vt:lpstr>
      <vt:lpstr>Polyembryonic development</vt:lpstr>
      <vt:lpstr>Wolbachia</vt:lpstr>
      <vt:lpstr>Wolbachia</vt:lpstr>
      <vt:lpstr>Superinfection</vt:lpstr>
      <vt:lpstr>Wolbachia</vt:lpstr>
      <vt:lpstr>Hormonal control of reproduction</vt:lpstr>
      <vt:lpstr>Hormonal control of female reproduction in Romalea</vt:lpstr>
      <vt:lpstr>Hormonal control of female reproduction in Romalea</vt:lpstr>
      <vt:lpstr>Sensory systems &amp; Behavior (Ch. 4)</vt:lpstr>
      <vt:lpstr>Mechanoreception</vt:lpstr>
      <vt:lpstr>Mechanoreception:  Propioception</vt:lpstr>
      <vt:lpstr>Sound</vt:lpstr>
      <vt:lpstr>Tympana </vt:lpstr>
      <vt:lpstr>Tympana Katydid</vt:lpstr>
      <vt:lpstr>Stridulation</vt:lpstr>
      <vt:lpstr>Heat</vt:lpstr>
      <vt:lpstr>Heat balance for an insect</vt:lpstr>
      <vt:lpstr>Position and radiant heat input</vt:lpstr>
      <vt:lpstr>Endothermy</vt:lpstr>
      <vt:lpstr>Countercurrent heat exchange</vt:lpstr>
      <vt:lpstr>Chemoreception</vt:lpstr>
      <vt:lpstr>Kinds of chemical stimuli:  communication</vt:lpstr>
      <vt:lpstr>Pheromones</vt:lpstr>
      <vt:lpstr>Pheromones</vt:lpstr>
      <vt:lpstr>Pheromones</vt:lpstr>
      <vt:lpstr>Pheromones</vt:lpstr>
      <vt:lpstr>Pheromones</vt:lpstr>
      <vt:lpstr>Pheromones</vt:lpstr>
      <vt:lpstr>Allomones</vt:lpstr>
      <vt:lpstr>Kairomones</vt:lpstr>
      <vt:lpstr>Synomones</vt:lpstr>
      <vt:lpstr>CO2  receptors</vt:lpstr>
      <vt:lpstr>Vision</vt:lpstr>
      <vt:lpstr>Simple eyes</vt:lpstr>
      <vt:lpstr>Compound eyes</vt:lpstr>
      <vt:lpstr>Color vision</vt:lpstr>
    </vt:vector>
  </TitlesOfParts>
  <Company>Illinois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Perry;S. Juliano</dc:creator>
  <cp:lastModifiedBy>Steven Juliano</cp:lastModifiedBy>
  <cp:revision>360</cp:revision>
  <cp:lastPrinted>2009-08-17T17:03:45Z</cp:lastPrinted>
  <dcterms:created xsi:type="dcterms:W3CDTF">2009-08-19T15:51:25Z</dcterms:created>
  <dcterms:modified xsi:type="dcterms:W3CDTF">2012-09-19T16:50:50Z</dcterms:modified>
</cp:coreProperties>
</file>