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569" r:id="rId2"/>
    <p:sldId id="574" r:id="rId3"/>
    <p:sldId id="577" r:id="rId4"/>
    <p:sldId id="578" r:id="rId5"/>
    <p:sldId id="579" r:id="rId6"/>
    <p:sldId id="575" r:id="rId7"/>
    <p:sldId id="570" r:id="rId8"/>
    <p:sldId id="580" r:id="rId9"/>
    <p:sldId id="581" r:id="rId10"/>
    <p:sldId id="582" r:id="rId11"/>
    <p:sldId id="571" r:id="rId12"/>
    <p:sldId id="585" r:id="rId13"/>
    <p:sldId id="586" r:id="rId14"/>
    <p:sldId id="587" r:id="rId15"/>
    <p:sldId id="588" r:id="rId16"/>
    <p:sldId id="589" r:id="rId17"/>
    <p:sldId id="572" r:id="rId18"/>
    <p:sldId id="590" r:id="rId19"/>
    <p:sldId id="591" r:id="rId20"/>
    <p:sldId id="592" r:id="rId21"/>
    <p:sldId id="593" r:id="rId22"/>
    <p:sldId id="594" r:id="rId23"/>
    <p:sldId id="596" r:id="rId24"/>
    <p:sldId id="595" r:id="rId25"/>
    <p:sldId id="598" r:id="rId26"/>
    <p:sldId id="599" r:id="rId27"/>
    <p:sldId id="601" r:id="rId28"/>
    <p:sldId id="600" r:id="rId29"/>
    <p:sldId id="602" r:id="rId30"/>
    <p:sldId id="603" r:id="rId31"/>
    <p:sldId id="605" r:id="rId32"/>
    <p:sldId id="604" r:id="rId33"/>
    <p:sldId id="606" r:id="rId34"/>
    <p:sldId id="607" r:id="rId35"/>
    <p:sldId id="609" r:id="rId36"/>
    <p:sldId id="608" r:id="rId37"/>
  </p:sldIdLst>
  <p:sldSz cx="9144000" cy="6858000" type="screen4x3"/>
  <p:notesSz cx="7315200" cy="96012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FF99"/>
    <a:srgbClr val="FF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napToGrid="0" snapToObjects="1">
      <p:cViewPr varScale="1">
        <p:scale>
          <a:sx n="79" d="100"/>
          <a:sy n="79" d="100"/>
        </p:scale>
        <p:origin x="-175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53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482600">
              <a:defRPr sz="1300">
                <a:latin typeface="Arial" charset="0"/>
                <a:ea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482600">
              <a:defRPr sz="1300">
                <a:latin typeface="Arial" charset="0"/>
                <a:ea typeface="ＭＳ Ｐゴシック" pitchFamily="-111" charset="-128"/>
              </a:defRPr>
            </a:lvl1pPr>
          </a:lstStyle>
          <a:p>
            <a:pPr>
              <a:defRPr/>
            </a:pPr>
            <a:fld id="{5087774C-A240-4E51-8F45-38AA4EAA59D8}" type="datetime1">
              <a:rPr lang="en-US"/>
              <a:pPr>
                <a:defRPr/>
              </a:pPr>
              <a:t>10/7/2012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482600">
              <a:defRPr sz="1300">
                <a:latin typeface="Arial" charset="0"/>
                <a:ea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482600">
              <a:defRPr sz="1300">
                <a:latin typeface="Arial" charset="0"/>
                <a:ea typeface="ＭＳ Ｐゴシック" pitchFamily="-111" charset="-128"/>
              </a:defRPr>
            </a:lvl1pPr>
          </a:lstStyle>
          <a:p>
            <a:pPr>
              <a:defRPr/>
            </a:pPr>
            <a:fld id="{8579784D-A55C-4725-8CF4-2865C25B88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436481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ＭＳ Ｐゴシック" pitchFamily="-111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503E1-56A7-4D0D-B791-D6EDF44CDB9C}" type="datetime1">
              <a:rPr lang="en-US"/>
              <a:pPr>
                <a:defRPr/>
              </a:pPr>
              <a:t>10/7/2012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B1ED2-EC5A-4DED-9E96-E098C171DA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F8387-0A6E-4523-B4BE-E72E334BA9C8}" type="datetime1">
              <a:rPr lang="en-US"/>
              <a:pPr>
                <a:defRPr/>
              </a:pPr>
              <a:t>10/7/2012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A92E8-AACD-430C-B192-330E28D90C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C0CFC-9878-44B5-BBD7-EC19498BC11B}" type="datetime1">
              <a:rPr lang="en-US"/>
              <a:pPr>
                <a:defRPr/>
              </a:pPr>
              <a:t>10/7/2012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1189A-CC92-4D9F-8088-48AD50B5A6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B02B1-401E-427B-B033-368E74CAB5CB}" type="datetime1">
              <a:rPr lang="en-US"/>
              <a:pPr>
                <a:defRPr/>
              </a:pPr>
              <a:t>10/7/2012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4290C-9103-4ADB-AF86-AD73B9E483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BB810-1D9C-49C9-A062-480A4F626ACB}" type="datetime1">
              <a:rPr lang="en-US"/>
              <a:pPr>
                <a:defRPr/>
              </a:pPr>
              <a:t>10/7/2012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3815B-1FF4-47D3-9825-A9258C931E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9AA1A-DCAD-40D6-B332-370932F498E4}" type="datetime1">
              <a:rPr lang="en-US"/>
              <a:pPr>
                <a:defRPr/>
              </a:pPr>
              <a:t>10/7/2012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48BE1-7CE8-453C-BEDB-261E3D213D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AE8F7-2488-487D-B211-CC4C377D14A5}" type="datetime1">
              <a:rPr lang="en-US"/>
              <a:pPr>
                <a:defRPr/>
              </a:pPr>
              <a:t>10/7/2012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AEEDB-79AB-4C49-B8A9-90B1F3E720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B42FF-772F-41E6-B571-A80291C0A1C0}" type="datetime1">
              <a:rPr lang="en-US"/>
              <a:pPr>
                <a:defRPr/>
              </a:pPr>
              <a:t>10/7/2012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86CC2-73C9-4DAB-A304-5C7179063C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39082-F384-48ED-9705-2B73A3C306C3}" type="datetime1">
              <a:rPr lang="en-US"/>
              <a:pPr>
                <a:defRPr/>
              </a:pPr>
              <a:t>10/7/2012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80DAF-DE2C-4620-916B-6030424A5A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8314D-DCB1-4CBA-A7D3-11171CACF685}" type="datetime1">
              <a:rPr lang="en-US"/>
              <a:pPr>
                <a:defRPr/>
              </a:pPr>
              <a:t>10/7/2012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0AFCC-E0D5-4FD8-B77D-6BFA524E2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708DE-DE4D-40D2-8678-7CC084D2E1E5}" type="datetime1">
              <a:rPr lang="en-US"/>
              <a:pPr>
                <a:defRPr/>
              </a:pPr>
              <a:t>10/7/2012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75CE1-F7B4-40CE-AB73-A99E3E77B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95388"/>
            <a:ext cx="8229600" cy="493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ea typeface="ＭＳ Ｐゴシック" pitchFamily="-111" charset="-128"/>
              </a:defRPr>
            </a:lvl1pPr>
          </a:lstStyle>
          <a:p>
            <a:pPr>
              <a:defRPr/>
            </a:pPr>
            <a:fld id="{C14E6E03-42E2-4596-98DD-E00BBB92E097}" type="datetime1">
              <a:rPr lang="en-US"/>
              <a:pPr>
                <a:defRPr/>
              </a:pPr>
              <a:t>10/7/2012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  <a:ea typeface="ＭＳ Ｐゴシック" pitchFamily="-111" charset="-128"/>
              </a:defRPr>
            </a:lvl1pPr>
          </a:lstStyle>
          <a:p>
            <a:pPr>
              <a:defRPr/>
            </a:pPr>
            <a:fld id="{AFC01894-EEEF-445E-AAFD-280FB379A4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OwOL-MHcQ1w&amp;playnext=1&amp;list=PL2E192202BEDB356A&amp;feature=results_main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xZ1qrkRfHXY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hyperlink" Target="http://www.youtube.com/watch?feature=endscreen&amp;v=W557aSVdW_g&amp;NR=1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Ectognatha</a:t>
            </a:r>
            <a:r>
              <a:rPr lang="en-US" dirty="0" smtClean="0"/>
              <a:t> and </a:t>
            </a:r>
            <a:r>
              <a:rPr lang="en-US" dirty="0" err="1" smtClean="0"/>
              <a:t>Entognatha</a:t>
            </a:r>
            <a:endParaRPr lang="en-US" dirty="0"/>
          </a:p>
        </p:txBody>
      </p:sp>
      <p:pic>
        <p:nvPicPr>
          <p:cNvPr id="3" name="Picture 2" descr="c07f0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431036"/>
            <a:ext cx="8039783" cy="407113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187" y="4150895"/>
            <a:ext cx="3786571" cy="2285769"/>
          </a:xfrm>
          <a:prstGeom prst="rect">
            <a:avLst/>
          </a:prstGeom>
        </p:spPr>
      </p:pic>
      <p:pic>
        <p:nvPicPr>
          <p:cNvPr id="15" name="Picture 14" descr="cryptic 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0"/>
            <a:ext cx="3657600" cy="2438400"/>
          </a:xfrm>
          <a:prstGeom prst="rect">
            <a:avLst/>
          </a:prstGeom>
        </p:spPr>
      </p:pic>
      <p:pic>
        <p:nvPicPr>
          <p:cNvPr id="16" name="Picture 15" descr="katydid 1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1739" y="2438400"/>
            <a:ext cx="3657600" cy="2438400"/>
          </a:xfrm>
          <a:prstGeom prst="rect">
            <a:avLst/>
          </a:prstGeom>
        </p:spPr>
      </p:pic>
      <p:pic>
        <p:nvPicPr>
          <p:cNvPr id="17" name="Picture 16" descr="123-2365_IMG.JPG"/>
          <p:cNvPicPr>
            <a:picLocks noChangeAspect="1"/>
          </p:cNvPicPr>
          <p:nvPr/>
        </p:nvPicPr>
        <p:blipFill>
          <a:blip r:embed="rId5"/>
          <a:srcRect b="34803"/>
          <a:stretch>
            <a:fillRect/>
          </a:stretch>
        </p:blipFill>
        <p:spPr>
          <a:xfrm>
            <a:off x="4167947" y="4355432"/>
            <a:ext cx="4804213" cy="2349166"/>
          </a:xfrm>
          <a:prstGeom prst="rect">
            <a:avLst/>
          </a:prstGeom>
        </p:spPr>
      </p:pic>
      <p:pic>
        <p:nvPicPr>
          <p:cNvPr id="18" name="Picture 17" descr="P1010035.JPG"/>
          <p:cNvPicPr>
            <a:picLocks noChangeAspect="1"/>
          </p:cNvPicPr>
          <p:nvPr/>
        </p:nvPicPr>
        <p:blipFill>
          <a:blip r:embed="rId6"/>
          <a:srcRect t="14035" r="7368"/>
          <a:stretch>
            <a:fillRect/>
          </a:stretch>
        </p:blipFill>
        <p:spPr>
          <a:xfrm>
            <a:off x="174187" y="180473"/>
            <a:ext cx="4580840" cy="318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9087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Paraneoptera</a:t>
            </a:r>
            <a:endParaRPr lang="en-US" dirty="0"/>
          </a:p>
        </p:txBody>
      </p:sp>
      <p:pic>
        <p:nvPicPr>
          <p:cNvPr id="3" name="Picture 2" descr="c07f0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46" y="1036730"/>
            <a:ext cx="7927492" cy="578328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6838" y="0"/>
            <a:ext cx="1503900" cy="3875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12632" y="174502"/>
            <a:ext cx="3768136" cy="5164718"/>
          </a:xfrm>
          <a:prstGeom prst="rect">
            <a:avLst/>
          </a:prstGeom>
        </p:spPr>
      </p:pic>
      <p:pic>
        <p:nvPicPr>
          <p:cNvPr id="4098" name="Picture 2" descr="http://hilo.hawaii.edu/uhh/faculty/tsutsumi/images/mallophaga_0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1277" y="0"/>
            <a:ext cx="2495550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vetnext.com/fotos/itgli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3261" y="4457947"/>
            <a:ext cx="3038475" cy="197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69087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23882" y="216569"/>
            <a:ext cx="4464678" cy="23532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97818" y="3997698"/>
            <a:ext cx="1201798" cy="2727959"/>
          </a:xfrm>
          <a:prstGeom prst="rect">
            <a:avLst/>
          </a:prstGeom>
        </p:spPr>
      </p:pic>
      <p:pic>
        <p:nvPicPr>
          <p:cNvPr id="17" name="Picture 16" descr="P1010057.JPG"/>
          <p:cNvPicPr>
            <a:picLocks noChangeAspect="1"/>
          </p:cNvPicPr>
          <p:nvPr/>
        </p:nvPicPr>
        <p:blipFill>
          <a:blip r:embed="rId4"/>
          <a:srcRect l="19342" t="28596" r="21053" b="30527"/>
          <a:stretch>
            <a:fillRect/>
          </a:stretch>
        </p:blipFill>
        <p:spPr>
          <a:xfrm>
            <a:off x="191543" y="4463991"/>
            <a:ext cx="4139825" cy="2129314"/>
          </a:xfrm>
          <a:prstGeom prst="rect">
            <a:avLst/>
          </a:prstGeom>
        </p:spPr>
      </p:pic>
      <p:pic>
        <p:nvPicPr>
          <p:cNvPr id="18" name="Picture 17" descr="P1010064 Peanut head2.JPG"/>
          <p:cNvPicPr>
            <a:picLocks noChangeAspect="1"/>
          </p:cNvPicPr>
          <p:nvPr/>
        </p:nvPicPr>
        <p:blipFill>
          <a:blip r:embed="rId5"/>
          <a:srcRect l="18926" r="17566"/>
          <a:stretch>
            <a:fillRect/>
          </a:stretch>
        </p:blipFill>
        <p:spPr>
          <a:xfrm>
            <a:off x="7191562" y="42111"/>
            <a:ext cx="1808053" cy="3795963"/>
          </a:xfrm>
          <a:prstGeom prst="rect">
            <a:avLst/>
          </a:prstGeom>
        </p:spPr>
      </p:pic>
      <p:pic>
        <p:nvPicPr>
          <p:cNvPr id="8194" name="Picture 2" descr="http://www.beilstein-journals.org/bjnano/content/figures/2190-4286-2-17-1.jpg?scale=2.0&amp;max-width=1024&amp;background=FFFFFF"/>
          <p:cNvPicPr>
            <a:picLocks noChangeAspect="1" noChangeArrowheads="1"/>
          </p:cNvPicPr>
          <p:nvPr/>
        </p:nvPicPr>
        <p:blipFill>
          <a:blip r:embed="rId6"/>
          <a:srcRect l="13573" r="16678"/>
          <a:stretch>
            <a:fillRect/>
          </a:stretch>
        </p:blipFill>
        <p:spPr bwMode="auto">
          <a:xfrm>
            <a:off x="4353219" y="2835529"/>
            <a:ext cx="2535341" cy="2795254"/>
          </a:xfrm>
          <a:prstGeom prst="rect">
            <a:avLst/>
          </a:prstGeom>
          <a:noFill/>
        </p:spPr>
      </p:pic>
      <p:pic>
        <p:nvPicPr>
          <p:cNvPr id="8196" name="Picture 4" descr="http://eso-cdn.bestpractice.bmj.com/best-practice/images/bp/en-gb/1160-16_default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38374" y="2569859"/>
            <a:ext cx="2845724" cy="19315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266303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21438" cy="26130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6649" y="5079000"/>
            <a:ext cx="5248656" cy="14996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59373" y="112048"/>
            <a:ext cx="2384627" cy="2486739"/>
          </a:xfrm>
          <a:prstGeom prst="rect">
            <a:avLst/>
          </a:prstGeom>
        </p:spPr>
      </p:pic>
      <p:pic>
        <p:nvPicPr>
          <p:cNvPr id="2050" name="Picture 2" descr="http://www.easttennesseewildflowers.com/albums/Insects-IV/Mantisfly1_6_10_10.sized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092" t="20334" r="11727" b="13748"/>
          <a:stretch/>
        </p:blipFill>
        <p:spPr bwMode="auto">
          <a:xfrm>
            <a:off x="921438" y="0"/>
            <a:ext cx="3218742" cy="4018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bioweb.uwlax.edu/bio210/s2012/gill_ange/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2419" y="3078760"/>
            <a:ext cx="3121652" cy="377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upload.wikimedia.org/wikipedia/commons/thumb/a/ac/Distoleon_tetragrammicus01.jpg/240px-Distoleon_tetragrammicus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2305" y="112048"/>
            <a:ext cx="2286000" cy="165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lancaster.unl.edu/pest/images/AntLionPitsx45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1513" y="1769399"/>
            <a:ext cx="2567584" cy="119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266303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072" y="132359"/>
            <a:ext cx="4414250" cy="3835633"/>
          </a:xfrm>
          <a:prstGeom prst="rect">
            <a:avLst/>
          </a:prstGeom>
        </p:spPr>
      </p:pic>
      <p:pic>
        <p:nvPicPr>
          <p:cNvPr id="6146" name="Picture 2" descr="http://iwild-preview.blocmedia.net/dk_species_img/350729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64218" y="2724791"/>
            <a:ext cx="2642848" cy="402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nhm.ac.uk/resources-www/visit-us/whats-on/temporary-exhibitions/swpy/2010/popup/7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966" y="4622334"/>
            <a:ext cx="3186817" cy="212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encrypted-tbn0.gstatic.com/images?q=tbn:ANd9GcT4Mt3zbbXqDQSTKmo62ZFnZHOrqpgdl4SA34268WTzJ4nGZq6Ek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3493" y="2865639"/>
            <a:ext cx="1990725" cy="229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anotheca.com/wordpress/wp-content/uploads/2010/09/Great-Smoky-Mountains-National-Park-Phengodid-No3-L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6733" y="5324184"/>
            <a:ext cx="1958451" cy="131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gallery.dierenparadijs.be/data/500/mantichora07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9303" y="214153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266303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8506" y="2622884"/>
            <a:ext cx="7525493" cy="4072567"/>
          </a:xfrm>
          <a:prstGeom prst="rect">
            <a:avLst/>
          </a:prstGeom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913" y="173211"/>
            <a:ext cx="2810897" cy="2028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266303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Antliophora</a:t>
            </a:r>
            <a:endParaRPr lang="en-US" dirty="0"/>
          </a:p>
        </p:txBody>
      </p:sp>
      <p:pic>
        <p:nvPicPr>
          <p:cNvPr id="4" name="Picture 3" descr="c07f0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699" y="901806"/>
            <a:ext cx="6428133" cy="595619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0305" y="178271"/>
            <a:ext cx="3296858" cy="6219073"/>
          </a:xfrm>
          <a:prstGeom prst="rect">
            <a:avLst/>
          </a:prstGeom>
        </p:spPr>
      </p:pic>
      <p:pic>
        <p:nvPicPr>
          <p:cNvPr id="7170" name="Picture 2" descr="http://3.bp.blogspot.com/-zL8S0YeFTZU/T96TwFgUoFI/AAAAAAAAAaE/LT9y-ljc7qM/s640/maggot_maggots_thumb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1787" y="4110605"/>
            <a:ext cx="3304346" cy="267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carinbondar.com/wp-content/uploads/2010/03/chironomi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96929" y="4242805"/>
            <a:ext cx="3009478" cy="208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progressivepestcontrollasvegas.com/images/blue_bottle_fly_02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615" t="6839" r="9825" b="5087"/>
          <a:stretch/>
        </p:blipFill>
        <p:spPr bwMode="auto">
          <a:xfrm>
            <a:off x="2719897" y="2382473"/>
            <a:ext cx="2665835" cy="184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afblum.be/bioafb/especes/dipteres/haemplu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72374" y="0"/>
            <a:ext cx="2323751" cy="174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ru.ac.za/static/departments/zoo/Martin/tabanidae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632" y="0"/>
            <a:ext cx="3107742" cy="142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ketenewplymouth.peoplesnetworknz.info/image_files/0000/0001/2894/chironomus_zealandicus__common_midge-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05" y="1844631"/>
            <a:ext cx="2572560" cy="193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266303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1127" y="1362310"/>
            <a:ext cx="6557138" cy="416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6630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795" y="606175"/>
            <a:ext cx="8059030" cy="625434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7056" y="90571"/>
            <a:ext cx="668333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hlinkClick r:id="rId3"/>
              </a:rPr>
              <a:t>http://</a:t>
            </a:r>
            <a:r>
              <a:rPr lang="en-US" sz="900" dirty="0" smtClean="0">
                <a:hlinkClick r:id="rId3"/>
              </a:rPr>
              <a:t>www.youtube.com/watch?v=OwOL-MHcQ1w&amp;playnext=1&amp;list=PL2E192202BEDB356A&amp;feature=results_main</a:t>
            </a:r>
            <a:r>
              <a:rPr lang="en-US" sz="900" dirty="0" smtClean="0"/>
              <a:t> 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xmlns="" val="53369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680" y="107798"/>
            <a:ext cx="4126986" cy="48492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0688" y="4328160"/>
            <a:ext cx="5163312" cy="2337816"/>
          </a:xfrm>
          <a:prstGeom prst="rect">
            <a:avLst/>
          </a:prstGeom>
        </p:spPr>
      </p:pic>
      <p:pic>
        <p:nvPicPr>
          <p:cNvPr id="5122" name="Picture 2" descr="http://www.timisconstruct.ro/images/stories/articole/caddisfly-case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" t="36697" r="-516"/>
          <a:stretch/>
        </p:blipFill>
        <p:spPr bwMode="auto">
          <a:xfrm>
            <a:off x="4333494" y="107798"/>
            <a:ext cx="3107541" cy="252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elicopsychida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3494" y="2703803"/>
            <a:ext cx="2381250" cy="14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266303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4721" y="3416413"/>
            <a:ext cx="6949279" cy="3441587"/>
          </a:xfrm>
          <a:prstGeom prst="rect">
            <a:avLst/>
          </a:prstGeom>
        </p:spPr>
      </p:pic>
      <p:pic>
        <p:nvPicPr>
          <p:cNvPr id="1026" name="Picture 2" descr="http://www.arbico-organics.com/images/moth-egg-parasit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4" y="202615"/>
            <a:ext cx="2575593" cy="2325920"/>
          </a:xfrm>
          <a:prstGeom prst="rect">
            <a:avLst/>
          </a:prstGeom>
          <a:noFill/>
        </p:spPr>
      </p:pic>
      <p:sp>
        <p:nvSpPr>
          <p:cNvPr id="1028" name="AutoShape 4" descr="https://www.getridofbees.com/sitebuildercontent/sitebuilderpictures/webassets/Cicada-Killer-wasp-with-cicada.jpg"/>
          <p:cNvSpPr>
            <a:spLocks noChangeAspect="1" noChangeArrowheads="1"/>
          </p:cNvSpPr>
          <p:nvPr/>
        </p:nvSpPr>
        <p:spPr bwMode="auto">
          <a:xfrm>
            <a:off x="155575" y="-1531938"/>
            <a:ext cx="4762500" cy="3200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https://www.getridofbees.com/sitebuildercontent/sitebuilderpictures/webassets/Cicada-Killer-wasp-with-cicada.jpg"/>
          <p:cNvSpPr>
            <a:spLocks noChangeAspect="1" noChangeArrowheads="1"/>
          </p:cNvSpPr>
          <p:nvPr/>
        </p:nvSpPr>
        <p:spPr bwMode="auto">
          <a:xfrm>
            <a:off x="155575" y="-1531938"/>
            <a:ext cx="4762500" cy="3200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https://www.getridofbees.com/sitebuildercontent/sitebuilderpictures/webassets/Cicada-Killer-wasp-with-cicad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50060" y="202615"/>
            <a:ext cx="4762500" cy="32004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266303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within the </a:t>
            </a:r>
            <a:r>
              <a:rPr lang="en-US" dirty="0" err="1" smtClean="0"/>
              <a:t>insecta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400" dirty="0" smtClean="0"/>
              <a:t>(Ch. 8)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Oldest fossil: Devonian 400 </a:t>
            </a:r>
            <a:r>
              <a:rPr lang="en-US" dirty="0" err="1" smtClean="0"/>
              <a:t>mya</a:t>
            </a:r>
            <a:endParaRPr lang="en-US" dirty="0" smtClean="0"/>
          </a:p>
          <a:p>
            <a:pPr lvl="1"/>
            <a:r>
              <a:rPr lang="en-US" dirty="0" err="1" smtClean="0"/>
              <a:t>Collembola</a:t>
            </a:r>
            <a:endParaRPr lang="en-US" dirty="0" smtClean="0"/>
          </a:p>
          <a:p>
            <a:r>
              <a:rPr lang="en-US" dirty="0" smtClean="0"/>
              <a:t>Carboniferous (300 </a:t>
            </a:r>
            <a:r>
              <a:rPr lang="en-US" dirty="0" err="1" smtClean="0"/>
              <a:t>mya</a:t>
            </a:r>
            <a:r>
              <a:rPr lang="en-US" dirty="0" smtClean="0"/>
              <a:t>):  Major radiation of insect groups</a:t>
            </a:r>
          </a:p>
          <a:p>
            <a:pPr lvl="1"/>
            <a:r>
              <a:rPr lang="en-US" dirty="0" err="1" smtClean="0"/>
              <a:t>Paleodictyoptera</a:t>
            </a:r>
            <a:endParaRPr lang="en-US" dirty="0" smtClean="0"/>
          </a:p>
          <a:p>
            <a:pPr lvl="1"/>
            <a:r>
              <a:rPr lang="en-US" dirty="0" err="1" smtClean="0"/>
              <a:t>Megasecoptera</a:t>
            </a:r>
            <a:endParaRPr lang="en-US" dirty="0" smtClean="0"/>
          </a:p>
          <a:p>
            <a:pPr lvl="1"/>
            <a:r>
              <a:rPr lang="en-US" dirty="0" err="1" smtClean="0"/>
              <a:t>Diaphanopterodea</a:t>
            </a:r>
            <a:endParaRPr lang="en-US" dirty="0" smtClean="0"/>
          </a:p>
          <a:p>
            <a:pPr lvl="1"/>
            <a:r>
              <a:rPr lang="en-US" dirty="0" err="1" smtClean="0"/>
              <a:t>Protelytroptera</a:t>
            </a:r>
            <a:endParaRPr lang="en-US" dirty="0" smtClean="0"/>
          </a:p>
          <a:p>
            <a:pPr lvl="1"/>
            <a:r>
              <a:rPr lang="en-US" dirty="0" err="1" smtClean="0"/>
              <a:t>Protodonata</a:t>
            </a:r>
            <a:endParaRPr lang="en-US" dirty="0" smtClean="0"/>
          </a:p>
          <a:p>
            <a:r>
              <a:rPr lang="en-US" dirty="0" smtClean="0"/>
              <a:t>No existing </a:t>
            </a:r>
            <a:r>
              <a:rPr lang="en-US" dirty="0" err="1" smtClean="0"/>
              <a:t>pterygote</a:t>
            </a:r>
            <a:r>
              <a:rPr lang="en-US" dirty="0" smtClean="0"/>
              <a:t> insects are clearly represented in the carboniferous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953596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413" y="108022"/>
            <a:ext cx="5548156" cy="66871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46539" y="5343787"/>
            <a:ext cx="2416030" cy="1451354"/>
          </a:xfrm>
          <a:prstGeom prst="rect">
            <a:avLst/>
          </a:prstGeom>
          <a:solidFill>
            <a:srgbClr val="FF0000">
              <a:alpha val="29000"/>
            </a:srgbClr>
          </a:solidFill>
          <a:ln w="28575">
            <a:solidFill>
              <a:srgbClr val="FF0000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726422" y="3095538"/>
            <a:ext cx="520117" cy="2248249"/>
          </a:xfrm>
          <a:prstGeom prst="rect">
            <a:avLst/>
          </a:prstGeom>
          <a:solidFill>
            <a:srgbClr val="00B0F0">
              <a:alpha val="23000"/>
            </a:srgbClr>
          </a:solidFill>
          <a:ln w="28575">
            <a:solidFill>
              <a:schemeClr val="tx2">
                <a:lumMod val="60000"/>
                <a:lumOff val="4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3783435" y="1602297"/>
            <a:ext cx="67112" cy="167780"/>
          </a:xfrm>
          <a:prstGeom prst="downArrow">
            <a:avLst/>
          </a:prstGeom>
          <a:solidFill>
            <a:srgbClr val="FFFF00"/>
          </a:solidFill>
          <a:ln w="12700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 flipV="1">
            <a:off x="2627152" y="1628862"/>
            <a:ext cx="67112" cy="167780"/>
          </a:xfrm>
          <a:prstGeom prst="downArrow">
            <a:avLst/>
          </a:prstGeom>
          <a:solidFill>
            <a:srgbClr val="FFFF00"/>
          </a:solidFill>
          <a:ln w="12700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360865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://palaeos.com/metazoa/arthropoda/odonatoptera/images/Meganeura_monyi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84900" y="207550"/>
            <a:ext cx="6799710" cy="4330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upload.wikimedia.org/wikipedia/commons/2/26/Meganeura_fossil_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100" r="2840"/>
          <a:stretch/>
        </p:blipFill>
        <p:spPr bwMode="auto">
          <a:xfrm>
            <a:off x="170576" y="3616874"/>
            <a:ext cx="5248712" cy="307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576" y="274638"/>
            <a:ext cx="2228675" cy="709612"/>
          </a:xfrm>
        </p:spPr>
        <p:txBody>
          <a:bodyPr/>
          <a:lstStyle/>
          <a:p>
            <a:r>
              <a:rPr lang="en-US" dirty="0" err="1" smtClean="0"/>
              <a:t>Protodonata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281806" y="207550"/>
            <a:ext cx="6602134" cy="839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226341" y="-25167"/>
            <a:ext cx="603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70 cm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21375159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55211"/>
            <a:ext cx="5125673" cy="5450456"/>
          </a:xfrm>
          <a:prstGeom prst="rect">
            <a:avLst/>
          </a:prstGeom>
        </p:spPr>
      </p:pic>
      <p:pic>
        <p:nvPicPr>
          <p:cNvPr id="2058" name="Picture 10" descr="http://www.huntsearch.gla.ac.uk/zooimages/10403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61" t="11022" r="10781" b="13702"/>
          <a:stretch/>
        </p:blipFill>
        <p:spPr bwMode="auto">
          <a:xfrm>
            <a:off x="4397273" y="3389386"/>
            <a:ext cx="4639112" cy="335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3119" y="274638"/>
            <a:ext cx="3443680" cy="709612"/>
          </a:xfrm>
        </p:spPr>
        <p:txBody>
          <a:bodyPr/>
          <a:lstStyle/>
          <a:p>
            <a:r>
              <a:rPr lang="en-US" dirty="0" err="1" smtClean="0"/>
              <a:t>Paleodictyoptera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646232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t2.gstatic.com/images?q=tbn:ANd9GcTJf8CHtRFHywDUWQo9o1r_dTZru41kbnGCR96ULvswysAuimijS9dOloo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21" y="2018886"/>
            <a:ext cx="4350419" cy="307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windsofkansas.com/protely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6617" y="1652453"/>
            <a:ext cx="3895701" cy="344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Protelytroptera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401018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Carboniferous/Permian insects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Large size (40-70 cm wingspan)</a:t>
            </a:r>
          </a:p>
          <a:p>
            <a:r>
              <a:rPr lang="en-US" dirty="0" smtClean="0"/>
              <a:t>Greater O</a:t>
            </a:r>
            <a:r>
              <a:rPr lang="en-US" baseline="-25000" dirty="0" smtClean="0"/>
              <a:t>2</a:t>
            </a:r>
            <a:r>
              <a:rPr lang="en-US" dirty="0" smtClean="0"/>
              <a:t> concentration</a:t>
            </a:r>
          </a:p>
          <a:p>
            <a:pPr lvl="1"/>
            <a:r>
              <a:rPr lang="en-US" dirty="0" smtClean="0"/>
              <a:t>Respiration</a:t>
            </a:r>
          </a:p>
          <a:p>
            <a:pPr lvl="1"/>
            <a:r>
              <a:rPr lang="en-US" dirty="0" smtClean="0"/>
              <a:t>Flight</a:t>
            </a:r>
          </a:p>
          <a:p>
            <a:r>
              <a:rPr lang="en-US" dirty="0" smtClean="0"/>
              <a:t>Piercing sucking mouthparts appear common</a:t>
            </a:r>
          </a:p>
          <a:p>
            <a:pPr lvl="1"/>
            <a:r>
              <a:rPr lang="en-US" dirty="0" smtClean="0"/>
              <a:t>Plant feeding [ferns, gymnosperms]</a:t>
            </a:r>
          </a:p>
          <a:p>
            <a:r>
              <a:rPr lang="en-US" dirty="0" smtClean="0"/>
              <a:t>Aquatic nymphs probably common</a:t>
            </a:r>
          </a:p>
          <a:p>
            <a:r>
              <a:rPr lang="en-US" dirty="0" smtClean="0"/>
              <a:t>Many groups disappeared with the Permian extinction</a:t>
            </a:r>
          </a:p>
        </p:txBody>
      </p:sp>
    </p:spTree>
    <p:extLst>
      <p:ext uri="{BB962C8B-B14F-4D97-AF65-F5344CB8AC3E}">
        <p14:creationId xmlns:p14="http://schemas.microsoft.com/office/powerpoint/2010/main" xmlns="" val="23755314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Mesozoic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Triassic </a:t>
            </a:r>
          </a:p>
          <a:p>
            <a:pPr lvl="1"/>
            <a:r>
              <a:rPr lang="en-US" dirty="0" smtClean="0"/>
              <a:t>All modern orders except Lepidoptera present</a:t>
            </a:r>
            <a:endParaRPr lang="en-US" dirty="0"/>
          </a:p>
          <a:p>
            <a:r>
              <a:rPr lang="en-US" dirty="0" smtClean="0"/>
              <a:t>Cretaceous</a:t>
            </a:r>
          </a:p>
          <a:p>
            <a:pPr lvl="1"/>
            <a:r>
              <a:rPr lang="en-US" dirty="0" smtClean="0"/>
              <a:t>Amber</a:t>
            </a:r>
          </a:p>
          <a:p>
            <a:pPr lvl="1"/>
            <a:r>
              <a:rPr lang="en-US" dirty="0" smtClean="0"/>
              <a:t>Major radiation of flowering plants</a:t>
            </a:r>
          </a:p>
          <a:p>
            <a:pPr lvl="1"/>
            <a:r>
              <a:rPr lang="en-US" dirty="0" smtClean="0"/>
              <a:t>Coincided with major radiation of </a:t>
            </a:r>
            <a:r>
              <a:rPr lang="en-US" dirty="0" err="1" smtClean="0"/>
              <a:t>Endopterygote</a:t>
            </a:r>
            <a:r>
              <a:rPr lang="en-US" dirty="0" smtClean="0"/>
              <a:t> insects</a:t>
            </a:r>
          </a:p>
          <a:p>
            <a:pPr lvl="1"/>
            <a:r>
              <a:rPr lang="en-US" dirty="0" smtClean="0"/>
              <a:t>Insect-plant coevolution for pollination, </a:t>
            </a:r>
            <a:r>
              <a:rPr lang="en-US" dirty="0" err="1" smtClean="0"/>
              <a:t>herbivory</a:t>
            </a:r>
            <a:endParaRPr lang="en-US" dirty="0" smtClean="0"/>
          </a:p>
          <a:p>
            <a:r>
              <a:rPr lang="en-US" dirty="0" smtClean="0"/>
              <a:t>End Cretaceous extinctions, mostly what appear to be specialist herbivores</a:t>
            </a:r>
          </a:p>
        </p:txBody>
      </p:sp>
    </p:spTree>
    <p:extLst>
      <p:ext uri="{BB962C8B-B14F-4D97-AF65-F5344CB8AC3E}">
        <p14:creationId xmlns:p14="http://schemas.microsoft.com/office/powerpoint/2010/main" xmlns="" val="6700254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90"/>
            <a:ext cx="8229600" cy="442235"/>
          </a:xfrm>
        </p:spPr>
        <p:txBody>
          <a:bodyPr/>
          <a:lstStyle/>
          <a:p>
            <a:r>
              <a:rPr lang="en-US" sz="2000" dirty="0" smtClean="0"/>
              <a:t>Tertiary Amber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8477" y="500958"/>
            <a:ext cx="5977156" cy="2554993"/>
          </a:xfrm>
        </p:spPr>
        <p:txBody>
          <a:bodyPr/>
          <a:lstStyle/>
          <a:p>
            <a:r>
              <a:rPr lang="en-US" sz="2000" dirty="0" smtClean="0"/>
              <a:t>Miocene [17-20 </a:t>
            </a:r>
            <a:r>
              <a:rPr lang="en-US" sz="2000" dirty="0" err="1" smtClean="0"/>
              <a:t>mya</a:t>
            </a:r>
            <a:r>
              <a:rPr lang="en-US" sz="2000" dirty="0" smtClean="0"/>
              <a:t>]</a:t>
            </a:r>
          </a:p>
          <a:p>
            <a:r>
              <a:rPr lang="en-US" sz="2000" dirty="0" err="1" smtClean="0"/>
              <a:t>Ecocene</a:t>
            </a:r>
            <a:r>
              <a:rPr lang="en-US" sz="2000" dirty="0" smtClean="0"/>
              <a:t> [44 </a:t>
            </a:r>
            <a:r>
              <a:rPr lang="en-US" sz="2000" dirty="0" err="1" smtClean="0"/>
              <a:t>mya</a:t>
            </a:r>
            <a:r>
              <a:rPr lang="en-US" sz="2000" dirty="0" smtClean="0"/>
              <a:t>]</a:t>
            </a:r>
          </a:p>
          <a:p>
            <a:pPr lvl="1"/>
            <a:r>
              <a:rPr lang="en-US" sz="1800" dirty="0" smtClean="0"/>
              <a:t>DNA has been claimed from amber preserved insects</a:t>
            </a:r>
          </a:p>
          <a:p>
            <a:pPr lvl="1"/>
            <a:r>
              <a:rPr lang="en-US" sz="1800" dirty="0" smtClean="0"/>
              <a:t>Complete sequences not available</a:t>
            </a:r>
          </a:p>
          <a:p>
            <a:pPr lvl="1"/>
            <a:r>
              <a:rPr lang="en-US" sz="1800" dirty="0" smtClean="0"/>
              <a:t>Contamination</a:t>
            </a:r>
          </a:p>
          <a:p>
            <a:r>
              <a:rPr lang="en-US" sz="2200" dirty="0" smtClean="0"/>
              <a:t>Families, genera 10’s of millions of years old</a:t>
            </a:r>
          </a:p>
          <a:p>
            <a:r>
              <a:rPr lang="en-US" sz="2200" dirty="0" smtClean="0"/>
              <a:t>Many species may be ~million years old</a:t>
            </a:r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  <a:p>
            <a:endParaRPr lang="en-US" sz="2000" dirty="0"/>
          </a:p>
        </p:txBody>
      </p:sp>
      <p:pic>
        <p:nvPicPr>
          <p:cNvPr id="1026" name="Picture 2" descr="http://upload.wikimedia.org/wikipedia/commons/thumb/c/cf/Baltic_amber_Coleoptera_Brentidae_Apion_3.JPG/220px-Baltic_amber_Coleoptera_Brentidae_Apion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98" y="3598877"/>
            <a:ext cx="2095500" cy="15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ncrypted-tbn0.gstatic.com/images?q=tbn:ANd9GcQ9CSbJevvPBeuQF2rUUD9r3yT_SEOQRCofuycOU7tvRcVX4uPdx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25652" y="4041789"/>
            <a:ext cx="2628900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ambercollect.webs.com/inclusions/collection%20inclusions%20-%20co/co47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7336" y="2963170"/>
            <a:ext cx="2282476" cy="171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encrypted-tbn3.gstatic.com/images?q=tbn:ANd9GcS_TwsE8y8FJ3yqgxuetNuehLXWv7yT1mXEcOZK_n-wN01bB8j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99" y="5190803"/>
            <a:ext cx="2095500" cy="156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encrypted-tbn1.gstatic.com/images?q=tbn:ANd9GcS8lovGsBsdreMNSCwtXtjb4TYyxxlznDLgXYTUsgH6sRaQDi0Q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244" y="3055951"/>
            <a:ext cx="2457450" cy="185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encrypted-tbn1.gstatic.com/images?q=tbn:ANd9GcTmWUcy6amtuZsbf1k3Mjz6SIlY13ImUJcZod_oUQHzh5A9hYQ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64149" y="4703005"/>
            <a:ext cx="222885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encrypted-tbn2.gstatic.com/images?q=tbn:ANd9GcQZ8mhHucbUFUCC6rmDXp24vd7L8kUB237txVdhxz3yeRo8eQcXFA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256"/>
          <a:stretch/>
        </p:blipFill>
        <p:spPr bwMode="auto">
          <a:xfrm>
            <a:off x="4211244" y="4991100"/>
            <a:ext cx="2447925" cy="161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encrypted-tbn0.gstatic.com/images?q=tbn:ANd9GcTzq2sYXC2twTymDT-GkZgRWUUB6uXuuxdK_ksUYP9Qk48I5aw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26024" y="14760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49003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562226"/>
            <a:ext cx="1680030" cy="42957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65335" y="2562226"/>
            <a:ext cx="1747770" cy="4161816"/>
          </a:xfrm>
          <a:prstGeom prst="rect">
            <a:avLst/>
          </a:prstGeom>
        </p:spPr>
      </p:pic>
      <p:pic>
        <p:nvPicPr>
          <p:cNvPr id="3078" name="Picture 6" descr="http://www.delattinia.de/GM/Felsenspring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2168" y="57150"/>
            <a:ext cx="7143750" cy="25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octofinder.com/assets/8-7123-7147952761_d402012960-bristletails+bristletails+bristletailss+mediu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0081" y="2804451"/>
            <a:ext cx="2893638" cy="217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www.biodiversityexplorer.org/insects/zygentoma/images/enb01496_246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2912" y="4514849"/>
            <a:ext cx="3114675" cy="234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3369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Freshwater or Terrestrial origin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61426" y="944688"/>
            <a:ext cx="8480570" cy="4525963"/>
          </a:xfrm>
        </p:spPr>
        <p:txBody>
          <a:bodyPr/>
          <a:lstStyle/>
          <a:p>
            <a:r>
              <a:rPr lang="en-US" sz="2400" dirty="0" smtClean="0"/>
              <a:t>Many basal </a:t>
            </a:r>
            <a:r>
              <a:rPr lang="en-US" sz="2400" dirty="0" err="1"/>
              <a:t>P</a:t>
            </a:r>
            <a:r>
              <a:rPr lang="en-US" sz="2400" dirty="0" err="1" smtClean="0"/>
              <a:t>terygote</a:t>
            </a:r>
            <a:r>
              <a:rPr lang="en-US" sz="2400" dirty="0" smtClean="0"/>
              <a:t> groups have freshwater larvae</a:t>
            </a:r>
          </a:p>
          <a:p>
            <a:r>
              <a:rPr lang="en-US" sz="2400" dirty="0" err="1" smtClean="0"/>
              <a:t>Entognatha</a:t>
            </a:r>
            <a:r>
              <a:rPr lang="en-US" sz="2400" dirty="0" smtClean="0"/>
              <a:t>, </a:t>
            </a:r>
            <a:r>
              <a:rPr lang="en-US" sz="2400" dirty="0" err="1" smtClean="0"/>
              <a:t>Apterygote</a:t>
            </a:r>
            <a:r>
              <a:rPr lang="en-US" sz="2400" dirty="0" smtClean="0"/>
              <a:t> insects strictly terrestrial</a:t>
            </a:r>
          </a:p>
          <a:p>
            <a:r>
              <a:rPr lang="en-US" sz="2400" dirty="0" smtClean="0"/>
              <a:t>Insect origins in freshwater?</a:t>
            </a:r>
          </a:p>
          <a:p>
            <a:r>
              <a:rPr lang="en-US" sz="2400" dirty="0" smtClean="0"/>
              <a:t>Older orders </a:t>
            </a:r>
          </a:p>
          <a:p>
            <a:pPr lvl="1"/>
            <a:r>
              <a:rPr lang="en-US" sz="2000" dirty="0" err="1" smtClean="0"/>
              <a:t>Ephemeroptera</a:t>
            </a:r>
            <a:r>
              <a:rPr lang="en-US" sz="2000" dirty="0" smtClean="0"/>
              <a:t>, </a:t>
            </a:r>
            <a:r>
              <a:rPr lang="en-US" sz="2000" dirty="0" err="1" smtClean="0"/>
              <a:t>Odonata</a:t>
            </a:r>
            <a:r>
              <a:rPr lang="en-US" sz="2000" dirty="0" smtClean="0"/>
              <a:t>, </a:t>
            </a:r>
            <a:r>
              <a:rPr lang="en-US" sz="2000" dirty="0" err="1" smtClean="0"/>
              <a:t>Plecoptera</a:t>
            </a:r>
            <a:r>
              <a:rPr lang="en-US" sz="2000" dirty="0" smtClean="0"/>
              <a:t>, extinct orders</a:t>
            </a:r>
          </a:p>
          <a:p>
            <a:pPr lvl="1"/>
            <a:r>
              <a:rPr lang="en-US" sz="2000" dirty="0" smtClean="0"/>
              <a:t>Adults strictly aerial/terrestrial</a:t>
            </a:r>
          </a:p>
          <a:p>
            <a:r>
              <a:rPr lang="en-US" sz="2400" dirty="0" smtClean="0"/>
              <a:t>Evolution of gills from trachea vs. evolution of trachea from gills</a:t>
            </a:r>
            <a:endParaRPr lang="en-US" sz="2400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24712" y="3896430"/>
            <a:ext cx="4671968" cy="277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77302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wings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948" y="1057013"/>
            <a:ext cx="5251508" cy="5519955"/>
          </a:xfrm>
        </p:spPr>
        <p:txBody>
          <a:bodyPr/>
          <a:lstStyle/>
          <a:p>
            <a:r>
              <a:rPr lang="en-US" sz="2400" b="1" dirty="0" smtClean="0"/>
              <a:t>Hypotheses for morphological origin</a:t>
            </a:r>
          </a:p>
          <a:p>
            <a:r>
              <a:rPr lang="en-US" sz="2400" dirty="0" err="1" smtClean="0"/>
              <a:t>Paranotal</a:t>
            </a:r>
            <a:r>
              <a:rPr lang="en-US" sz="2400" dirty="0" smtClean="0"/>
              <a:t> lobes</a:t>
            </a:r>
          </a:p>
          <a:p>
            <a:r>
              <a:rPr lang="en-US" sz="2400" dirty="0" err="1" smtClean="0"/>
              <a:t>Epicoxa</a:t>
            </a:r>
            <a:r>
              <a:rPr lang="en-US" sz="2400" dirty="0" smtClean="0"/>
              <a:t> (basal limb segment)</a:t>
            </a:r>
          </a:p>
          <a:p>
            <a:pPr lvl="1"/>
            <a:r>
              <a:rPr lang="en-US" sz="2000" dirty="0" err="1" smtClean="0"/>
              <a:t>Exite</a:t>
            </a:r>
            <a:r>
              <a:rPr lang="en-US" sz="2000" dirty="0" smtClean="0"/>
              <a:t>, or </a:t>
            </a:r>
            <a:r>
              <a:rPr lang="en-US" sz="2000" dirty="0" err="1" smtClean="0"/>
              <a:t>exite+endite</a:t>
            </a:r>
            <a:endParaRPr lang="en-US" sz="2000" dirty="0" smtClean="0"/>
          </a:p>
          <a:p>
            <a:pPr lvl="1"/>
            <a:r>
              <a:rPr lang="en-US" sz="2000" dirty="0" smtClean="0"/>
              <a:t>Molecular developmental evidence</a:t>
            </a:r>
          </a:p>
          <a:p>
            <a:r>
              <a:rPr lang="en-US" sz="2400" dirty="0" smtClean="0"/>
              <a:t>Gill homolog</a:t>
            </a:r>
          </a:p>
          <a:p>
            <a:pPr lvl="1"/>
            <a:r>
              <a:rPr lang="en-US" sz="2000" dirty="0" smtClean="0"/>
              <a:t>Serial homology with abdominal gills</a:t>
            </a:r>
          </a:p>
          <a:p>
            <a:pPr lvl="1"/>
            <a:r>
              <a:rPr lang="en-US" sz="2000" dirty="0" smtClean="0"/>
              <a:t>Both wings and gills may have evolved from limb </a:t>
            </a:r>
            <a:r>
              <a:rPr lang="en-US" sz="2000" dirty="0" err="1" smtClean="0"/>
              <a:t>exites</a:t>
            </a:r>
            <a:endParaRPr lang="en-US" sz="2000" dirty="0" smtClean="0"/>
          </a:p>
          <a:p>
            <a:pPr lvl="1"/>
            <a:r>
              <a:rPr lang="en-US" sz="2000" dirty="0" smtClean="0"/>
              <a:t>Implies multiple invasions of terrestrial environment </a:t>
            </a:r>
          </a:p>
          <a:p>
            <a:pPr lvl="2"/>
            <a:r>
              <a:rPr lang="en-US" sz="2000" dirty="0" err="1" smtClean="0"/>
              <a:t>Entognatha</a:t>
            </a:r>
            <a:endParaRPr lang="en-US" sz="2000" dirty="0" smtClean="0"/>
          </a:p>
          <a:p>
            <a:pPr lvl="2"/>
            <a:r>
              <a:rPr lang="en-US" sz="2000" dirty="0" err="1" smtClean="0"/>
              <a:t>Apterygotes</a:t>
            </a:r>
            <a:endParaRPr lang="en-US" sz="2000" dirty="0" smtClean="0"/>
          </a:p>
          <a:p>
            <a:pPr lvl="2"/>
            <a:r>
              <a:rPr lang="en-US" sz="2000" dirty="0" err="1" smtClean="0"/>
              <a:t>P</a:t>
            </a:r>
            <a:r>
              <a:rPr lang="en-US" sz="2000" dirty="0" err="1" smtClean="0"/>
              <a:t>terygotes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12378" y="984250"/>
            <a:ext cx="3569208" cy="548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11047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 of proto-wings?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selective advantage of </a:t>
            </a:r>
            <a:r>
              <a:rPr lang="en-US" dirty="0" err="1" smtClean="0"/>
              <a:t>protowing</a:t>
            </a:r>
            <a:r>
              <a:rPr lang="en-US" dirty="0" smtClean="0"/>
              <a:t>?</a:t>
            </a:r>
          </a:p>
          <a:p>
            <a:r>
              <a:rPr lang="en-US" b="1" dirty="0" smtClean="0"/>
              <a:t>Hypotheses</a:t>
            </a:r>
          </a:p>
          <a:p>
            <a:pPr lvl="1"/>
            <a:r>
              <a:rPr lang="en-US" dirty="0" smtClean="0"/>
              <a:t>Floating </a:t>
            </a:r>
          </a:p>
          <a:p>
            <a:pPr lvl="2"/>
            <a:r>
              <a:rPr lang="en-US" dirty="0" smtClean="0"/>
              <a:t>akin to ballooning in spiders</a:t>
            </a:r>
          </a:p>
          <a:p>
            <a:pPr lvl="1"/>
            <a:r>
              <a:rPr lang="en-US" dirty="0" smtClean="0"/>
              <a:t>Paragliding </a:t>
            </a:r>
          </a:p>
          <a:p>
            <a:pPr lvl="2"/>
            <a:r>
              <a:rPr lang="en-US" dirty="0" smtClean="0"/>
              <a:t>dropping from high point; as in gliding vertebrates</a:t>
            </a:r>
          </a:p>
          <a:p>
            <a:pPr lvl="1"/>
            <a:r>
              <a:rPr lang="en-US" dirty="0" smtClean="0"/>
              <a:t>Better leaping</a:t>
            </a:r>
          </a:p>
          <a:p>
            <a:pPr lvl="2"/>
            <a:r>
              <a:rPr lang="en-US" dirty="0" smtClean="0"/>
              <a:t>Same hypothesis applied to birds</a:t>
            </a:r>
          </a:p>
          <a:p>
            <a:pPr lvl="1"/>
            <a:r>
              <a:rPr lang="en-US" dirty="0" smtClean="0"/>
              <a:t>Surface sailing</a:t>
            </a:r>
          </a:p>
          <a:p>
            <a:pPr lvl="2"/>
            <a:r>
              <a:rPr lang="en-US" dirty="0" smtClean="0"/>
              <a:t>Wing as a sail for adults of aquatic insects</a:t>
            </a:r>
          </a:p>
          <a:p>
            <a:pPr lvl="2"/>
            <a:r>
              <a:rPr lang="en-US" dirty="0" smtClean="0"/>
              <a:t>Can see this work now</a:t>
            </a:r>
          </a:p>
          <a:p>
            <a:pPr lvl="2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3598590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www.youtube.com/watch?v=xZ1qrkRfHXY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238752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metamorphosis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4250"/>
            <a:ext cx="8229600" cy="5141913"/>
          </a:xfrm>
        </p:spPr>
        <p:txBody>
          <a:bodyPr/>
          <a:lstStyle/>
          <a:p>
            <a:r>
              <a:rPr lang="en-US" sz="2400" dirty="0" smtClean="0"/>
              <a:t>Evolved in the Permian; adaptive radiation in Mesozoic</a:t>
            </a:r>
          </a:p>
          <a:p>
            <a:r>
              <a:rPr lang="en-US" sz="2400" dirty="0" smtClean="0"/>
              <a:t>Two hypotheses</a:t>
            </a:r>
          </a:p>
          <a:p>
            <a:r>
              <a:rPr lang="en-US" sz="2400" dirty="0" smtClean="0"/>
              <a:t>1. Larvae homologous to </a:t>
            </a:r>
            <a:r>
              <a:rPr lang="en-US" sz="2400" dirty="0" err="1" smtClean="0"/>
              <a:t>nymphal</a:t>
            </a:r>
            <a:r>
              <a:rPr lang="en-US" sz="2400" dirty="0" smtClean="0"/>
              <a:t> stages of </a:t>
            </a:r>
            <a:r>
              <a:rPr lang="en-US" sz="2400" dirty="0" err="1" smtClean="0"/>
              <a:t>hemimetabolous</a:t>
            </a:r>
            <a:r>
              <a:rPr lang="en-US" sz="2400" dirty="0" smtClean="0"/>
              <a:t> insects</a:t>
            </a:r>
          </a:p>
          <a:p>
            <a:pPr lvl="1"/>
            <a:r>
              <a:rPr lang="en-US" sz="2000" dirty="0" smtClean="0"/>
              <a:t>Pupa represents a new stage</a:t>
            </a:r>
          </a:p>
          <a:p>
            <a:r>
              <a:rPr lang="en-US" sz="2400" dirty="0" smtClean="0"/>
              <a:t>2. Larvae homologous to </a:t>
            </a:r>
            <a:r>
              <a:rPr lang="en-US" sz="2400" dirty="0" err="1" smtClean="0"/>
              <a:t>pronymphal</a:t>
            </a:r>
            <a:r>
              <a:rPr lang="en-US" sz="2400" dirty="0" smtClean="0"/>
              <a:t> stage</a:t>
            </a:r>
          </a:p>
          <a:p>
            <a:pPr lvl="1"/>
            <a:r>
              <a:rPr lang="en-US" sz="2000" dirty="0" err="1" smtClean="0"/>
              <a:t>Pronymph</a:t>
            </a:r>
            <a:r>
              <a:rPr lang="en-US" sz="2000" dirty="0" smtClean="0"/>
              <a:t>:  </a:t>
            </a:r>
            <a:r>
              <a:rPr lang="en-US" sz="2000" dirty="0" err="1" smtClean="0"/>
              <a:t>prehatchling</a:t>
            </a:r>
            <a:r>
              <a:rPr lang="en-US" sz="2000" dirty="0" smtClean="0"/>
              <a:t> or hatchling stage</a:t>
            </a:r>
          </a:p>
          <a:p>
            <a:pPr lvl="1"/>
            <a:r>
              <a:rPr lang="en-US" sz="2000" dirty="0" smtClean="0"/>
              <a:t>Morphologically distinct from nymphs</a:t>
            </a:r>
          </a:p>
          <a:p>
            <a:pPr lvl="2"/>
            <a:r>
              <a:rPr lang="en-US" sz="2000" dirty="0" smtClean="0"/>
              <a:t>Within egg</a:t>
            </a:r>
          </a:p>
          <a:p>
            <a:pPr lvl="2"/>
            <a:r>
              <a:rPr lang="en-US" sz="2000" dirty="0" smtClean="0"/>
              <a:t>Hatches from egg, mobile, membrane encased, feeds on yolk </a:t>
            </a:r>
          </a:p>
          <a:p>
            <a:pPr lvl="2"/>
            <a:r>
              <a:rPr lang="en-US" sz="2000" dirty="0" smtClean="0"/>
              <a:t>Molts to first </a:t>
            </a:r>
            <a:r>
              <a:rPr lang="en-US" sz="2000" dirty="0" err="1" smtClean="0"/>
              <a:t>instar</a:t>
            </a:r>
            <a:r>
              <a:rPr lang="en-US" sz="2000" dirty="0" smtClean="0"/>
              <a:t> nymph</a:t>
            </a:r>
          </a:p>
          <a:p>
            <a:pPr lvl="1"/>
            <a:r>
              <a:rPr lang="en-US" sz="2000" dirty="0" err="1" smtClean="0"/>
              <a:t>Nymphal</a:t>
            </a:r>
            <a:r>
              <a:rPr lang="en-US" sz="2000" dirty="0" smtClean="0"/>
              <a:t> stages compressed into the pupa</a:t>
            </a:r>
            <a:endParaRPr lang="en-US" sz="20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Mantis </a:t>
            </a:r>
            <a:r>
              <a:rPr lang="en-US" smtClean="0"/>
              <a:t>pronymph</a:t>
            </a:r>
            <a:endParaRPr lang="en-US"/>
          </a:p>
        </p:txBody>
      </p:sp>
      <p:pic>
        <p:nvPicPr>
          <p:cNvPr id="50178" name="Picture 2" descr="http://sixlegsphoto.files.wordpress.com/2012/10/taumantis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73918" y="1195388"/>
            <a:ext cx="7396163" cy="49307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5974" y="1985462"/>
            <a:ext cx="3043489" cy="709612"/>
          </a:xfrm>
        </p:spPr>
        <p:txBody>
          <a:bodyPr/>
          <a:lstStyle/>
          <a:p>
            <a:r>
              <a:rPr lang="en-US" dirty="0" err="1" smtClean="0"/>
              <a:t>Pronymph</a:t>
            </a:r>
            <a:r>
              <a:rPr lang="en-US" dirty="0" smtClean="0"/>
              <a:t> hypothesis</a:t>
            </a:r>
            <a:endParaRPr lang="en-US" dirty="0"/>
          </a:p>
        </p:txBody>
      </p:sp>
      <p:pic>
        <p:nvPicPr>
          <p:cNvPr id="1026" name="Picture 2" descr="http://1.bp.blogspot.com/_VA6LePZ6KNY/SXbHAMJglNI/AAAAAAAABWU/GgJKZXoBpHU/s320/Holometabola+evolution.JPG"/>
          <p:cNvPicPr>
            <a:picLocks noChangeAspect="1" noChangeArrowheads="1"/>
          </p:cNvPicPr>
          <p:nvPr/>
        </p:nvPicPr>
        <p:blipFill>
          <a:blip r:embed="rId2"/>
          <a:srcRect b="19437"/>
          <a:stretch>
            <a:fillRect/>
          </a:stretch>
        </p:blipFill>
        <p:spPr bwMode="auto">
          <a:xfrm>
            <a:off x="-1" y="-1"/>
            <a:ext cx="6304548" cy="5547183"/>
          </a:xfrm>
          <a:prstGeom prst="rect">
            <a:avLst/>
          </a:prstGeom>
          <a:noFill/>
        </p:spPr>
      </p:pic>
      <p:pic>
        <p:nvPicPr>
          <p:cNvPr id="1028" name="Picture 4" descr="http://1.bp.blogspot.com/_VA6LePZ6KNY/SXbHAMJglNI/AAAAAAAABWU/GgJKZXoBpHU/s320/Holometabola+evolution.JPG"/>
          <p:cNvPicPr>
            <a:picLocks noChangeAspect="1" noChangeArrowheads="1"/>
          </p:cNvPicPr>
          <p:nvPr/>
        </p:nvPicPr>
        <p:blipFill>
          <a:blip r:embed="rId2"/>
          <a:srcRect t="80726"/>
          <a:stretch>
            <a:fillRect/>
          </a:stretch>
        </p:blipFill>
        <p:spPr bwMode="auto">
          <a:xfrm>
            <a:off x="2913780" y="5546558"/>
            <a:ext cx="6230220" cy="13114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96" y="83416"/>
            <a:ext cx="4753792" cy="6255739"/>
          </a:xfrm>
          <a:prstGeom prst="rect">
            <a:avLst/>
          </a:prstGeom>
        </p:spPr>
      </p:pic>
      <p:pic>
        <p:nvPicPr>
          <p:cNvPr id="1026" name="Picture 2" descr="http://entnemdept.ufl.edu/creatures/misc/odonata/odonata_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7548" y="156876"/>
            <a:ext cx="3810000" cy="248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delivery.superstock.com/WI/223/4187/PreviewComp/SuperStock_4187-150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9888" y="3039120"/>
            <a:ext cx="22193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whatsthatbug.com/wp-content/uploads/2010/09/dragonfly_naiad_fre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82884" y="4705995"/>
            <a:ext cx="2608843" cy="206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bioweb.uwlax.edu/bio203/2010/bush_clai/pictures/nymp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50020" y="2879332"/>
            <a:ext cx="2393980" cy="159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0055" y="6402904"/>
            <a:ext cx="55894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7"/>
              </a:rPr>
              <a:t>http://</a:t>
            </a:r>
            <a:r>
              <a:rPr lang="en-US" sz="1200" dirty="0" smtClean="0">
                <a:hlinkClick r:id="rId7"/>
              </a:rPr>
              <a:t>www.youtube.com/watch?feature=endscreen&amp;v=W557aSVdW_g&amp;NR=1</a:t>
            </a:r>
            <a:r>
              <a:rPr lang="en-US" sz="1200" dirty="0" smtClean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53369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53"/>
          <a:stretch/>
        </p:blipFill>
        <p:spPr>
          <a:xfrm>
            <a:off x="92466" y="132347"/>
            <a:ext cx="3770775" cy="6635820"/>
          </a:xfrm>
          <a:prstGeom prst="rect">
            <a:avLst/>
          </a:prstGeom>
        </p:spPr>
      </p:pic>
      <p:pic>
        <p:nvPicPr>
          <p:cNvPr id="13314" name="Picture 2" descr="http://www.dnv.org/ecology/images_jpg/image_mayfl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5495" y="132347"/>
            <a:ext cx="2320256" cy="3073587"/>
          </a:xfrm>
          <a:prstGeom prst="rect">
            <a:avLst/>
          </a:prstGeom>
          <a:noFill/>
        </p:spPr>
      </p:pic>
      <p:pic>
        <p:nvPicPr>
          <p:cNvPr id="13316" name="Picture 4" descr="http://bioweb.uwlax.edu/bio203/2010/kalmuck_tyle/images/mayfly_subimago-291x3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96807" y="3735364"/>
            <a:ext cx="2771775" cy="2857500"/>
          </a:xfrm>
          <a:prstGeom prst="rect">
            <a:avLst/>
          </a:prstGeom>
          <a:noFill/>
        </p:spPr>
      </p:pic>
      <p:pic>
        <p:nvPicPr>
          <p:cNvPr id="2050" name="Picture 2" descr="http://bugguide.net/images/cache/E0Z0U0H040DRLQBRFKNRQQCRQQYR0QTRSQ3R0QL090TRMQORKQJRZQURHQNRKQCR20CRE0TQX03QM0JQ50JQG0VRG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0433" y="353549"/>
            <a:ext cx="2929976" cy="203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tillingbourneriverfly.org.uk/tillingbourneriverfly/images/DSCN2454jpeg_edited%20copy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53" t="2430" r="4861" b="12427"/>
          <a:stretch/>
        </p:blipFill>
        <p:spPr bwMode="auto">
          <a:xfrm>
            <a:off x="6519954" y="4279921"/>
            <a:ext cx="2465797" cy="217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3369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7858" y="110537"/>
            <a:ext cx="8546637" cy="16611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987731"/>
            <a:ext cx="1999488" cy="17830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10665" y="3835378"/>
            <a:ext cx="2523744" cy="2892552"/>
          </a:xfrm>
          <a:prstGeom prst="rect">
            <a:avLst/>
          </a:prstGeom>
        </p:spPr>
      </p:pic>
      <p:pic>
        <p:nvPicPr>
          <p:cNvPr id="1026" name="Picture 2" descr="http://www.easttennesseewildflowers.com/albums/Insects-IV/Copy_of_Stonefly_Nymph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52" r="9001" b="17475"/>
          <a:stretch/>
        </p:blipFill>
        <p:spPr bwMode="auto">
          <a:xfrm>
            <a:off x="-18880" y="1771686"/>
            <a:ext cx="4530055" cy="301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easttennesseewildflowers.com/albums/Insects-IV/Copy_of_Stonefly_Tremont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61" t="16876" r="11520" b="19386"/>
          <a:stretch/>
        </p:blipFill>
        <p:spPr bwMode="auto">
          <a:xfrm>
            <a:off x="5419288" y="1694576"/>
            <a:ext cx="3034225" cy="1812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69087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Dictyoptera</a:t>
            </a:r>
            <a:endParaRPr lang="en-US" dirty="0"/>
          </a:p>
        </p:txBody>
      </p:sp>
      <p:pic>
        <p:nvPicPr>
          <p:cNvPr id="3" name="Picture 2" descr="c07f0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78" y="2175641"/>
            <a:ext cx="8964518" cy="260131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mmaaggnnaa.files.wordpress.com/2009/05/manti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22494" y="3380234"/>
            <a:ext cx="3537281" cy="3405574"/>
          </a:xfrm>
          <a:prstGeom prst="rect">
            <a:avLst/>
          </a:prstGeom>
          <a:noFill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3703" y="41568"/>
            <a:ext cx="2517648" cy="13258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99793" y="0"/>
            <a:ext cx="2478024" cy="23378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150" y="3927765"/>
            <a:ext cx="3847427" cy="2846011"/>
          </a:xfrm>
          <a:prstGeom prst="rect">
            <a:avLst/>
          </a:prstGeom>
        </p:spPr>
      </p:pic>
      <p:pic>
        <p:nvPicPr>
          <p:cNvPr id="20" name="Picture 19" descr="PC200119.JPG"/>
          <p:cNvPicPr>
            <a:picLocks noChangeAspect="1"/>
          </p:cNvPicPr>
          <p:nvPr/>
        </p:nvPicPr>
        <p:blipFill>
          <a:blip r:embed="rId6"/>
          <a:srcRect l="24079" t="3333" r="6316"/>
          <a:stretch>
            <a:fillRect/>
          </a:stretch>
        </p:blipFill>
        <p:spPr>
          <a:xfrm>
            <a:off x="1" y="41568"/>
            <a:ext cx="3561346" cy="37094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55264" y="2199549"/>
            <a:ext cx="2575560" cy="172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9087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701" y="0"/>
            <a:ext cx="2487168" cy="36484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49213" y="273370"/>
            <a:ext cx="5157216" cy="1322832"/>
          </a:xfrm>
          <a:prstGeom prst="rect">
            <a:avLst/>
          </a:prstGeom>
        </p:spPr>
      </p:pic>
      <p:pic>
        <p:nvPicPr>
          <p:cNvPr id="3074" name="Picture 2" descr="http://www.termite.com/images/queenki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2581" y="1669206"/>
            <a:ext cx="2667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ca.uky.edu/entomology/entfacts/images/termadult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5456" y="3383706"/>
            <a:ext cx="238125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nasutitermes termite, Nasutitermes corniger  (Isoptera: Termitidae) - 546746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9581" y="1669206"/>
            <a:ext cx="2420195" cy="184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image.anywherecostarica.com/costa-rica/eco/arboreal-termites/400x-nasutitermes-nest-isopter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6706" y="3509563"/>
            <a:ext cx="2645429" cy="198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www.roachcrossing.com/28i2dqb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701" y="3648456"/>
            <a:ext cx="3419475" cy="265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690874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>
          <a:solidFill>
            <a:schemeClr val="tx1"/>
          </a:solidFill>
          <a:tailEnd type="stealth" w="lg" len="lg"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>
        <a:ln>
          <a:solidFill>
            <a:schemeClr val="tx1"/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8470</TotalTime>
  <Words>395</Words>
  <Application>Microsoft Office PowerPoint</Application>
  <PresentationFormat>On-screen Show (4:3)</PresentationFormat>
  <Paragraphs>95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Ectognatha and Entognatha</vt:lpstr>
      <vt:lpstr>Slide 2</vt:lpstr>
      <vt:lpstr>Slide 3</vt:lpstr>
      <vt:lpstr>Slide 4</vt:lpstr>
      <vt:lpstr>Slide 5</vt:lpstr>
      <vt:lpstr>Slide 6</vt:lpstr>
      <vt:lpstr>Dictyoptera</vt:lpstr>
      <vt:lpstr>Slide 8</vt:lpstr>
      <vt:lpstr>Slide 9</vt:lpstr>
      <vt:lpstr>Slide 10</vt:lpstr>
      <vt:lpstr>Paraneoptera</vt:lpstr>
      <vt:lpstr>Slide 12</vt:lpstr>
      <vt:lpstr>Slide 13</vt:lpstr>
      <vt:lpstr>Slide 14</vt:lpstr>
      <vt:lpstr>Slide 15</vt:lpstr>
      <vt:lpstr>Slide 16</vt:lpstr>
      <vt:lpstr>Antliophora</vt:lpstr>
      <vt:lpstr>Slide 18</vt:lpstr>
      <vt:lpstr>Slide 19</vt:lpstr>
      <vt:lpstr>Slide 20</vt:lpstr>
      <vt:lpstr>Slide 21</vt:lpstr>
      <vt:lpstr>Evolution within the insecta (Ch. 8)</vt:lpstr>
      <vt:lpstr>Slide 23</vt:lpstr>
      <vt:lpstr>Protodonata</vt:lpstr>
      <vt:lpstr>Paleodictyoptera</vt:lpstr>
      <vt:lpstr>Protelytroptera</vt:lpstr>
      <vt:lpstr>Carboniferous/Permian insects</vt:lpstr>
      <vt:lpstr>Mesozoic</vt:lpstr>
      <vt:lpstr>Tertiary Amber</vt:lpstr>
      <vt:lpstr>Freshwater or Terrestrial origin</vt:lpstr>
      <vt:lpstr>Evolution of wings</vt:lpstr>
      <vt:lpstr>Function of proto-wings?</vt:lpstr>
      <vt:lpstr>Slide 33</vt:lpstr>
      <vt:lpstr>Evolution of metamorphosis</vt:lpstr>
      <vt:lpstr>Mantis pronymph</vt:lpstr>
      <vt:lpstr>Pronymph hypothesis</vt:lpstr>
    </vt:vector>
  </TitlesOfParts>
  <Company>Illinois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Bill Perry;S. Juliano</dc:creator>
  <cp:lastModifiedBy>sajulian</cp:lastModifiedBy>
  <cp:revision>457</cp:revision>
  <cp:lastPrinted>2009-08-17T17:03:45Z</cp:lastPrinted>
  <dcterms:created xsi:type="dcterms:W3CDTF">2009-08-19T15:51:25Z</dcterms:created>
  <dcterms:modified xsi:type="dcterms:W3CDTF">2012-10-08T03:43:39Z</dcterms:modified>
</cp:coreProperties>
</file>