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s/slide113.xml" ContentType="application/vnd.openxmlformats-officedocument.presentationml.slide+xml"/>
  <Override PartName="/ppt/slides/slide142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s/slide120.xml" ContentType="application/vnd.openxmlformats-officedocument.presentationml.slide+xml"/>
  <Override PartName="/ppt/slides/slide13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129.xml" ContentType="application/vnd.openxmlformats-officedocument.presentationml.slide+xml"/>
  <Override PartName="/ppt/slides/slide147.xml" ContentType="application/vnd.openxmlformats-officedocument.presentationml.slide+xml"/>
  <Override PartName="/ppt/slides/slide99.xml" ContentType="application/vnd.openxmlformats-officedocument.presentationml.slide+xml"/>
  <Override PartName="/ppt/slides/slide118.xml" ContentType="application/vnd.openxmlformats-officedocument.presentationml.slide+xml"/>
  <Override PartName="/ppt/slides/slide136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07.xml" ContentType="application/vnd.openxmlformats-officedocument.presentationml.slide+xml"/>
  <Override PartName="/ppt/slides/slide125.xml" ContentType="application/vnd.openxmlformats-officedocument.presentationml.slide+xml"/>
  <Override PartName="/ppt/slides/slide143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s/slide132.xml" ContentType="application/vnd.openxmlformats-officedocument.presentationml.slide+xml"/>
  <Override PartName="/ppt/slides/slide150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121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s/slide119.xml" ContentType="application/vnd.openxmlformats-officedocument.presentationml.slide+xml"/>
  <Override PartName="/ppt/slides/slide148.xml" ContentType="application/vnd.openxmlformats-officedocument.presentationml.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slides/slide89.xml" ContentType="application/vnd.openxmlformats-officedocument.presentationml.slide+xml"/>
  <Override PartName="/ppt/slides/slide108.xml" ContentType="application/vnd.openxmlformats-officedocument.presentationml.slide+xml"/>
  <Override PartName="/ppt/slides/slide126.xml" ContentType="application/vnd.openxmlformats-officedocument.presentationml.slide+xml"/>
  <Override PartName="/ppt/slides/slide137.xml" ContentType="application/vnd.openxmlformats-officedocument.presentationml.slide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slides/slide96.xml" ContentType="application/vnd.openxmlformats-officedocument.presentationml.slide+xml"/>
  <Override PartName="/ppt/slides/slide115.xml" ContentType="application/vnd.openxmlformats-officedocument.presentationml.slide+xml"/>
  <Override PartName="/ppt/slides/slide144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s/slide122.xml" ContentType="application/vnd.openxmlformats-officedocument.presentationml.slide+xml"/>
  <Override PartName="/ppt/slides/slide133.xml" ContentType="application/vnd.openxmlformats-officedocument.presentationml.slide+xml"/>
  <Override PartName="/ppt/slides/slide151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s/slide140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s/slide149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38.xml" ContentType="application/vnd.openxmlformats-officedocument.presentationml.slide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slides/slide127.xml" ContentType="application/vnd.openxmlformats-officedocument.presentationml.slide+xml"/>
  <Override PartName="/ppt/slides/slide145.xml" ContentType="application/vnd.openxmlformats-officedocument.presentationml.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s/slide116.xml" ContentType="application/vnd.openxmlformats-officedocument.presentationml.slide+xml"/>
  <Override PartName="/ppt/slides/slide134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slides/slide123.xml" ContentType="application/vnd.openxmlformats-officedocument.presentationml.slide+xml"/>
  <Override PartName="/ppt/slides/slide141.xml" ContentType="application/vnd.openxmlformats-officedocument.presentationml.slide+xml"/>
  <Override PartName="/ppt/slides/slide152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s/slide130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20.xml" ContentType="application/vnd.openxmlformats-officedocument.presentationml.slide+xml"/>
  <Override PartName="/ppt/slides/slide139.xml" ContentType="application/vnd.openxmlformats-officedocument.presentationml.slide+xml"/>
  <Override PartName="/ppt/slides/slide98.xml" ContentType="application/vnd.openxmlformats-officedocument.presentationml.slide+xml"/>
  <Override PartName="/ppt/slides/slide117.xml" ContentType="application/vnd.openxmlformats-officedocument.presentationml.slide+xml"/>
  <Override PartName="/ppt/slides/slide128.xml" ContentType="application/vnd.openxmlformats-officedocument.presentationml.slide+xml"/>
  <Override PartName="/ppt/slides/slide14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slides/slide106.xml" ContentType="application/vnd.openxmlformats-officedocument.presentationml.slide+xml"/>
  <Override PartName="/ppt/slides/slide124.xml" ContentType="application/vnd.openxmlformats-officedocument.presentationml.slide+xml"/>
  <Override PartName="/ppt/slides/slide135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4"/>
  </p:notesMasterIdLst>
  <p:handoutMasterIdLst>
    <p:handoutMasterId r:id="rId155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321" r:id="rId66"/>
    <p:sldId id="322" r:id="rId67"/>
    <p:sldId id="323" r:id="rId68"/>
    <p:sldId id="324" r:id="rId69"/>
    <p:sldId id="325" r:id="rId70"/>
    <p:sldId id="326" r:id="rId71"/>
    <p:sldId id="327" r:id="rId72"/>
    <p:sldId id="328" r:id="rId73"/>
    <p:sldId id="329" r:id="rId74"/>
    <p:sldId id="330" r:id="rId75"/>
    <p:sldId id="331" r:id="rId76"/>
    <p:sldId id="332" r:id="rId77"/>
    <p:sldId id="333" r:id="rId78"/>
    <p:sldId id="334" r:id="rId79"/>
    <p:sldId id="335" r:id="rId80"/>
    <p:sldId id="336" r:id="rId81"/>
    <p:sldId id="337" r:id="rId82"/>
    <p:sldId id="338" r:id="rId83"/>
    <p:sldId id="339" r:id="rId84"/>
    <p:sldId id="340" r:id="rId85"/>
    <p:sldId id="341" r:id="rId86"/>
    <p:sldId id="342" r:id="rId87"/>
    <p:sldId id="343" r:id="rId88"/>
    <p:sldId id="344" r:id="rId89"/>
    <p:sldId id="345" r:id="rId90"/>
    <p:sldId id="346" r:id="rId91"/>
    <p:sldId id="347" r:id="rId92"/>
    <p:sldId id="348" r:id="rId93"/>
    <p:sldId id="349" r:id="rId94"/>
    <p:sldId id="350" r:id="rId95"/>
    <p:sldId id="351" r:id="rId96"/>
    <p:sldId id="352" r:id="rId97"/>
    <p:sldId id="353" r:id="rId98"/>
    <p:sldId id="354" r:id="rId99"/>
    <p:sldId id="355" r:id="rId100"/>
    <p:sldId id="356" r:id="rId101"/>
    <p:sldId id="357" r:id="rId102"/>
    <p:sldId id="358" r:id="rId103"/>
    <p:sldId id="359" r:id="rId104"/>
    <p:sldId id="360" r:id="rId105"/>
    <p:sldId id="361" r:id="rId106"/>
    <p:sldId id="362" r:id="rId107"/>
    <p:sldId id="363" r:id="rId108"/>
    <p:sldId id="364" r:id="rId109"/>
    <p:sldId id="365" r:id="rId110"/>
    <p:sldId id="366" r:id="rId111"/>
    <p:sldId id="367" r:id="rId112"/>
    <p:sldId id="368" r:id="rId113"/>
    <p:sldId id="369" r:id="rId114"/>
    <p:sldId id="370" r:id="rId115"/>
    <p:sldId id="371" r:id="rId116"/>
    <p:sldId id="372" r:id="rId117"/>
    <p:sldId id="373" r:id="rId118"/>
    <p:sldId id="374" r:id="rId119"/>
    <p:sldId id="375" r:id="rId120"/>
    <p:sldId id="376" r:id="rId121"/>
    <p:sldId id="377" r:id="rId122"/>
    <p:sldId id="378" r:id="rId123"/>
    <p:sldId id="379" r:id="rId124"/>
    <p:sldId id="380" r:id="rId125"/>
    <p:sldId id="381" r:id="rId126"/>
    <p:sldId id="382" r:id="rId127"/>
    <p:sldId id="383" r:id="rId128"/>
    <p:sldId id="384" r:id="rId129"/>
    <p:sldId id="385" r:id="rId130"/>
    <p:sldId id="386" r:id="rId131"/>
    <p:sldId id="387" r:id="rId132"/>
    <p:sldId id="388" r:id="rId133"/>
    <p:sldId id="389" r:id="rId134"/>
    <p:sldId id="390" r:id="rId135"/>
    <p:sldId id="391" r:id="rId136"/>
    <p:sldId id="392" r:id="rId137"/>
    <p:sldId id="393" r:id="rId138"/>
    <p:sldId id="394" r:id="rId139"/>
    <p:sldId id="395" r:id="rId140"/>
    <p:sldId id="396" r:id="rId141"/>
    <p:sldId id="397" r:id="rId142"/>
    <p:sldId id="398" r:id="rId143"/>
    <p:sldId id="399" r:id="rId144"/>
    <p:sldId id="400" r:id="rId145"/>
    <p:sldId id="401" r:id="rId146"/>
    <p:sldId id="402" r:id="rId147"/>
    <p:sldId id="403" r:id="rId148"/>
    <p:sldId id="404" r:id="rId149"/>
    <p:sldId id="405" r:id="rId150"/>
    <p:sldId id="406" r:id="rId151"/>
    <p:sldId id="407" r:id="rId152"/>
    <p:sldId id="408" r:id="rId15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54" Type="http://schemas.openxmlformats.org/officeDocument/2006/relationships/notesMaster" Target="notesMasters/notesMaster1.xml"/><Relationship Id="rId159" Type="http://schemas.openxmlformats.org/officeDocument/2006/relationships/tableStyles" Target="tableStyle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handoutMaster" Target="handoutMasters/handoutMaster1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53" Type="http://schemas.openxmlformats.org/officeDocument/2006/relationships/slide" Target="slides/slide15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51" Type="http://schemas.openxmlformats.org/officeDocument/2006/relationships/slide" Target="slides/slide150.xml"/><Relationship Id="rId156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viewProps" Target="view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Exam Four, 1 of 4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E8D597-9831-4188-B15D-3C57225EF34A}" type="datetimeFigureOut">
              <a:rPr lang="en-US" smtClean="0"/>
              <a:pPr/>
              <a:t>3/14/2011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B02AFC-F4D0-4AFB-AF45-81842174D74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Exam Four, 1 of 4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205D13-FEED-48EE-8965-146CB9B86310}" type="datetimeFigureOut">
              <a:rPr lang="en-US" smtClean="0"/>
              <a:pPr/>
              <a:t>3/14/2011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3CE740-D5E6-4320-B9FD-607AA7F65C7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smtClean="0"/>
              <a:t>Exam Four, 1 of 4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37B9A5-F5C3-4204-B6A7-BB93FE3B0906}" type="slidenum">
              <a:rPr lang="en-US"/>
              <a:pPr/>
              <a:t>1</a:t>
            </a:fld>
            <a:endParaRPr lang="en-US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smtClean="0"/>
              <a:t>Exam Four, 1 of 4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DEF21B-6EE4-4FA9-A03E-DCE14DA4ED10}" type="slidenum">
              <a:rPr lang="en-US"/>
              <a:pPr/>
              <a:t>33</a:t>
            </a:fld>
            <a:endParaRPr lang="en-US"/>
          </a:p>
        </p:txBody>
      </p:sp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CE740-D5E6-4320-B9FD-607AA7F65C72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Exam Four, 1 of 4</a:t>
            </a:r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45BBC9-3F40-4F25-9F9A-636A98A83824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Exam Four, 2 of 4</a:t>
            </a:r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smtClean="0"/>
              <a:t>Exam Four, 3 of 4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8C0D22-A5CF-4BE8-9CB9-A3A28D3200EE}" type="slidenum">
              <a:rPr lang="en-US"/>
              <a:pPr/>
              <a:t>88</a:t>
            </a:fld>
            <a:endParaRPr lang="en-US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11549-6624-4F46-8936-F3FAD65D28CE}" type="slidenum">
              <a:rPr lang="en-US" smtClean="0"/>
              <a:pPr/>
              <a:t>102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Exam Four, 3 of 4</a:t>
            </a:r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smtClean="0"/>
              <a:t>Exam Four, 4 of 4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AB0C26-9290-4BF5-AAAD-9E48282ECE49}" type="slidenum">
              <a:rPr lang="en-US"/>
              <a:pPr/>
              <a:t>132</a:t>
            </a:fld>
            <a:endParaRPr lang="en-US"/>
          </a:p>
        </p:txBody>
      </p:sp>
      <p:sp>
        <p:nvSpPr>
          <p:cNvPr id="230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D5B3E-A89E-49E2-A454-E4BD9FB35546}" type="slidenum">
              <a:rPr lang="en-US" smtClean="0"/>
              <a:pPr/>
              <a:t>149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Exam Four, 4 of 4</a:t>
            </a: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C7685-7A4B-4DDC-9698-0DB63AB04A63}" type="datetimeFigureOut">
              <a:rPr lang="en-US" smtClean="0"/>
              <a:pPr/>
              <a:t>3/14/2011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46553-0C1E-4E0F-AE93-DADF1C16FE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C7685-7A4B-4DDC-9698-0DB63AB04A63}" type="datetimeFigureOut">
              <a:rPr lang="en-US" smtClean="0"/>
              <a:pPr/>
              <a:t>3/14/2011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46553-0C1E-4E0F-AE93-DADF1C16FE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C7685-7A4B-4DDC-9698-0DB63AB04A63}" type="datetimeFigureOut">
              <a:rPr lang="en-US" smtClean="0"/>
              <a:pPr/>
              <a:t>3/14/2011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46553-0C1E-4E0F-AE93-DADF1C16FE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C7685-7A4B-4DDC-9698-0DB63AB04A63}" type="datetimeFigureOut">
              <a:rPr lang="en-US" smtClean="0"/>
              <a:pPr/>
              <a:t>3/14/2011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46553-0C1E-4E0F-AE93-DADF1C16FE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C7685-7A4B-4DDC-9698-0DB63AB04A63}" type="datetimeFigureOut">
              <a:rPr lang="en-US" smtClean="0"/>
              <a:pPr/>
              <a:t>3/14/2011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46553-0C1E-4E0F-AE93-DADF1C16FE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C7685-7A4B-4DDC-9698-0DB63AB04A63}" type="datetimeFigureOut">
              <a:rPr lang="en-US" smtClean="0"/>
              <a:pPr/>
              <a:t>3/14/2011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46553-0C1E-4E0F-AE93-DADF1C16FE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C7685-7A4B-4DDC-9698-0DB63AB04A63}" type="datetimeFigureOut">
              <a:rPr lang="en-US" smtClean="0"/>
              <a:pPr/>
              <a:t>3/14/2011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46553-0C1E-4E0F-AE93-DADF1C16FE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C7685-7A4B-4DDC-9698-0DB63AB04A63}" type="datetimeFigureOut">
              <a:rPr lang="en-US" smtClean="0"/>
              <a:pPr/>
              <a:t>3/14/2011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46553-0C1E-4E0F-AE93-DADF1C16FE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C7685-7A4B-4DDC-9698-0DB63AB04A63}" type="datetimeFigureOut">
              <a:rPr lang="en-US" smtClean="0"/>
              <a:pPr/>
              <a:t>3/14/2011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46553-0C1E-4E0F-AE93-DADF1C16FE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C7685-7A4B-4DDC-9698-0DB63AB04A63}" type="datetimeFigureOut">
              <a:rPr lang="en-US" smtClean="0"/>
              <a:pPr/>
              <a:t>3/14/2011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46553-0C1E-4E0F-AE93-DADF1C16FE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C7685-7A4B-4DDC-9698-0DB63AB04A63}" type="datetimeFigureOut">
              <a:rPr lang="en-US" smtClean="0"/>
              <a:pPr/>
              <a:t>3/14/2011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46553-0C1E-4E0F-AE93-DADF1C16FE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4C7685-7A4B-4DDC-9698-0DB63AB04A63}" type="datetimeFigureOut">
              <a:rPr lang="en-US" smtClean="0"/>
              <a:pPr/>
              <a:t>3/14/2011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346553-0C1E-4E0F-AE93-DADF1C16FE1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Chapter Eleven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Exam Four </a:t>
            </a:r>
            <a:r>
              <a:rPr lang="en-US" dirty="0" smtClean="0"/>
              <a:t>Material </a:t>
            </a:r>
            <a:br>
              <a:rPr lang="en-US" dirty="0" smtClean="0"/>
            </a:br>
            <a:r>
              <a:rPr lang="en-US" dirty="0" smtClean="0"/>
              <a:t>Chapters 11</a:t>
            </a:r>
            <a:r>
              <a:rPr lang="en-US" smtClean="0"/>
              <a:t>, </a:t>
            </a:r>
            <a:r>
              <a:rPr lang="en-US" smtClean="0"/>
              <a:t>12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Microglia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  </a:t>
            </a:r>
          </a:p>
          <a:p>
            <a:pPr lvl="1"/>
            <a:r>
              <a:rPr lang="en-US"/>
              <a:t>small, ovoid cells with spiny processes</a:t>
            </a:r>
          </a:p>
          <a:p>
            <a:pPr lvl="1"/>
            <a:r>
              <a:rPr lang="en-US"/>
              <a:t>____________________________ that monitor the health of neurons</a:t>
            </a: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3581400"/>
            <a:ext cx="5000625" cy="3095625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Functional Areas of the Cerebral Cortex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three types of functional areas are:</a:t>
            </a:r>
          </a:p>
          <a:p>
            <a:pPr lvl="1"/>
            <a:r>
              <a:rPr lang="en-US"/>
              <a:t>  </a:t>
            </a:r>
          </a:p>
          <a:p>
            <a:pPr lvl="2"/>
            <a:r>
              <a:rPr lang="en-US"/>
              <a:t>control voluntary movement</a:t>
            </a:r>
          </a:p>
          <a:p>
            <a:pPr lvl="1"/>
            <a:r>
              <a:rPr lang="en-US"/>
              <a:t> </a:t>
            </a:r>
          </a:p>
          <a:p>
            <a:pPr lvl="2"/>
            <a:r>
              <a:rPr lang="en-US"/>
              <a:t>conscious awareness of sensation</a:t>
            </a:r>
          </a:p>
          <a:p>
            <a:pPr lvl="1"/>
            <a:r>
              <a:rPr lang="en-US"/>
              <a:t> </a:t>
            </a:r>
          </a:p>
          <a:p>
            <a:pPr lvl="2"/>
            <a:r>
              <a:rPr lang="en-US"/>
              <a:t>integrate diverse information</a:t>
            </a:r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Functional Areas of the Cerebral Cortex</a:t>
            </a: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762000"/>
            <a:ext cx="8929687" cy="56848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Functional Areas of the Cerebral Cortex</a:t>
            </a: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762000"/>
            <a:ext cx="8501063" cy="5381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Cerebral Cortex: Motor Areas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Primary _</a:t>
            </a:r>
          </a:p>
          <a:p>
            <a:r>
              <a:rPr lang="en-US"/>
              <a:t>Premotor cortex</a:t>
            </a:r>
          </a:p>
          <a:p>
            <a:r>
              <a:rPr lang="en-US"/>
              <a:t> </a:t>
            </a:r>
          </a:p>
          <a:p>
            <a:r>
              <a:rPr lang="en-US"/>
              <a:t>Frontal eye field</a:t>
            </a:r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Primary Motor Cortex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4908550" cy="5334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Located in the _</a:t>
            </a:r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Pyramidal cells whose axons make up the _ </a:t>
            </a:r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Allows conscious control of precise, skilled, voluntary movements</a:t>
            </a:r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11750" y="1219200"/>
            <a:ext cx="4032250" cy="5105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Premotor Cortex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Located _</a:t>
            </a:r>
          </a:p>
          <a:p>
            <a:endParaRPr lang="en-US"/>
          </a:p>
          <a:p>
            <a:r>
              <a:rPr lang="en-US"/>
              <a:t>Controls _</a:t>
            </a:r>
          </a:p>
          <a:p>
            <a:endParaRPr lang="en-US"/>
          </a:p>
          <a:p>
            <a:r>
              <a:rPr lang="en-US"/>
              <a:t>Coordinates simultaneous or sequential actions  </a:t>
            </a:r>
          </a:p>
          <a:p>
            <a:endParaRPr lang="en-US"/>
          </a:p>
          <a:p>
            <a:r>
              <a:rPr lang="en-US"/>
              <a:t>Involved in the planning of movements</a:t>
            </a:r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Broca’s Area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Broca’s area</a:t>
            </a:r>
          </a:p>
          <a:p>
            <a:pPr lvl="1"/>
            <a:r>
              <a:rPr lang="en-US"/>
              <a:t>Located anterior to the inferior region of the premotor area</a:t>
            </a:r>
          </a:p>
          <a:p>
            <a:pPr lvl="1"/>
            <a:endParaRPr lang="en-US"/>
          </a:p>
          <a:p>
            <a:pPr lvl="1"/>
            <a:r>
              <a:rPr lang="en-US"/>
              <a:t>Present in _</a:t>
            </a:r>
          </a:p>
          <a:p>
            <a:pPr lvl="1"/>
            <a:endParaRPr lang="en-US"/>
          </a:p>
          <a:p>
            <a:pPr lvl="1"/>
            <a:r>
              <a:rPr lang="en-US"/>
              <a:t>A motor speech area that _</a:t>
            </a:r>
          </a:p>
          <a:p>
            <a:pPr lvl="1"/>
            <a:endParaRPr lang="en-US"/>
          </a:p>
          <a:p>
            <a:pPr lvl="1"/>
            <a:r>
              <a:rPr lang="en-US"/>
              <a:t>Is active as one prepares to speak</a:t>
            </a:r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Frontal Eye Field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 </a:t>
            </a:r>
          </a:p>
          <a:p>
            <a:pPr lvl="1"/>
            <a:endParaRPr lang="en-US"/>
          </a:p>
          <a:p>
            <a:pPr lvl="1"/>
            <a:r>
              <a:rPr lang="en-US"/>
              <a:t>Located anterior to the premotor cortex and superior to Broca’s area</a:t>
            </a:r>
          </a:p>
          <a:p>
            <a:pPr lvl="1"/>
            <a:endParaRPr lang="en-US"/>
          </a:p>
          <a:p>
            <a:pPr lvl="1"/>
            <a:r>
              <a:rPr lang="en-US"/>
              <a:t>Controls _</a:t>
            </a:r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Sensory Areas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Primary _</a:t>
            </a:r>
          </a:p>
          <a:p>
            <a:r>
              <a:rPr lang="en-US"/>
              <a:t>Somatosensory association cortex</a:t>
            </a:r>
          </a:p>
          <a:p>
            <a:r>
              <a:rPr lang="en-US"/>
              <a:t>Visual and _</a:t>
            </a:r>
          </a:p>
          <a:p>
            <a:r>
              <a:rPr lang="en-US"/>
              <a:t>Olfactory, ___________________________, and vestibular cortices</a:t>
            </a:r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PrImary Somatosensory Cortex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4876800" cy="5105400"/>
          </a:xfrm>
        </p:spPr>
        <p:txBody>
          <a:bodyPr/>
          <a:lstStyle/>
          <a:p>
            <a:r>
              <a:rPr lang="en-US" dirty="0"/>
              <a:t>Located in the </a:t>
            </a:r>
            <a:r>
              <a:rPr lang="en-US" dirty="0" err="1"/>
              <a:t>postcentral</a:t>
            </a:r>
            <a:r>
              <a:rPr lang="en-US" dirty="0"/>
              <a:t> </a:t>
            </a:r>
            <a:r>
              <a:rPr lang="en-US" dirty="0" err="1"/>
              <a:t>gyrus</a:t>
            </a:r>
            <a:r>
              <a:rPr lang="en-US" dirty="0"/>
              <a:t>, this area: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Receives information from the _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Exhibits _</a:t>
            </a:r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1524000"/>
            <a:ext cx="4065588" cy="39639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Ependymal Cells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Ependymal cells </a:t>
            </a:r>
          </a:p>
          <a:p>
            <a:pPr lvl="1"/>
            <a:r>
              <a:rPr lang="en-US"/>
              <a:t>range in shape from squamous to columnar</a:t>
            </a:r>
          </a:p>
          <a:p>
            <a:pPr lvl="1"/>
            <a:r>
              <a:rPr lang="en-US"/>
              <a:t>They ____________________________________ of the brain and spinal column</a:t>
            </a:r>
          </a:p>
          <a:p>
            <a:endParaRPr lang="en-US"/>
          </a:p>
        </p:txBody>
      </p:sp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4267200"/>
            <a:ext cx="5572125" cy="22383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Somatosensory Association Cortex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Located posterior to the primary </a:t>
            </a:r>
            <a:r>
              <a:rPr lang="en-US" dirty="0" err="1"/>
              <a:t>somatosensory</a:t>
            </a:r>
            <a:r>
              <a:rPr lang="en-US" dirty="0"/>
              <a:t> cortex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Forms _____________________________ understanding of the stimulus</a:t>
            </a:r>
          </a:p>
          <a:p>
            <a:endParaRPr lang="en-US" dirty="0"/>
          </a:p>
          <a:p>
            <a:r>
              <a:rPr lang="en-US" dirty="0"/>
              <a:t>Determines size, texture, and relationship of parts</a:t>
            </a:r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Visual Areas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8450" y="977900"/>
            <a:ext cx="8270875" cy="5616575"/>
          </a:xfrm>
        </p:spPr>
        <p:txBody>
          <a:bodyPr/>
          <a:lstStyle/>
          <a:p>
            <a:r>
              <a:rPr lang="en-US" dirty="0"/>
              <a:t>Primary visual (striate) cortex</a:t>
            </a:r>
          </a:p>
          <a:p>
            <a:pPr lvl="1"/>
            <a:r>
              <a:rPr lang="en-US" dirty="0"/>
              <a:t>Seen on the _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Most of it is buried in the </a:t>
            </a:r>
            <a:r>
              <a:rPr lang="en-US" dirty="0" err="1"/>
              <a:t>calcarine</a:t>
            </a:r>
            <a:r>
              <a:rPr lang="en-US" dirty="0"/>
              <a:t> </a:t>
            </a:r>
            <a:r>
              <a:rPr lang="en-US" dirty="0" err="1"/>
              <a:t>sulcus</a:t>
            </a:r>
            <a:endParaRPr lang="en-US" dirty="0"/>
          </a:p>
          <a:p>
            <a:pPr lvl="1"/>
            <a:r>
              <a:rPr lang="en-US" dirty="0"/>
              <a:t>Receives visual information from the retinas</a:t>
            </a:r>
          </a:p>
          <a:p>
            <a:r>
              <a:rPr lang="en-US" dirty="0"/>
              <a:t>Visual association area</a:t>
            </a:r>
          </a:p>
          <a:p>
            <a:pPr lvl="1"/>
            <a:r>
              <a:rPr lang="en-US" dirty="0"/>
              <a:t> </a:t>
            </a:r>
          </a:p>
          <a:p>
            <a:pPr lvl="1"/>
            <a:r>
              <a:rPr lang="en-US" dirty="0"/>
              <a:t>Interprets visual stimuli (e.g., color, form, and movement)</a:t>
            </a:r>
          </a:p>
        </p:txBody>
      </p: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Auditory Areas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8450" y="977900"/>
            <a:ext cx="8270875" cy="5537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Primary auditory cortex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Located at the superior margin of the _</a:t>
            </a:r>
          </a:p>
          <a:p>
            <a:pPr lvl="1"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Receives information related to _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Auditory association area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Located posterior to the primary auditory cortex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____________________________________ and permits perception of sounds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 </a:t>
            </a:r>
          </a:p>
        </p:txBody>
      </p:sp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Association Areas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/>
              <a:t>Language areas</a:t>
            </a:r>
          </a:p>
          <a:p>
            <a:endParaRPr lang="en-US" dirty="0"/>
          </a:p>
          <a:p>
            <a:r>
              <a:rPr lang="en-US" dirty="0"/>
              <a:t>General (common) interpretation area</a:t>
            </a:r>
          </a:p>
          <a:p>
            <a:endParaRPr lang="en-US" dirty="0"/>
          </a:p>
          <a:p>
            <a:r>
              <a:rPr lang="en-US" dirty="0"/>
              <a:t>  </a:t>
            </a:r>
          </a:p>
        </p:txBody>
      </p:sp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Prefrontal Cortex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Located in the _</a:t>
            </a:r>
          </a:p>
          <a:p>
            <a:endParaRPr lang="en-US" dirty="0"/>
          </a:p>
          <a:p>
            <a:r>
              <a:rPr lang="en-US" dirty="0"/>
              <a:t>Involved with ________________________, cognition, recall, and _</a:t>
            </a:r>
          </a:p>
          <a:p>
            <a:r>
              <a:rPr lang="en-US" dirty="0"/>
              <a:t>Necessary for judgment, _______________________, persistence, and conscience</a:t>
            </a:r>
          </a:p>
          <a:p>
            <a:r>
              <a:rPr lang="en-US" dirty="0"/>
              <a:t>Closely linked to the __________________ system (emotional part of the brain)</a:t>
            </a:r>
          </a:p>
        </p:txBody>
      </p:sp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Cerebellar Cognitive Function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Plays a role in _</a:t>
            </a:r>
          </a:p>
          <a:p>
            <a:endParaRPr lang="en-US"/>
          </a:p>
          <a:p>
            <a:endParaRPr lang="en-US"/>
          </a:p>
          <a:p>
            <a:r>
              <a:rPr lang="en-US"/>
              <a:t>Recognizes and ______________________ sequences of events</a:t>
            </a:r>
          </a:p>
        </p:txBody>
      </p:sp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Language Areas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/>
              <a:t>Located in a large area surrounding the ________________  (or language-dominant) _</a:t>
            </a:r>
          </a:p>
          <a:p>
            <a:r>
              <a:rPr lang="en-US" sz="2800" dirty="0"/>
              <a:t>Major parts and functions:</a:t>
            </a:r>
          </a:p>
          <a:p>
            <a:pPr lvl="1"/>
            <a:r>
              <a:rPr lang="en-US" sz="2400" dirty="0"/>
              <a:t> </a:t>
            </a:r>
          </a:p>
          <a:p>
            <a:pPr lvl="2"/>
            <a:r>
              <a:rPr lang="en-US" sz="2000" dirty="0"/>
              <a:t>sounding out unfamiliar words</a:t>
            </a:r>
          </a:p>
          <a:p>
            <a:pPr lvl="1"/>
            <a:r>
              <a:rPr lang="en-US" sz="2400" dirty="0"/>
              <a:t> </a:t>
            </a:r>
          </a:p>
          <a:p>
            <a:pPr lvl="2"/>
            <a:r>
              <a:rPr lang="en-US" sz="2000" dirty="0"/>
              <a:t>speech preparation and production</a:t>
            </a:r>
          </a:p>
          <a:p>
            <a:pPr lvl="1"/>
            <a:r>
              <a:rPr lang="en-US" sz="2400" dirty="0"/>
              <a:t> </a:t>
            </a:r>
          </a:p>
          <a:p>
            <a:pPr lvl="2"/>
            <a:r>
              <a:rPr lang="en-US" sz="2000" dirty="0"/>
              <a:t>language comprehension and word analysis</a:t>
            </a:r>
          </a:p>
          <a:p>
            <a:pPr lvl="1"/>
            <a:r>
              <a:rPr lang="en-US" sz="2400" dirty="0"/>
              <a:t>Lateral and ventral temporal lobe</a:t>
            </a:r>
          </a:p>
          <a:p>
            <a:pPr lvl="2"/>
            <a:r>
              <a:rPr lang="en-US" sz="2000" dirty="0"/>
              <a:t>coordinate auditory and visual aspects of language</a:t>
            </a:r>
          </a:p>
        </p:txBody>
      </p:sp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General (Common) Interpretation Area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__________________________ region including parts of the temporal, parietal, and occipital lobes</a:t>
            </a:r>
          </a:p>
          <a:p>
            <a:r>
              <a:rPr lang="en-US" dirty="0"/>
              <a:t>Found in one hemisphere, _</a:t>
            </a:r>
          </a:p>
          <a:p>
            <a:endParaRPr lang="en-US" dirty="0"/>
          </a:p>
          <a:p>
            <a:r>
              <a:rPr lang="en-US" dirty="0"/>
              <a:t>Integrates incoming signals _</a:t>
            </a:r>
          </a:p>
          <a:p>
            <a:endParaRPr lang="en-US" dirty="0"/>
          </a:p>
          <a:p>
            <a:r>
              <a:rPr lang="en-US" dirty="0"/>
              <a:t>Involved in processing spatial relationships</a:t>
            </a:r>
          </a:p>
        </p:txBody>
      </p:sp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Visceral Association Area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Located in the _</a:t>
            </a:r>
          </a:p>
          <a:p>
            <a:endParaRPr lang="en-US"/>
          </a:p>
          <a:p>
            <a:r>
              <a:rPr lang="en-US"/>
              <a:t>Involved in conscious perception of _</a:t>
            </a:r>
          </a:p>
        </p:txBody>
      </p:sp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Lateralization of Cortical Function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Lateralization</a:t>
            </a:r>
          </a:p>
          <a:p>
            <a:pPr lvl="1"/>
            <a:r>
              <a:rPr lang="en-US" dirty="0"/>
              <a:t>each hemisphere has _</a:t>
            </a:r>
          </a:p>
          <a:p>
            <a:r>
              <a:rPr lang="en-US" dirty="0"/>
              <a:t>Cerebral dominance</a:t>
            </a:r>
          </a:p>
          <a:p>
            <a:pPr lvl="1"/>
            <a:r>
              <a:rPr lang="en-US" dirty="0"/>
              <a:t>designates the hemisphere _</a:t>
            </a:r>
          </a:p>
          <a:p>
            <a:r>
              <a:rPr lang="en-US" dirty="0"/>
              <a:t>Left hemisphere</a:t>
            </a:r>
          </a:p>
          <a:p>
            <a:pPr lvl="1"/>
            <a:r>
              <a:rPr lang="en-US" dirty="0"/>
              <a:t>controls _</a:t>
            </a:r>
          </a:p>
          <a:p>
            <a:r>
              <a:rPr lang="en-US" dirty="0"/>
              <a:t>Right hemisphere</a:t>
            </a:r>
          </a:p>
          <a:p>
            <a:pPr lvl="1"/>
            <a:r>
              <a:rPr lang="en-US" dirty="0"/>
              <a:t>controls _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533400"/>
            <a:ext cx="9144000" cy="152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/>
              <a:t>Oligodendrocytes</a:t>
            </a:r>
            <a:r>
              <a:rPr lang="en-US" sz="3200"/>
              <a:t>, 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98450" y="1752600"/>
            <a:ext cx="8270875" cy="4535488"/>
          </a:xfrm>
        </p:spPr>
        <p:txBody>
          <a:bodyPr/>
          <a:lstStyle/>
          <a:p>
            <a:r>
              <a:rPr lang="en-US"/>
              <a:t>Oligodendrocytes</a:t>
            </a:r>
          </a:p>
          <a:p>
            <a:pPr lvl="1"/>
            <a:r>
              <a:rPr lang="en-US"/>
              <a:t> </a:t>
            </a:r>
          </a:p>
          <a:p>
            <a:endParaRPr lang="en-US"/>
          </a:p>
          <a:p>
            <a:endParaRPr lang="en-US"/>
          </a:p>
        </p:txBody>
      </p:sp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3124200"/>
            <a:ext cx="4724400" cy="3368675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Cerebral White Matter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Consists of deep _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It is responsible for communication between: </a:t>
            </a:r>
          </a:p>
          <a:p>
            <a:pPr lvl="1"/>
            <a:r>
              <a:rPr lang="en-US" dirty="0"/>
              <a:t>The cerebral cortex and lower CNS center, and areas of the cerebrum</a:t>
            </a:r>
          </a:p>
        </p:txBody>
      </p:sp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Cerebral White Matter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4383088" cy="5334000"/>
          </a:xfrm>
        </p:spPr>
        <p:txBody>
          <a:bodyPr/>
          <a:lstStyle/>
          <a:p>
            <a:r>
              <a:rPr lang="en-US" sz="2800" dirty="0"/>
              <a:t>Types include:</a:t>
            </a:r>
          </a:p>
          <a:p>
            <a:pPr lvl="1"/>
            <a:r>
              <a:rPr lang="en-US" sz="2400" dirty="0"/>
              <a:t> </a:t>
            </a:r>
          </a:p>
          <a:p>
            <a:pPr lvl="2"/>
            <a:r>
              <a:rPr lang="en-US" sz="2000" dirty="0"/>
              <a:t>connect corresponding gray areas of the two hemispheres</a:t>
            </a:r>
          </a:p>
          <a:p>
            <a:pPr lvl="1"/>
            <a:r>
              <a:rPr lang="en-US" sz="2400" dirty="0"/>
              <a:t> </a:t>
            </a:r>
          </a:p>
          <a:p>
            <a:pPr lvl="2"/>
            <a:r>
              <a:rPr lang="en-US" sz="2000" dirty="0"/>
              <a:t>connect different parts of the same hemisphere</a:t>
            </a:r>
          </a:p>
          <a:p>
            <a:pPr lvl="1"/>
            <a:r>
              <a:rPr lang="en-US" sz="2400" dirty="0"/>
              <a:t> </a:t>
            </a:r>
          </a:p>
          <a:p>
            <a:pPr lvl="2"/>
            <a:r>
              <a:rPr lang="en-US" sz="2000" dirty="0"/>
              <a:t>enter the hemispheres from lower brain or cord centers</a:t>
            </a:r>
          </a:p>
        </p:txBody>
      </p:sp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2286000"/>
            <a:ext cx="4573588" cy="32654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4868863" cy="762000"/>
          </a:xfrm>
        </p:spPr>
        <p:txBody>
          <a:bodyPr/>
          <a:lstStyle/>
          <a:p>
            <a:r>
              <a:rPr lang="en-US"/>
              <a:t>Basal Nuclei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229600" cy="5334000"/>
          </a:xfrm>
        </p:spPr>
        <p:txBody>
          <a:bodyPr/>
          <a:lstStyle/>
          <a:p>
            <a:r>
              <a:rPr lang="en-US" sz="2800" dirty="0"/>
              <a:t>Masses of </a:t>
            </a:r>
            <a:r>
              <a:rPr lang="en-US" sz="2800" dirty="0" smtClean="0"/>
              <a:t>_________________________ found deep within </a:t>
            </a:r>
            <a:r>
              <a:rPr lang="en-US" sz="2800" dirty="0"/>
              <a:t>the cortical </a:t>
            </a:r>
            <a:r>
              <a:rPr lang="en-US" sz="2800" dirty="0" smtClean="0"/>
              <a:t>white </a:t>
            </a:r>
            <a:r>
              <a:rPr lang="en-US" sz="2800" dirty="0"/>
              <a:t>matter</a:t>
            </a:r>
          </a:p>
          <a:p>
            <a:endParaRPr lang="en-US" sz="2800" dirty="0"/>
          </a:p>
          <a:p>
            <a:r>
              <a:rPr lang="en-US" sz="2800" dirty="0"/>
              <a:t>The corpus striatum is composed of three parts</a:t>
            </a:r>
          </a:p>
          <a:p>
            <a:pPr lvl="1"/>
            <a:r>
              <a:rPr lang="en-US" sz="2400" dirty="0"/>
              <a:t> </a:t>
            </a:r>
          </a:p>
          <a:p>
            <a:pPr lvl="1"/>
            <a:r>
              <a:rPr lang="en-US" sz="2400" dirty="0"/>
              <a:t> </a:t>
            </a:r>
          </a:p>
          <a:p>
            <a:pPr lvl="2"/>
            <a:r>
              <a:rPr lang="en-US" sz="2000" dirty="0"/>
              <a:t>composed of the </a:t>
            </a:r>
            <a:r>
              <a:rPr lang="en-US" sz="2000" dirty="0" err="1"/>
              <a:t>putamen</a:t>
            </a:r>
            <a:r>
              <a:rPr lang="en-US" sz="2000" dirty="0"/>
              <a:t> and the </a:t>
            </a:r>
            <a:r>
              <a:rPr lang="en-US" sz="2000" dirty="0" err="1"/>
              <a:t>globus</a:t>
            </a:r>
            <a:r>
              <a:rPr lang="en-US" sz="2000" dirty="0"/>
              <a:t> </a:t>
            </a:r>
            <a:r>
              <a:rPr lang="en-US" sz="2000" dirty="0" err="1"/>
              <a:t>pallidus</a:t>
            </a:r>
            <a:endParaRPr lang="en-US" sz="2000" dirty="0"/>
          </a:p>
          <a:p>
            <a:pPr lvl="1"/>
            <a:r>
              <a:rPr lang="en-US" sz="2400" dirty="0"/>
              <a:t>_______________________________ running between and through caudate and </a:t>
            </a:r>
            <a:r>
              <a:rPr lang="en-US" sz="2400" dirty="0" err="1"/>
              <a:t>lentiform</a:t>
            </a:r>
            <a:r>
              <a:rPr lang="en-US" sz="2400" dirty="0"/>
              <a:t> nuclei</a:t>
            </a:r>
          </a:p>
        </p:txBody>
      </p:sp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Functions of Basal Nuclei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following are thought to be functions of basal nuclei</a:t>
            </a:r>
          </a:p>
          <a:p>
            <a:pPr lvl="1"/>
            <a:r>
              <a:rPr lang="en-US" dirty="0"/>
              <a:t>Influence muscular activity </a:t>
            </a:r>
          </a:p>
          <a:p>
            <a:pPr lvl="1"/>
            <a:r>
              <a:rPr lang="en-US" dirty="0"/>
              <a:t>Regulate _</a:t>
            </a:r>
          </a:p>
          <a:p>
            <a:pPr lvl="1"/>
            <a:r>
              <a:rPr lang="en-US" dirty="0"/>
              <a:t>Regulate intensity of slow or stereotyped movements</a:t>
            </a:r>
          </a:p>
          <a:p>
            <a:pPr lvl="1"/>
            <a:r>
              <a:rPr lang="en-US" dirty="0"/>
              <a:t>_____________________________________ and unnecessary movement</a:t>
            </a:r>
          </a:p>
        </p:txBody>
      </p:sp>
    </p:spTree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1" y="152400"/>
            <a:ext cx="3200400" cy="762000"/>
          </a:xfrm>
        </p:spPr>
        <p:txBody>
          <a:bodyPr>
            <a:normAutofit fontScale="90000"/>
          </a:bodyPr>
          <a:lstStyle/>
          <a:p>
            <a:r>
              <a:rPr lang="en-US" dirty="0"/>
              <a:t>Diencephalon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7705725" cy="5334000"/>
          </a:xfrm>
        </p:spPr>
        <p:txBody>
          <a:bodyPr/>
          <a:lstStyle/>
          <a:p>
            <a:r>
              <a:rPr lang="en-US" dirty="0"/>
              <a:t>Central core </a:t>
            </a:r>
            <a:br>
              <a:rPr lang="en-US" dirty="0"/>
            </a:br>
            <a:r>
              <a:rPr lang="en-US" dirty="0"/>
              <a:t>of the forebrain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Consists of three paired structures – </a:t>
            </a:r>
          </a:p>
          <a:p>
            <a:pPr lvl="1"/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/>
              <a:t>Encloses the _</a:t>
            </a:r>
          </a:p>
        </p:txBody>
      </p:sp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0"/>
            <a:ext cx="5638800" cy="3251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Thalamus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Paired, egg-shaped masses that form the </a:t>
            </a:r>
            <a:r>
              <a:rPr lang="en-US" dirty="0" err="1"/>
              <a:t>superolateral</a:t>
            </a:r>
            <a:r>
              <a:rPr lang="en-US" dirty="0"/>
              <a:t> walls of the third ventricle</a:t>
            </a:r>
          </a:p>
          <a:p>
            <a:endParaRPr lang="en-US" dirty="0"/>
          </a:p>
          <a:p>
            <a:r>
              <a:rPr lang="en-US" dirty="0"/>
              <a:t>Contains four groups of nuclei </a:t>
            </a:r>
          </a:p>
          <a:p>
            <a:pPr lvl="1"/>
            <a:r>
              <a:rPr lang="en-US" dirty="0"/>
              <a:t>anterior, ventral, dorsal, and posterior</a:t>
            </a:r>
          </a:p>
          <a:p>
            <a:endParaRPr lang="en-US" dirty="0"/>
          </a:p>
          <a:p>
            <a:r>
              <a:rPr lang="en-US" dirty="0"/>
              <a:t>Nuclei _</a:t>
            </a:r>
          </a:p>
        </p:txBody>
      </p:sp>
    </p:spTree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Thalamic Function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___________________________________ and synapse in the thalamus</a:t>
            </a:r>
          </a:p>
          <a:p>
            <a:r>
              <a:rPr lang="en-US" dirty="0"/>
              <a:t>Impulses of similar function are sorted out, _________________________, and ______________________ as a group</a:t>
            </a:r>
          </a:p>
          <a:p>
            <a:r>
              <a:rPr lang="en-US" dirty="0"/>
              <a:t>All inputs ascending to the cerebral cortex pass through the thalamus</a:t>
            </a:r>
          </a:p>
          <a:p>
            <a:r>
              <a:rPr lang="en-US" dirty="0"/>
              <a:t>Mediates sensation, motor activities, cortical arousal, learning, and memory</a:t>
            </a:r>
          </a:p>
        </p:txBody>
      </p:sp>
    </p:spTree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Hypothalamus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 sz="2800" dirty="0"/>
              <a:t>Located below the thalamus, it caps the brainstem and forms the </a:t>
            </a:r>
            <a:r>
              <a:rPr lang="en-US" sz="2800" dirty="0" err="1"/>
              <a:t>inferolateral</a:t>
            </a:r>
            <a:r>
              <a:rPr lang="en-US" sz="2800" dirty="0"/>
              <a:t> walls of the third ventricle</a:t>
            </a:r>
          </a:p>
          <a:p>
            <a:r>
              <a:rPr lang="en-US" sz="2800" dirty="0"/>
              <a:t> </a:t>
            </a:r>
          </a:p>
          <a:p>
            <a:pPr lvl="1"/>
            <a:r>
              <a:rPr lang="en-US" sz="2400" dirty="0"/>
              <a:t>Small, paired nuclei bulging </a:t>
            </a:r>
            <a:r>
              <a:rPr lang="en-US" sz="2400" dirty="0" err="1"/>
              <a:t>anteriorly</a:t>
            </a:r>
            <a:r>
              <a:rPr lang="en-US" sz="2400" dirty="0"/>
              <a:t> from the hypothalamus</a:t>
            </a:r>
          </a:p>
          <a:p>
            <a:pPr lvl="1"/>
            <a:r>
              <a:rPr lang="en-US" sz="2400" dirty="0"/>
              <a:t>_________________________________ for olfactory pathways</a:t>
            </a:r>
          </a:p>
          <a:p>
            <a:r>
              <a:rPr lang="en-US" sz="2800" dirty="0" err="1"/>
              <a:t>Infundibulum</a:t>
            </a:r>
            <a:r>
              <a:rPr lang="en-US" sz="2800" dirty="0"/>
              <a:t> </a:t>
            </a:r>
          </a:p>
          <a:p>
            <a:pPr lvl="1"/>
            <a:r>
              <a:rPr lang="en-US" sz="2400" dirty="0"/>
              <a:t>stalk of the hypothalamus; _</a:t>
            </a:r>
          </a:p>
          <a:p>
            <a:pPr lvl="1"/>
            <a:r>
              <a:rPr lang="en-US" sz="2400" dirty="0"/>
              <a:t>Main _____________________________________ of the body</a:t>
            </a:r>
          </a:p>
        </p:txBody>
      </p:sp>
    </p:spTree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Hypothalamic Function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Regulates _ </a:t>
            </a:r>
          </a:p>
          <a:p>
            <a:r>
              <a:rPr lang="en-US" dirty="0"/>
              <a:t>rate and force of _</a:t>
            </a:r>
          </a:p>
          <a:p>
            <a:r>
              <a:rPr lang="en-US" dirty="0"/>
              <a:t>______________________________ motility</a:t>
            </a:r>
          </a:p>
          <a:p>
            <a:r>
              <a:rPr lang="en-US" dirty="0"/>
              <a:t>rate and depth of _</a:t>
            </a:r>
          </a:p>
          <a:p>
            <a:pPr lvl="1"/>
            <a:r>
              <a:rPr lang="en-US" dirty="0"/>
              <a:t>many other visceral activities</a:t>
            </a:r>
          </a:p>
          <a:p>
            <a:r>
              <a:rPr lang="en-US" dirty="0"/>
              <a:t>Perception of _</a:t>
            </a:r>
          </a:p>
          <a:p>
            <a:r>
              <a:rPr lang="en-US" dirty="0"/>
              <a:t>Maintains normal body _</a:t>
            </a:r>
          </a:p>
          <a:p>
            <a:r>
              <a:rPr lang="en-US" dirty="0"/>
              <a:t>Regulates feelings of hunger and _</a:t>
            </a:r>
          </a:p>
          <a:p>
            <a:r>
              <a:rPr lang="en-US" dirty="0"/>
              <a:t>Regulates sleep and the _</a:t>
            </a:r>
          </a:p>
        </p:txBody>
      </p:sp>
    </p:spTree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Endocrine Functions of the Hypothalamus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____________________________________ control secretion of hormones by the anterior pituitary</a:t>
            </a:r>
          </a:p>
          <a:p>
            <a:endParaRPr lang="en-US"/>
          </a:p>
          <a:p>
            <a:pPr>
              <a:buFontTx/>
              <a:buNone/>
            </a:pPr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Schwann Cells, and Satellite Cells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Schwann cells </a:t>
            </a:r>
          </a:p>
          <a:p>
            <a:pPr lvl="1"/>
            <a:r>
              <a:rPr lang="en-US"/>
              <a:t>surround _</a:t>
            </a:r>
          </a:p>
          <a:p>
            <a:r>
              <a:rPr lang="en-US"/>
              <a:t>Satellite cells </a:t>
            </a:r>
          </a:p>
          <a:p>
            <a:pPr lvl="1"/>
            <a:r>
              <a:rPr lang="en-US"/>
              <a:t>surround _</a:t>
            </a:r>
          </a:p>
          <a:p>
            <a:endParaRPr lang="en-US"/>
          </a:p>
        </p:txBody>
      </p:sp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4267200"/>
            <a:ext cx="8686800" cy="17938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Epithalamus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Most _______________________ of the diencephalon; forms roof of the third ventricle</a:t>
            </a:r>
          </a:p>
          <a:p>
            <a:r>
              <a:rPr lang="en-US" dirty="0"/>
              <a:t> </a:t>
            </a:r>
          </a:p>
          <a:p>
            <a:pPr lvl="1"/>
            <a:r>
              <a:rPr lang="en-US" dirty="0"/>
              <a:t>extends from the posterior border and secretes _</a:t>
            </a:r>
          </a:p>
          <a:p>
            <a:pPr lvl="1"/>
            <a:endParaRPr lang="en-US" dirty="0"/>
          </a:p>
          <a:p>
            <a:pPr lvl="2"/>
            <a:r>
              <a:rPr lang="en-US" dirty="0"/>
              <a:t>a hormone involved with sleep regulation, sleep-wake cycles, and mood</a:t>
            </a:r>
          </a:p>
          <a:p>
            <a:r>
              <a:rPr lang="en-US" dirty="0"/>
              <a:t> </a:t>
            </a:r>
          </a:p>
          <a:p>
            <a:pPr lvl="1"/>
            <a:r>
              <a:rPr lang="en-US" dirty="0"/>
              <a:t>a structure that _</a:t>
            </a:r>
          </a:p>
        </p:txBody>
      </p:sp>
    </p:spTree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Chapter 12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Brain Stem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Consists of three regions </a:t>
            </a:r>
          </a:p>
          <a:p>
            <a:pPr lvl="1"/>
            <a:r>
              <a:rPr lang="en-US" dirty="0"/>
              <a:t> </a:t>
            </a:r>
          </a:p>
          <a:p>
            <a:r>
              <a:rPr lang="en-US" dirty="0"/>
              <a:t>Similar to spinal cord </a:t>
            </a:r>
          </a:p>
          <a:p>
            <a:pPr lvl="1"/>
            <a:r>
              <a:rPr lang="en-US" dirty="0"/>
              <a:t>but contains _</a:t>
            </a:r>
          </a:p>
          <a:p>
            <a:r>
              <a:rPr lang="en-US" dirty="0"/>
              <a:t>Controls ___________________________ behaviors necessary for survival</a:t>
            </a:r>
          </a:p>
          <a:p>
            <a:r>
              <a:rPr lang="en-US" dirty="0"/>
              <a:t>Provides the pathway for tracts between higher and lower brain centers</a:t>
            </a:r>
          </a:p>
        </p:txBody>
      </p:sp>
    </p:spTree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Midbrain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763000" cy="5453063"/>
          </a:xfrm>
        </p:spPr>
        <p:txBody>
          <a:bodyPr/>
          <a:lstStyle/>
          <a:p>
            <a:r>
              <a:rPr lang="en-US" dirty="0"/>
              <a:t>Located between the diencephalon and the </a:t>
            </a:r>
            <a:r>
              <a:rPr lang="en-US" dirty="0" err="1"/>
              <a:t>pons</a:t>
            </a:r>
            <a:endParaRPr lang="en-US" dirty="0"/>
          </a:p>
          <a:p>
            <a:endParaRPr lang="en-US" dirty="0"/>
          </a:p>
          <a:p>
            <a:r>
              <a:rPr lang="en-US" dirty="0"/>
              <a:t>Midbrain structures include:</a:t>
            </a:r>
          </a:p>
          <a:p>
            <a:pPr lvl="1"/>
            <a:r>
              <a:rPr lang="en-US" dirty="0"/>
              <a:t>  </a:t>
            </a:r>
          </a:p>
          <a:p>
            <a:pPr lvl="2"/>
            <a:r>
              <a:rPr lang="en-US" dirty="0"/>
              <a:t>two bulging structures that contain descending pyramidal motor tracts</a:t>
            </a:r>
          </a:p>
          <a:p>
            <a:pPr lvl="1"/>
            <a:r>
              <a:rPr lang="en-US" dirty="0"/>
              <a:t> </a:t>
            </a:r>
          </a:p>
          <a:p>
            <a:pPr lvl="2"/>
            <a:r>
              <a:rPr lang="en-US" dirty="0"/>
              <a:t>hollow tube that connects the _</a:t>
            </a:r>
          </a:p>
          <a:p>
            <a:pPr lvl="1"/>
            <a:r>
              <a:rPr lang="en-US" dirty="0"/>
              <a:t>Various nuclei</a:t>
            </a:r>
          </a:p>
        </p:txBody>
      </p:sp>
    </p:spTree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Pons</a:t>
            </a:r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________________________________ region between the midbrain and the medulla oblongata</a:t>
            </a:r>
          </a:p>
          <a:p>
            <a:r>
              <a:rPr lang="en-US" dirty="0"/>
              <a:t>Fibers of the </a:t>
            </a:r>
            <a:r>
              <a:rPr lang="en-US" dirty="0" err="1"/>
              <a:t>pons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Connect higher brain centers and the spinal cord</a:t>
            </a:r>
          </a:p>
          <a:p>
            <a:pPr lvl="1"/>
            <a:r>
              <a:rPr lang="en-US" dirty="0"/>
              <a:t>_____________________________________ between the motor cortex and the cerebellum</a:t>
            </a:r>
          </a:p>
        </p:txBody>
      </p:sp>
    </p:spTree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Pons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Origin of cranial nerves </a:t>
            </a:r>
          </a:p>
          <a:p>
            <a:pPr lvl="1"/>
            <a:r>
              <a:rPr lang="en-US"/>
              <a:t> </a:t>
            </a:r>
          </a:p>
          <a:p>
            <a:pPr lvl="1"/>
            <a:r>
              <a:rPr lang="en-US"/>
              <a:t> </a:t>
            </a:r>
          </a:p>
          <a:p>
            <a:pPr lvl="1"/>
            <a:r>
              <a:rPr lang="en-US"/>
              <a:t>  </a:t>
            </a:r>
          </a:p>
          <a:p>
            <a:pPr>
              <a:buFontTx/>
              <a:buNone/>
            </a:pPr>
            <a:endParaRPr lang="en-US"/>
          </a:p>
        </p:txBody>
      </p:sp>
    </p:spTree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Medulla Oblongata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dirty="0"/>
              <a:t>Most _______________________ part of the brain stem</a:t>
            </a:r>
          </a:p>
          <a:p>
            <a:pPr>
              <a:lnSpc>
                <a:spcPct val="90000"/>
              </a:lnSpc>
            </a:pPr>
            <a:r>
              <a:rPr lang="en-US" dirty="0"/>
              <a:t>Contains a ___________________________ of the fourth ventricle</a:t>
            </a:r>
          </a:p>
          <a:p>
            <a:pPr>
              <a:lnSpc>
                <a:spcPct val="90000"/>
              </a:lnSpc>
            </a:pPr>
            <a:r>
              <a:rPr lang="en-US" dirty="0"/>
              <a:t>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two longitudinal ridges formed by _</a:t>
            </a:r>
          </a:p>
          <a:p>
            <a:pPr>
              <a:lnSpc>
                <a:spcPct val="90000"/>
              </a:lnSpc>
            </a:pPr>
            <a:r>
              <a:rPr lang="en-US" dirty="0"/>
              <a:t>___________________________ of the pyramids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____________________________ points of the </a:t>
            </a:r>
            <a:r>
              <a:rPr lang="en-US" dirty="0" err="1"/>
              <a:t>corticospinal</a:t>
            </a:r>
            <a:r>
              <a:rPr lang="en-US" dirty="0"/>
              <a:t> tracts</a:t>
            </a:r>
          </a:p>
        </p:txBody>
      </p:sp>
    </p:spTree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Cerebellum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Located _</a:t>
            </a:r>
          </a:p>
          <a:p>
            <a:r>
              <a:rPr lang="en-US" dirty="0"/>
              <a:t>Protrudes under the occipital lobes of the cerebrum</a:t>
            </a:r>
          </a:p>
          <a:p>
            <a:r>
              <a:rPr lang="en-US" dirty="0"/>
              <a:t>Makes up 11% of the brain’s mass</a:t>
            </a:r>
          </a:p>
          <a:p>
            <a:r>
              <a:rPr lang="en-US" dirty="0"/>
              <a:t>Provides ____________________________ and appropriate patterns of skeletal muscle contraction</a:t>
            </a:r>
          </a:p>
          <a:p>
            <a:r>
              <a:rPr lang="en-US" dirty="0" err="1"/>
              <a:t>Cerebellar</a:t>
            </a:r>
            <a:r>
              <a:rPr lang="en-US" dirty="0"/>
              <a:t> activity occurs _</a:t>
            </a:r>
          </a:p>
        </p:txBody>
      </p:sp>
    </p:spTree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Cerebellar Cognitive Function</a:t>
            </a:r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Plays a role in _</a:t>
            </a:r>
          </a:p>
          <a:p>
            <a:endParaRPr lang="en-US" dirty="0"/>
          </a:p>
          <a:p>
            <a:r>
              <a:rPr lang="en-US" dirty="0"/>
              <a:t>Recognizes and ___________________________ sequences of events</a:t>
            </a:r>
          </a:p>
        </p:txBody>
      </p:sp>
    </p:spTree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Consciousness</a:t>
            </a:r>
          </a:p>
        </p:txBody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Encompasses perception of _____________ __________________________________, and capabilities associated with higher mental processing</a:t>
            </a:r>
          </a:p>
          <a:p>
            <a:r>
              <a:rPr lang="en-US" dirty="0"/>
              <a:t>Involves simultaneous activity of large areas of the cerebral cortex</a:t>
            </a:r>
          </a:p>
          <a:p>
            <a:r>
              <a:rPr lang="en-US" dirty="0"/>
              <a:t>Is superimposed on other types of neural activity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Neurons  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Structural units of the nervous system</a:t>
            </a:r>
          </a:p>
          <a:p>
            <a:pPr lvl="1">
              <a:lnSpc>
                <a:spcPct val="90000"/>
              </a:lnSpc>
            </a:pPr>
            <a:r>
              <a:rPr lang="en-US"/>
              <a:t>Composed of a _</a:t>
            </a:r>
          </a:p>
          <a:p>
            <a:pPr lvl="1">
              <a:lnSpc>
                <a:spcPct val="90000"/>
              </a:lnSpc>
            </a:pPr>
            <a:endParaRPr lang="en-US"/>
          </a:p>
          <a:p>
            <a:pPr lvl="1">
              <a:lnSpc>
                <a:spcPct val="90000"/>
              </a:lnSpc>
            </a:pPr>
            <a:r>
              <a:rPr lang="en-US"/>
              <a:t>Long-lived, _____________________, and have a high metabolic rate</a:t>
            </a:r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Their plasma membrane function in:</a:t>
            </a:r>
          </a:p>
          <a:p>
            <a:pPr lvl="1">
              <a:lnSpc>
                <a:spcPct val="90000"/>
              </a:lnSpc>
            </a:pPr>
            <a:r>
              <a:rPr lang="en-US"/>
              <a:t> </a:t>
            </a:r>
          </a:p>
          <a:p>
            <a:pPr lvl="1">
              <a:lnSpc>
                <a:spcPct val="90000"/>
              </a:lnSpc>
            </a:pPr>
            <a:r>
              <a:rPr lang="en-US"/>
              <a:t>Cell-to-cell signaling during development</a:t>
            </a:r>
          </a:p>
        </p:txBody>
      </p:sp>
    </p:spTree>
  </p:cSld>
  <p:clrMapOvr>
    <a:masterClrMapping/>
  </p:clrMapOvr>
  <p:transition/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Consciousness</a:t>
            </a:r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Is holistic and _</a:t>
            </a:r>
          </a:p>
          <a:p>
            <a:endParaRPr lang="en-US" dirty="0"/>
          </a:p>
          <a:p>
            <a:r>
              <a:rPr lang="en-US" dirty="0"/>
              <a:t>Clinical consciousness is defined on a continuum that grades levels of behavior </a:t>
            </a:r>
          </a:p>
          <a:p>
            <a:pPr lvl="1"/>
            <a:r>
              <a:rPr lang="en-US" dirty="0"/>
              <a:t>  </a:t>
            </a:r>
          </a:p>
        </p:txBody>
      </p:sp>
    </p:spTree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Protection of the Brain</a:t>
            </a:r>
          </a:p>
        </p:txBody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brain is protected by _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Harmful substances are shielded from the brain by the _</a:t>
            </a:r>
          </a:p>
        </p:txBody>
      </p:sp>
    </p:spTree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Meninges</a:t>
            </a:r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Three connective tissue membranes lie external to the CNS </a:t>
            </a:r>
          </a:p>
          <a:p>
            <a:pPr lvl="1"/>
            <a:r>
              <a:rPr lang="en-US" dirty="0"/>
              <a:t> </a:t>
            </a:r>
          </a:p>
          <a:p>
            <a:r>
              <a:rPr lang="en-US" dirty="0"/>
              <a:t>Functions of the </a:t>
            </a:r>
            <a:r>
              <a:rPr lang="en-US" dirty="0" err="1"/>
              <a:t>meninges</a:t>
            </a:r>
            <a:endParaRPr lang="en-US" dirty="0"/>
          </a:p>
          <a:p>
            <a:pPr lvl="1"/>
            <a:r>
              <a:rPr lang="en-US" dirty="0"/>
              <a:t> </a:t>
            </a:r>
          </a:p>
          <a:p>
            <a:pPr lvl="1"/>
            <a:r>
              <a:rPr lang="en-US" dirty="0"/>
              <a:t>_____________________________________ and enclose venous sinuses</a:t>
            </a:r>
          </a:p>
          <a:p>
            <a:pPr lvl="1"/>
            <a:r>
              <a:rPr lang="en-US" dirty="0"/>
              <a:t>Contain cerebrospinal fluid (CSF)</a:t>
            </a:r>
          </a:p>
          <a:p>
            <a:pPr lvl="1"/>
            <a:r>
              <a:rPr lang="en-US" dirty="0"/>
              <a:t>Form ___________________________ within the skull</a:t>
            </a:r>
          </a:p>
        </p:txBody>
      </p:sp>
    </p:spTree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Meninges</a:t>
            </a:r>
          </a:p>
        </p:txBody>
      </p:sp>
      <p:pic>
        <p:nvPicPr>
          <p:cNvPr id="17715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066800"/>
            <a:ext cx="8535988" cy="4816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Dura Mater</a:t>
            </a:r>
          </a:p>
        </p:txBody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Leathery, strong covering composed of _</a:t>
            </a:r>
          </a:p>
          <a:p>
            <a:endParaRPr lang="en-US"/>
          </a:p>
          <a:p>
            <a:r>
              <a:rPr lang="en-US"/>
              <a:t>The two layers _______________________ in certain areas and _</a:t>
            </a:r>
          </a:p>
        </p:txBody>
      </p:sp>
    </p:spTree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Dura Mater</a:t>
            </a:r>
          </a:p>
        </p:txBody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Three ___________________________ extend inward and limit excessive movement of the brain</a:t>
            </a:r>
          </a:p>
          <a:p>
            <a:pPr lvl="1"/>
            <a:r>
              <a:rPr lang="en-US"/>
              <a:t> </a:t>
            </a:r>
          </a:p>
          <a:p>
            <a:pPr lvl="2"/>
            <a:r>
              <a:rPr lang="en-US"/>
              <a:t>fold that dips into the _</a:t>
            </a:r>
          </a:p>
          <a:p>
            <a:pPr lvl="1"/>
            <a:r>
              <a:rPr lang="en-US"/>
              <a:t>Falx _</a:t>
            </a:r>
          </a:p>
          <a:p>
            <a:pPr lvl="2"/>
            <a:r>
              <a:rPr lang="en-US"/>
              <a:t>runs along the _</a:t>
            </a:r>
          </a:p>
          <a:p>
            <a:pPr lvl="1"/>
            <a:r>
              <a:rPr lang="en-US"/>
              <a:t>Tentorium cerebelli</a:t>
            </a:r>
          </a:p>
          <a:p>
            <a:pPr lvl="2"/>
            <a:r>
              <a:rPr lang="en-US"/>
              <a:t>horizontal dural fold extends into the _</a:t>
            </a:r>
          </a:p>
        </p:txBody>
      </p:sp>
    </p:spTree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Arachnoid Mater</a:t>
            </a:r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forms a _</a:t>
            </a:r>
          </a:p>
          <a:p>
            <a:r>
              <a:rPr lang="en-US" dirty="0"/>
              <a:t>It is separated from the </a:t>
            </a:r>
            <a:r>
              <a:rPr lang="en-US" dirty="0" err="1"/>
              <a:t>dura</a:t>
            </a:r>
            <a:r>
              <a:rPr lang="en-US" dirty="0"/>
              <a:t> mater by the _</a:t>
            </a:r>
          </a:p>
          <a:p>
            <a:endParaRPr lang="en-US" dirty="0"/>
          </a:p>
          <a:p>
            <a:r>
              <a:rPr lang="en-US" dirty="0"/>
              <a:t>Beneath the </a:t>
            </a:r>
            <a:r>
              <a:rPr lang="en-US" dirty="0" err="1"/>
              <a:t>arachnoid</a:t>
            </a:r>
            <a:r>
              <a:rPr lang="en-US" dirty="0"/>
              <a:t> is a wide subarachnoid space filled with CSF and large blood vessels</a:t>
            </a:r>
          </a:p>
          <a:p>
            <a:r>
              <a:rPr lang="en-US" dirty="0" err="1"/>
              <a:t>Arachnoid</a:t>
            </a:r>
            <a:r>
              <a:rPr lang="en-US" dirty="0"/>
              <a:t> </a:t>
            </a:r>
            <a:r>
              <a:rPr lang="en-US" dirty="0" err="1"/>
              <a:t>villi</a:t>
            </a:r>
            <a:r>
              <a:rPr lang="en-US" dirty="0"/>
              <a:t> protrude superiorly and _</a:t>
            </a:r>
          </a:p>
        </p:txBody>
      </p:sp>
    </p:spTree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Pia Mater</a:t>
            </a:r>
          </a:p>
        </p:txBody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_______________________ layer composed of delicate connective tissue that _</a:t>
            </a:r>
          </a:p>
        </p:txBody>
      </p:sp>
    </p:spTree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Cerebrospinal Fluid (CSF)</a:t>
            </a:r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763000" cy="5375275"/>
          </a:xfrm>
        </p:spPr>
        <p:txBody>
          <a:bodyPr/>
          <a:lstStyle/>
          <a:p>
            <a:r>
              <a:rPr lang="en-US"/>
              <a:t>Watery solution similar in composition _</a:t>
            </a:r>
          </a:p>
          <a:p>
            <a:endParaRPr lang="en-US"/>
          </a:p>
          <a:p>
            <a:r>
              <a:rPr lang="en-US"/>
              <a:t>Forms a _____________________________ that gives buoyancy to the CNS organs</a:t>
            </a:r>
          </a:p>
        </p:txBody>
      </p:sp>
    </p:spTree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Cerebrospinal Fluid (CSF)</a:t>
            </a:r>
          </a:p>
        </p:txBody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Prevents the brain from _</a:t>
            </a:r>
          </a:p>
          <a:p>
            <a:endParaRPr lang="en-US"/>
          </a:p>
          <a:p>
            <a:r>
              <a:rPr lang="en-US"/>
              <a:t>Protects the CNS from _</a:t>
            </a:r>
          </a:p>
          <a:p>
            <a:endParaRPr lang="en-US"/>
          </a:p>
          <a:p>
            <a:r>
              <a:rPr lang="en-US"/>
              <a:t>_______________________________ the brain and carries chemical signals throughout it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Neurons (Nerve Cells)</a:t>
            </a:r>
          </a:p>
        </p:txBody>
      </p:sp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143000"/>
            <a:ext cx="8001000" cy="55626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4038600" cy="1219200"/>
          </a:xfrm>
        </p:spPr>
        <p:txBody>
          <a:bodyPr/>
          <a:lstStyle/>
          <a:p>
            <a:r>
              <a:rPr lang="en-US" dirty="0"/>
              <a:t>Choroid Plexuses</a:t>
            </a:r>
          </a:p>
        </p:txBody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153400" cy="5486400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Clusters of </a:t>
            </a:r>
            <a:r>
              <a:rPr lang="en-US" dirty="0" smtClean="0"/>
              <a:t>_________________ that form tissue </a:t>
            </a:r>
            <a:r>
              <a:rPr lang="en-US" dirty="0"/>
              <a:t>fluid </a:t>
            </a:r>
            <a:r>
              <a:rPr lang="en-US" dirty="0" smtClean="0"/>
              <a:t>filters</a:t>
            </a:r>
            <a:r>
              <a:rPr lang="en-US" dirty="0"/>
              <a:t>, which hang </a:t>
            </a:r>
            <a:r>
              <a:rPr lang="en-US" dirty="0" smtClean="0"/>
              <a:t>from </a:t>
            </a:r>
            <a:r>
              <a:rPr lang="en-US" dirty="0"/>
              <a:t>the </a:t>
            </a:r>
            <a:r>
              <a:rPr lang="en-US" dirty="0" smtClean="0"/>
              <a:t>roof of each </a:t>
            </a:r>
            <a:r>
              <a:rPr lang="en-US" dirty="0"/>
              <a:t>ventricle</a:t>
            </a:r>
          </a:p>
          <a:p>
            <a:endParaRPr lang="en-US" dirty="0"/>
          </a:p>
          <a:p>
            <a:r>
              <a:rPr lang="en-US" dirty="0"/>
              <a:t>Help _</a:t>
            </a:r>
          </a:p>
        </p:txBody>
      </p:sp>
    </p:spTree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Blood-Brain Barrier</a:t>
            </a:r>
          </a:p>
        </p:txBody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Protective mechanism that helps maintain a stable environment for the brain</a:t>
            </a:r>
          </a:p>
          <a:p>
            <a:r>
              <a:rPr lang="en-US"/>
              <a:t>Bloodborne substances are separated from neurons by:</a:t>
            </a:r>
          </a:p>
          <a:p>
            <a:pPr lvl="1"/>
            <a:r>
              <a:rPr lang="en-US"/>
              <a:t>Continuous _</a:t>
            </a:r>
          </a:p>
          <a:p>
            <a:pPr lvl="1"/>
            <a:r>
              <a:rPr lang="en-US"/>
              <a:t>Relatively thick _</a:t>
            </a:r>
          </a:p>
          <a:p>
            <a:pPr lvl="1"/>
            <a:r>
              <a:rPr lang="en-US"/>
              <a:t>Bulbous feet of _</a:t>
            </a:r>
          </a:p>
        </p:txBody>
      </p:sp>
    </p:spTree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Blood-Brain Barrier: Functions</a:t>
            </a:r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en-US" dirty="0"/>
              <a:t>Selective barrier that allows _______________________ to pass freely</a:t>
            </a:r>
          </a:p>
          <a:p>
            <a:pPr>
              <a:lnSpc>
                <a:spcPct val="90000"/>
              </a:lnSpc>
            </a:pPr>
            <a:r>
              <a:rPr lang="en-US" dirty="0"/>
              <a:t>Is ineffective against substances that can diffuse through plasma membranes</a:t>
            </a:r>
          </a:p>
          <a:p>
            <a:pPr>
              <a:lnSpc>
                <a:spcPct val="90000"/>
              </a:lnSpc>
            </a:pPr>
            <a:r>
              <a:rPr lang="en-US" dirty="0"/>
              <a:t>Absent in some areas __________________________________ allowing these areas to monitor the chemical composition of the blood</a:t>
            </a:r>
          </a:p>
          <a:p>
            <a:pPr>
              <a:lnSpc>
                <a:spcPct val="90000"/>
              </a:lnSpc>
            </a:pPr>
            <a:r>
              <a:rPr lang="en-US" dirty="0"/>
              <a:t>_____________________ increases the ability of chemicals to pass through the blood-brain barrier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Nerve Cell Body:  Soma 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Contains the _ </a:t>
            </a:r>
          </a:p>
          <a:p>
            <a:pPr>
              <a:lnSpc>
                <a:spcPct val="90000"/>
              </a:lnSpc>
            </a:pPr>
            <a:r>
              <a:rPr lang="en-US"/>
              <a:t>Is the major biosynthetic center </a:t>
            </a:r>
          </a:p>
          <a:p>
            <a:pPr>
              <a:lnSpc>
                <a:spcPct val="90000"/>
              </a:lnSpc>
            </a:pPr>
            <a:r>
              <a:rPr lang="en-US"/>
              <a:t>Is the focal point for the outgrowth of neuronal processes </a:t>
            </a:r>
          </a:p>
          <a:p>
            <a:pPr>
              <a:lnSpc>
                <a:spcPct val="90000"/>
              </a:lnSpc>
            </a:pPr>
            <a:r>
              <a:rPr lang="en-US"/>
              <a:t>Has well-developed _</a:t>
            </a:r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Contains an axon hillock </a:t>
            </a:r>
          </a:p>
          <a:p>
            <a:pPr lvl="1">
              <a:lnSpc>
                <a:spcPct val="90000"/>
              </a:lnSpc>
            </a:pPr>
            <a:r>
              <a:rPr lang="en-US"/>
              <a:t>cone-shaped area _</a:t>
            </a: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Processes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Armlike extensions from the soma</a:t>
            </a:r>
          </a:p>
          <a:p>
            <a:r>
              <a:rPr lang="en-US"/>
              <a:t>Called </a:t>
            </a:r>
            <a:r>
              <a:rPr lang="en-US" i="1"/>
              <a:t>_________________</a:t>
            </a:r>
            <a:r>
              <a:rPr lang="en-US"/>
              <a:t> in the _</a:t>
            </a:r>
          </a:p>
          <a:p>
            <a:r>
              <a:rPr lang="en-US"/>
              <a:t>Called </a:t>
            </a:r>
            <a:r>
              <a:rPr lang="en-US" i="1"/>
              <a:t>_________________</a:t>
            </a:r>
            <a:r>
              <a:rPr lang="en-US"/>
              <a:t> in the _</a:t>
            </a:r>
          </a:p>
          <a:p>
            <a:endParaRPr lang="en-US"/>
          </a:p>
          <a:p>
            <a:r>
              <a:rPr lang="en-US"/>
              <a:t>There are two types: </a:t>
            </a:r>
          </a:p>
          <a:p>
            <a:pPr lvl="1"/>
            <a:r>
              <a:rPr lang="en-US"/>
              <a:t> </a:t>
            </a:r>
          </a:p>
          <a:p>
            <a:pPr lvl="1"/>
            <a:r>
              <a:rPr lang="en-US"/>
              <a:t>   </a:t>
            </a: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Dendrites of Motor Neurons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Short, tapering, and diffusely branched processes</a:t>
            </a:r>
          </a:p>
          <a:p>
            <a:r>
              <a:rPr lang="en-US"/>
              <a:t>They are the ______________________________, regions of the neuron </a:t>
            </a:r>
          </a:p>
          <a:p>
            <a:r>
              <a:rPr lang="en-US"/>
              <a:t>Electrical signals are conveyed as _________________________________ (not action potentials)</a:t>
            </a: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Axons: Structure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Slender processes _</a:t>
            </a:r>
          </a:p>
          <a:p>
            <a:r>
              <a:rPr lang="en-US"/>
              <a:t>Long axons are called _</a:t>
            </a:r>
          </a:p>
          <a:p>
            <a:r>
              <a:rPr lang="en-US"/>
              <a:t>Usually there is only one unbranched axon per neuron</a:t>
            </a:r>
          </a:p>
          <a:p>
            <a:r>
              <a:rPr lang="en-US"/>
              <a:t>Rare branches, if present, are called _</a:t>
            </a:r>
          </a:p>
          <a:p>
            <a:endParaRPr lang="en-US"/>
          </a:p>
          <a:p>
            <a:r>
              <a:rPr lang="en-US"/>
              <a:t>Axonal terminal </a:t>
            </a:r>
          </a:p>
          <a:p>
            <a:pPr lvl="1"/>
            <a:r>
              <a:rPr lang="en-US"/>
              <a:t>branched terminus of an axon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Nervous System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648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The master _________________________________ system of the body</a:t>
            </a:r>
          </a:p>
          <a:p>
            <a:pPr>
              <a:lnSpc>
                <a:spcPct val="90000"/>
              </a:lnSpc>
            </a:pPr>
            <a:r>
              <a:rPr lang="en-US"/>
              <a:t>Functions</a:t>
            </a:r>
          </a:p>
          <a:p>
            <a:pPr lvl="1">
              <a:lnSpc>
                <a:spcPct val="90000"/>
              </a:lnSpc>
            </a:pPr>
            <a:r>
              <a:rPr lang="en-US"/>
              <a:t> </a:t>
            </a:r>
          </a:p>
          <a:p>
            <a:pPr lvl="2">
              <a:lnSpc>
                <a:spcPct val="90000"/>
              </a:lnSpc>
            </a:pPr>
            <a:r>
              <a:rPr lang="en-US"/>
              <a:t>monitoring stimuli </a:t>
            </a:r>
          </a:p>
          <a:p>
            <a:pPr lvl="1">
              <a:lnSpc>
                <a:spcPct val="90000"/>
              </a:lnSpc>
            </a:pPr>
            <a:r>
              <a:rPr lang="en-US"/>
              <a:t>Integration </a:t>
            </a:r>
          </a:p>
          <a:p>
            <a:pPr lvl="2">
              <a:lnSpc>
                <a:spcPct val="90000"/>
              </a:lnSpc>
            </a:pPr>
            <a:r>
              <a:rPr lang="en-US"/>
              <a:t> </a:t>
            </a:r>
          </a:p>
          <a:p>
            <a:pPr lvl="1">
              <a:lnSpc>
                <a:spcPct val="90000"/>
              </a:lnSpc>
            </a:pPr>
            <a:r>
              <a:rPr lang="en-US"/>
              <a:t>________________________ output </a:t>
            </a:r>
          </a:p>
          <a:p>
            <a:pPr lvl="2">
              <a:lnSpc>
                <a:spcPct val="90000"/>
              </a:lnSpc>
            </a:pPr>
            <a:r>
              <a:rPr lang="en-US"/>
              <a:t>response to stimuli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Axons: Function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/>
              <a:t> </a:t>
            </a:r>
          </a:p>
          <a:p>
            <a:r>
              <a:rPr lang="en-US" sz="2800"/>
              <a:t>Secrete ________________________________ from the axonal terminals</a:t>
            </a:r>
          </a:p>
          <a:p>
            <a:r>
              <a:rPr lang="en-US" sz="2800"/>
              <a:t>Movement along axons occurs in two ways</a:t>
            </a:r>
          </a:p>
          <a:p>
            <a:pPr lvl="1"/>
            <a:r>
              <a:rPr lang="en-US" sz="2400"/>
              <a:t> </a:t>
            </a:r>
          </a:p>
          <a:p>
            <a:pPr lvl="2"/>
            <a:r>
              <a:rPr lang="en-US" sz="2000"/>
              <a:t>_____________________________________ axonal terminal</a:t>
            </a:r>
          </a:p>
          <a:p>
            <a:pPr lvl="1"/>
            <a:r>
              <a:rPr lang="en-US" sz="2400"/>
              <a:t>  </a:t>
            </a:r>
          </a:p>
          <a:p>
            <a:pPr lvl="2"/>
            <a:r>
              <a:rPr lang="en-US" sz="2000"/>
              <a:t>____________________________________ axonal terminal</a:t>
            </a: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Myelin Sheath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Whitish, fatty (protein-lipoid), _______________________________ around most long axons</a:t>
            </a:r>
          </a:p>
          <a:p>
            <a:r>
              <a:rPr lang="en-US"/>
              <a:t>It functions to:</a:t>
            </a:r>
          </a:p>
          <a:p>
            <a:pPr lvl="1"/>
            <a:r>
              <a:rPr lang="en-US"/>
              <a:t> </a:t>
            </a:r>
          </a:p>
          <a:p>
            <a:pPr lvl="1"/>
            <a:r>
              <a:rPr lang="en-US"/>
              <a:t>Electrically ___________________________ fibers from one another</a:t>
            </a:r>
          </a:p>
          <a:p>
            <a:pPr lvl="1"/>
            <a:r>
              <a:rPr lang="en-US"/>
              <a:t>Increase the _</a:t>
            </a: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 sz="3600"/>
              <a:t>Myelin Sheath and Neurilemma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5791200" cy="5105400"/>
          </a:xfrm>
        </p:spPr>
        <p:txBody>
          <a:bodyPr/>
          <a:lstStyle/>
          <a:p>
            <a:r>
              <a:rPr lang="en-US" sz="2800"/>
              <a:t>Formed by _________________ cells in the _</a:t>
            </a:r>
          </a:p>
          <a:p>
            <a:r>
              <a:rPr lang="en-US" sz="2800"/>
              <a:t>A Schwann cell:</a:t>
            </a:r>
          </a:p>
          <a:p>
            <a:pPr lvl="1"/>
            <a:r>
              <a:rPr lang="en-US" sz="2400"/>
              <a:t>Envelopes an axon</a:t>
            </a:r>
          </a:p>
          <a:p>
            <a:pPr lvl="1"/>
            <a:r>
              <a:rPr lang="en-US" sz="2400"/>
              <a:t>Encloses the axon with its plasma membrane</a:t>
            </a:r>
          </a:p>
          <a:p>
            <a:pPr lvl="1"/>
            <a:r>
              <a:rPr lang="en-US" sz="2400"/>
              <a:t>Has concentric layers of membrane that make up the myelin sheath </a:t>
            </a:r>
          </a:p>
          <a:p>
            <a:r>
              <a:rPr lang="en-US" sz="2800"/>
              <a:t>Neurilemma </a:t>
            </a:r>
          </a:p>
          <a:p>
            <a:pPr lvl="1"/>
            <a:r>
              <a:rPr lang="en-US" sz="2400"/>
              <a:t>  </a:t>
            </a:r>
          </a:p>
        </p:txBody>
      </p:sp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81700" y="1600200"/>
            <a:ext cx="3162300" cy="48768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/>
              <a:t>Nodes of Ranvier  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____________________ in the myelin sheath _</a:t>
            </a:r>
          </a:p>
          <a:p>
            <a:endParaRPr lang="en-US"/>
          </a:p>
          <a:p>
            <a:r>
              <a:rPr lang="en-US"/>
              <a:t>They are the sites where _</a:t>
            </a: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Unmyelinated Axons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 Schwann cell surrounds nerve fibers _</a:t>
            </a:r>
          </a:p>
          <a:p>
            <a:endParaRPr lang="en-US"/>
          </a:p>
          <a:p>
            <a:endParaRPr lang="en-US"/>
          </a:p>
          <a:p>
            <a:r>
              <a:rPr lang="en-US"/>
              <a:t>Schwann cells partially enclose 15 or more axons</a:t>
            </a: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Axons of the CNS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Both myelinated and unmyelinated fibers are present</a:t>
            </a:r>
          </a:p>
          <a:p>
            <a:r>
              <a:rPr lang="en-US"/>
              <a:t>______________________________ are formed by _</a:t>
            </a:r>
          </a:p>
          <a:p>
            <a:endParaRPr lang="en-US"/>
          </a:p>
          <a:p>
            <a:r>
              <a:rPr lang="en-US"/>
              <a:t>Nodes of Ranvier are _</a:t>
            </a:r>
          </a:p>
          <a:p>
            <a:endParaRPr lang="en-US"/>
          </a:p>
          <a:p>
            <a:r>
              <a:rPr lang="en-US"/>
              <a:t>There is no neurilemma</a:t>
            </a: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Regions of the Brain and Spinal Cord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________________________ matter </a:t>
            </a:r>
          </a:p>
          <a:p>
            <a:pPr lvl="1"/>
            <a:r>
              <a:rPr lang="en-US"/>
              <a:t>dense collections of _</a:t>
            </a:r>
          </a:p>
          <a:p>
            <a:endParaRPr lang="en-US"/>
          </a:p>
          <a:p>
            <a:r>
              <a:rPr lang="en-US"/>
              <a:t>________________________ matter</a:t>
            </a:r>
          </a:p>
          <a:p>
            <a:pPr lvl="1"/>
            <a:r>
              <a:rPr lang="en-US"/>
              <a:t>mostly _</a:t>
            </a:r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Neuron Classification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Structural:  </a:t>
            </a:r>
          </a:p>
          <a:p>
            <a:pPr lvl="1"/>
            <a:r>
              <a:rPr lang="en-US"/>
              <a:t>Multipolar </a:t>
            </a:r>
          </a:p>
          <a:p>
            <a:pPr lvl="2"/>
            <a:r>
              <a:rPr lang="en-US"/>
              <a:t> </a:t>
            </a:r>
          </a:p>
          <a:p>
            <a:pPr lvl="1"/>
            <a:r>
              <a:rPr lang="en-US"/>
              <a:t>Bipolar </a:t>
            </a:r>
          </a:p>
          <a:p>
            <a:pPr lvl="2"/>
            <a:r>
              <a:rPr lang="en-US"/>
              <a:t> </a:t>
            </a:r>
          </a:p>
          <a:p>
            <a:pPr lvl="1"/>
            <a:r>
              <a:rPr lang="en-US"/>
              <a:t>Unipolar</a:t>
            </a:r>
          </a:p>
          <a:p>
            <a:pPr lvl="2"/>
            <a:r>
              <a:rPr lang="en-US"/>
              <a:t> </a:t>
            </a:r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Neuron Classification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Functional:  </a:t>
            </a:r>
          </a:p>
          <a:p>
            <a:pPr lvl="1"/>
            <a:r>
              <a:rPr lang="en-US"/>
              <a:t> </a:t>
            </a:r>
          </a:p>
          <a:p>
            <a:pPr lvl="2"/>
            <a:r>
              <a:rPr lang="en-US"/>
              <a:t>transmit impulses _</a:t>
            </a:r>
          </a:p>
          <a:p>
            <a:pPr lvl="1"/>
            <a:r>
              <a:rPr lang="en-US"/>
              <a:t>Motor _</a:t>
            </a:r>
          </a:p>
          <a:p>
            <a:pPr lvl="2"/>
            <a:r>
              <a:rPr lang="en-US"/>
              <a:t>carry impulses _</a:t>
            </a:r>
          </a:p>
          <a:p>
            <a:pPr lvl="1"/>
            <a:endParaRPr lang="en-US"/>
          </a:p>
          <a:p>
            <a:pPr lvl="1"/>
            <a:r>
              <a:rPr lang="en-US"/>
              <a:t>_________________________________ (association neurons) </a:t>
            </a:r>
          </a:p>
          <a:p>
            <a:pPr lvl="2"/>
            <a:r>
              <a:rPr lang="en-US"/>
              <a:t>shuttle signals through CNS pathways</a:t>
            </a:r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1000"/>
            <a:ext cx="9144000" cy="6081713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Organization of the Nervous System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Central nervous system (CNS) </a:t>
            </a:r>
          </a:p>
          <a:p>
            <a:pPr lvl="1"/>
            <a:r>
              <a:rPr lang="en-US"/>
              <a:t> </a:t>
            </a:r>
          </a:p>
          <a:p>
            <a:pPr lvl="1"/>
            <a:r>
              <a:rPr lang="en-US"/>
              <a:t>Integration and command center </a:t>
            </a:r>
          </a:p>
          <a:p>
            <a:endParaRPr lang="en-US"/>
          </a:p>
          <a:p>
            <a:r>
              <a:rPr lang="en-US"/>
              <a:t>Peripheral nervous system (PNS)</a:t>
            </a:r>
          </a:p>
          <a:p>
            <a:pPr lvl="1"/>
            <a:r>
              <a:rPr lang="en-US"/>
              <a:t> </a:t>
            </a:r>
          </a:p>
          <a:p>
            <a:pPr lvl="1"/>
            <a:r>
              <a:rPr lang="en-US"/>
              <a:t>Carries messages to and from the spinal cord and brain</a:t>
            </a:r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1000"/>
            <a:ext cx="9144000" cy="6091238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7200"/>
            <a:ext cx="9144000" cy="6213475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Neurophysiology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Neurons are _</a:t>
            </a:r>
          </a:p>
          <a:p>
            <a:r>
              <a:rPr lang="en-US"/>
              <a:t>Action potentials, or nerve impulses, are:</a:t>
            </a:r>
          </a:p>
          <a:p>
            <a:pPr lvl="1"/>
            <a:r>
              <a:rPr lang="en-US"/>
              <a:t>__________________________________ carried along the length of axons</a:t>
            </a:r>
          </a:p>
          <a:p>
            <a:pPr lvl="1"/>
            <a:r>
              <a:rPr lang="en-US"/>
              <a:t> </a:t>
            </a:r>
          </a:p>
          <a:p>
            <a:pPr lvl="1"/>
            <a:endParaRPr lang="en-US"/>
          </a:p>
          <a:p>
            <a:pPr lvl="1"/>
            <a:r>
              <a:rPr lang="en-US"/>
              <a:t>The underlying _______________________________ of the nervous system</a:t>
            </a:r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Electrical Current and the Body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Reflects the flow of ________________ rather than electrons</a:t>
            </a:r>
          </a:p>
          <a:p>
            <a:r>
              <a:rPr lang="en-US"/>
              <a:t>There is a potential on either side of membranes when:</a:t>
            </a:r>
          </a:p>
          <a:p>
            <a:pPr lvl="1"/>
            <a:r>
              <a:rPr lang="en-US"/>
              <a:t>The number of ions is _</a:t>
            </a:r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r>
              <a:rPr lang="en-US"/>
              <a:t>The membrane provides a resistance to ion flow</a:t>
            </a:r>
          </a:p>
        </p:txBody>
      </p: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Role of Ion Channels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31775" indent="-231775">
              <a:lnSpc>
                <a:spcPct val="90000"/>
              </a:lnSpc>
            </a:pPr>
            <a:r>
              <a:rPr lang="en-US"/>
              <a:t>Types of plasma membrane ion channels:</a:t>
            </a:r>
          </a:p>
          <a:p>
            <a:pPr marL="631825" lvl="1">
              <a:lnSpc>
                <a:spcPct val="90000"/>
              </a:lnSpc>
            </a:pPr>
            <a:r>
              <a:rPr lang="en-US"/>
              <a:t> </a:t>
            </a:r>
          </a:p>
          <a:p>
            <a:pPr lvl="2">
              <a:lnSpc>
                <a:spcPct val="90000"/>
              </a:lnSpc>
            </a:pPr>
            <a:r>
              <a:rPr lang="en-US"/>
              <a:t>always open</a:t>
            </a:r>
          </a:p>
          <a:p>
            <a:pPr marL="631825" lvl="1">
              <a:lnSpc>
                <a:spcPct val="90000"/>
              </a:lnSpc>
            </a:pPr>
            <a:r>
              <a:rPr lang="en-US"/>
              <a:t>  </a:t>
            </a:r>
          </a:p>
          <a:p>
            <a:pPr lvl="2">
              <a:lnSpc>
                <a:spcPct val="90000"/>
              </a:lnSpc>
            </a:pPr>
            <a:r>
              <a:rPr lang="en-US"/>
              <a:t>open with binding of a specific neurotransmitter</a:t>
            </a:r>
          </a:p>
          <a:p>
            <a:pPr marL="631825" lvl="1">
              <a:lnSpc>
                <a:spcPct val="90000"/>
              </a:lnSpc>
            </a:pPr>
            <a:r>
              <a:rPr lang="en-US"/>
              <a:t> </a:t>
            </a:r>
          </a:p>
          <a:p>
            <a:pPr lvl="2">
              <a:lnSpc>
                <a:spcPct val="90000"/>
              </a:lnSpc>
            </a:pPr>
            <a:r>
              <a:rPr lang="en-US"/>
              <a:t> open and close in response to membrane potential</a:t>
            </a:r>
          </a:p>
          <a:p>
            <a:pPr marL="631825" lvl="1">
              <a:lnSpc>
                <a:spcPct val="90000"/>
              </a:lnSpc>
            </a:pPr>
            <a:r>
              <a:rPr lang="en-US"/>
              <a:t>  </a:t>
            </a:r>
          </a:p>
          <a:p>
            <a:pPr lvl="2">
              <a:lnSpc>
                <a:spcPct val="90000"/>
              </a:lnSpc>
            </a:pPr>
            <a:r>
              <a:rPr lang="en-US"/>
              <a:t> open and close in response to physical deformation of receptors</a:t>
            </a:r>
          </a:p>
        </p:txBody>
      </p: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Electrochemical Gradient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chemical gradient </a:t>
            </a:r>
          </a:p>
          <a:p>
            <a:pPr lvl="1"/>
            <a:r>
              <a:rPr lang="en-US"/>
              <a:t>________ movement from an area of _</a:t>
            </a:r>
          </a:p>
          <a:p>
            <a:endParaRPr lang="en-US"/>
          </a:p>
          <a:p>
            <a:r>
              <a:rPr lang="en-US"/>
              <a:t>electrical gradient </a:t>
            </a:r>
          </a:p>
          <a:p>
            <a:pPr lvl="1"/>
            <a:r>
              <a:rPr lang="en-US"/>
              <a:t>Ion movement toward an area of _</a:t>
            </a:r>
          </a:p>
          <a:p>
            <a:r>
              <a:rPr lang="en-US"/>
              <a:t>Electrochemical gradient</a:t>
            </a:r>
          </a:p>
          <a:p>
            <a:pPr lvl="1"/>
            <a:r>
              <a:rPr lang="en-US"/>
              <a:t>the ____________________________________ gradients taken together</a:t>
            </a:r>
          </a:p>
        </p:txBody>
      </p: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Resting Membrane Potential (V</a:t>
            </a:r>
            <a:r>
              <a:rPr lang="en-US" sz="3200" baseline="-25000"/>
              <a:t>r</a:t>
            </a:r>
            <a:r>
              <a:rPr lang="en-US" sz="3200"/>
              <a:t>)</a:t>
            </a:r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4800600"/>
          </a:xfrm>
        </p:spPr>
        <p:txBody>
          <a:bodyPr/>
          <a:lstStyle/>
          <a:p>
            <a:r>
              <a:rPr lang="en-US"/>
              <a:t>The potential difference (–70 mV) across the membrane of a resting neuron</a:t>
            </a:r>
          </a:p>
          <a:p>
            <a:r>
              <a:rPr lang="en-US"/>
              <a:t>It is generated by different concentrations of Na</a:t>
            </a:r>
            <a:r>
              <a:rPr lang="en-US" baseline="30000"/>
              <a:t>+</a:t>
            </a:r>
            <a:r>
              <a:rPr lang="en-US"/>
              <a:t>, K</a:t>
            </a:r>
            <a:r>
              <a:rPr lang="en-US" baseline="30000"/>
              <a:t>+</a:t>
            </a:r>
            <a:r>
              <a:rPr lang="en-US"/>
              <a:t>, Cl</a:t>
            </a:r>
            <a:r>
              <a:rPr lang="en-US" baseline="30000">
                <a:sym typeface="Symbol" charset="2"/>
              </a:rPr>
              <a:t></a:t>
            </a:r>
            <a:r>
              <a:rPr lang="en-US"/>
              <a:t>, and protein anions (A</a:t>
            </a:r>
            <a:r>
              <a:rPr lang="en-US" baseline="30000">
                <a:sym typeface="Symbol" charset="2"/>
              </a:rPr>
              <a:t></a:t>
            </a:r>
            <a:r>
              <a:rPr lang="en-US"/>
              <a:t>)</a:t>
            </a:r>
          </a:p>
          <a:p>
            <a:r>
              <a:rPr lang="en-US"/>
              <a:t>Ionic differences are the consequence of:</a:t>
            </a:r>
          </a:p>
          <a:p>
            <a:pPr lvl="1"/>
            <a:r>
              <a:rPr lang="en-US"/>
              <a:t>Differential __________________________ of the neurilemma to Na</a:t>
            </a:r>
            <a:r>
              <a:rPr lang="en-US" baseline="30000"/>
              <a:t>+</a:t>
            </a:r>
            <a:r>
              <a:rPr lang="en-US"/>
              <a:t> and K</a:t>
            </a:r>
            <a:r>
              <a:rPr lang="en-US" baseline="30000"/>
              <a:t>+</a:t>
            </a:r>
            <a:endParaRPr lang="en-US"/>
          </a:p>
          <a:p>
            <a:pPr lvl="1"/>
            <a:r>
              <a:rPr lang="en-US"/>
              <a:t>Operation of the _</a:t>
            </a:r>
          </a:p>
        </p:txBody>
      </p: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Membrane Potentials: Signals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Membrane potential changes are produced by:</a:t>
            </a:r>
          </a:p>
          <a:p>
            <a:pPr lvl="1"/>
            <a:r>
              <a:rPr lang="en-US"/>
              <a:t>Changes in membrane permeability to ions</a:t>
            </a:r>
          </a:p>
          <a:p>
            <a:pPr lvl="1"/>
            <a:r>
              <a:rPr lang="en-US"/>
              <a:t>Alterations of ion concentrations across the membrane</a:t>
            </a:r>
          </a:p>
          <a:p>
            <a:endParaRPr lang="en-US"/>
          </a:p>
          <a:p>
            <a:r>
              <a:rPr lang="en-US"/>
              <a:t>Types of signals</a:t>
            </a:r>
          </a:p>
          <a:p>
            <a:pPr lvl="1"/>
            <a:r>
              <a:rPr lang="en-US"/>
              <a:t> </a:t>
            </a:r>
          </a:p>
        </p:txBody>
      </p:sp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Changes in Membrane Potential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Changes are caused by three events</a:t>
            </a:r>
          </a:p>
          <a:p>
            <a:pPr lvl="1">
              <a:lnSpc>
                <a:spcPct val="90000"/>
              </a:lnSpc>
            </a:pPr>
            <a:r>
              <a:rPr lang="en-US"/>
              <a:t> </a:t>
            </a:r>
          </a:p>
          <a:p>
            <a:pPr lvl="2">
              <a:lnSpc>
                <a:spcPct val="90000"/>
              </a:lnSpc>
            </a:pPr>
            <a:r>
              <a:rPr lang="en-US"/>
              <a:t> the inside of the membrane becomes _</a:t>
            </a:r>
          </a:p>
          <a:p>
            <a:pPr lvl="1">
              <a:lnSpc>
                <a:spcPct val="90000"/>
              </a:lnSpc>
            </a:pPr>
            <a:r>
              <a:rPr lang="en-US"/>
              <a:t> </a:t>
            </a:r>
          </a:p>
          <a:p>
            <a:pPr lvl="2">
              <a:lnSpc>
                <a:spcPct val="90000"/>
              </a:lnSpc>
            </a:pPr>
            <a:r>
              <a:rPr lang="en-US"/>
              <a:t>the membrane returns to its resting membrane potential</a:t>
            </a:r>
          </a:p>
          <a:p>
            <a:pPr lvl="1">
              <a:lnSpc>
                <a:spcPct val="90000"/>
              </a:lnSpc>
            </a:pPr>
            <a:r>
              <a:rPr lang="en-US"/>
              <a:t>  </a:t>
            </a:r>
          </a:p>
          <a:p>
            <a:pPr lvl="2">
              <a:lnSpc>
                <a:spcPct val="90000"/>
              </a:lnSpc>
            </a:pPr>
            <a:r>
              <a:rPr lang="en-US"/>
              <a:t>the inside of the membrane becomes _______________________________________ than the resting potential</a:t>
            </a:r>
          </a:p>
        </p:txBody>
      </p:sp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Graded Potentials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_________________________________ in membrane potential</a:t>
            </a:r>
          </a:p>
          <a:p>
            <a:r>
              <a:rPr lang="en-US"/>
              <a:t> </a:t>
            </a:r>
          </a:p>
          <a:p>
            <a:r>
              <a:rPr lang="en-US"/>
              <a:t>Magnitude varies directly with the strength of the stimulus</a:t>
            </a:r>
          </a:p>
          <a:p>
            <a:r>
              <a:rPr lang="en-US"/>
              <a:t>Sufficiently strong graded potentials can initiate action potentials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533400"/>
            <a:ext cx="9144000" cy="152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685800"/>
          </a:xfrm>
        </p:spPr>
        <p:txBody>
          <a:bodyPr/>
          <a:lstStyle/>
          <a:p>
            <a:r>
              <a:rPr lang="en-US" sz="3600"/>
              <a:t>PNS: Two Functional Divisions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98450" y="1231900"/>
            <a:ext cx="8270875" cy="5321300"/>
          </a:xfrm>
        </p:spPr>
        <p:txBody>
          <a:bodyPr/>
          <a:lstStyle/>
          <a:p>
            <a:r>
              <a:rPr lang="en-US"/>
              <a:t>Sensory (_______________________) division</a:t>
            </a:r>
          </a:p>
          <a:p>
            <a:pPr lvl="1"/>
            <a:r>
              <a:rPr lang="en-US"/>
              <a:t>Sensory afferent fibers </a:t>
            </a:r>
          </a:p>
          <a:p>
            <a:pPr lvl="2"/>
            <a:r>
              <a:rPr lang="en-US"/>
              <a:t>carry impulses from _</a:t>
            </a:r>
          </a:p>
          <a:p>
            <a:pPr lvl="1"/>
            <a:endParaRPr lang="en-US"/>
          </a:p>
          <a:p>
            <a:pPr lvl="1"/>
            <a:r>
              <a:rPr lang="en-US"/>
              <a:t>Visceral afferent fibers</a:t>
            </a:r>
          </a:p>
          <a:p>
            <a:pPr lvl="2"/>
            <a:r>
              <a:rPr lang="en-US"/>
              <a:t>transmit impulses from _ </a:t>
            </a:r>
          </a:p>
          <a:p>
            <a:r>
              <a:rPr lang="en-US"/>
              <a:t>Motor (__________________________) division </a:t>
            </a:r>
          </a:p>
          <a:p>
            <a:pPr lvl="1"/>
            <a:r>
              <a:rPr lang="en-US"/>
              <a:t>Transmits impulses from the _</a:t>
            </a:r>
          </a:p>
        </p:txBody>
      </p:sp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Graded Potentials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Current is quickly dissipated due to the _</a:t>
            </a:r>
          </a:p>
          <a:p>
            <a:endParaRPr lang="en-US"/>
          </a:p>
          <a:p>
            <a:endParaRPr lang="en-US"/>
          </a:p>
          <a:p>
            <a:r>
              <a:rPr lang="en-US"/>
              <a:t>Only travel over _</a:t>
            </a:r>
          </a:p>
        </p:txBody>
      </p:sp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Action Potentials (APs)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5105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A brief reversal of membrane potential with a total amplitude of 100 mV</a:t>
            </a:r>
          </a:p>
          <a:p>
            <a:pPr>
              <a:lnSpc>
                <a:spcPct val="90000"/>
              </a:lnSpc>
            </a:pPr>
            <a:r>
              <a:rPr lang="en-US"/>
              <a:t>Action potentials are only generated by _</a:t>
            </a:r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do ________ decrease in strength over distance</a:t>
            </a:r>
          </a:p>
          <a:p>
            <a:pPr>
              <a:lnSpc>
                <a:spcPct val="90000"/>
              </a:lnSpc>
            </a:pPr>
            <a:r>
              <a:rPr lang="en-US"/>
              <a:t>principal means of neural communication</a:t>
            </a:r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An ________________________ in the axon of a neuron _</a:t>
            </a:r>
          </a:p>
        </p:txBody>
      </p:sp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Action Potential: Resting State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 </a:t>
            </a:r>
          </a:p>
          <a:p>
            <a:endParaRPr lang="en-US"/>
          </a:p>
          <a:p>
            <a:r>
              <a:rPr lang="en-US"/>
              <a:t>Leakage accounts for small movements of Na</a:t>
            </a:r>
            <a:r>
              <a:rPr lang="en-US" baseline="30000"/>
              <a:t>+</a:t>
            </a:r>
            <a:r>
              <a:rPr lang="en-US"/>
              <a:t> and K</a:t>
            </a:r>
            <a:r>
              <a:rPr lang="en-US" baseline="30000"/>
              <a:t>+</a:t>
            </a:r>
            <a:endParaRPr lang="en-US"/>
          </a:p>
          <a:p>
            <a:endParaRPr lang="en-US"/>
          </a:p>
          <a:p>
            <a:r>
              <a:rPr lang="en-US"/>
              <a:t>Each Na</a:t>
            </a:r>
            <a:r>
              <a:rPr lang="en-US" baseline="30000"/>
              <a:t>+</a:t>
            </a:r>
            <a:r>
              <a:rPr lang="en-US"/>
              <a:t> channel has two voltage-regulated gates </a:t>
            </a:r>
          </a:p>
        </p:txBody>
      </p:sp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Action Potential: Depolarization Phase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Na</a:t>
            </a:r>
            <a:r>
              <a:rPr lang="en-US" baseline="30000"/>
              <a:t>+</a:t>
            </a:r>
            <a:r>
              <a:rPr lang="en-US"/>
              <a:t>_______________________________   increases; membrane potential reverses</a:t>
            </a:r>
          </a:p>
          <a:p>
            <a:r>
              <a:rPr lang="en-US"/>
              <a:t> </a:t>
            </a:r>
          </a:p>
          <a:p>
            <a:r>
              <a:rPr lang="en-US"/>
              <a:t>Threshold</a:t>
            </a:r>
          </a:p>
          <a:p>
            <a:pPr lvl="1"/>
            <a:r>
              <a:rPr lang="en-US"/>
              <a:t>a critical level of depolarization</a:t>
            </a:r>
          </a:p>
          <a:p>
            <a:pPr lvl="1"/>
            <a:r>
              <a:rPr lang="en-US"/>
              <a:t>-55 to -50 mV </a:t>
            </a:r>
          </a:p>
          <a:p>
            <a:endParaRPr lang="en-US"/>
          </a:p>
          <a:p>
            <a:r>
              <a:rPr lang="en-US"/>
              <a:t>At threshold, depolarization becomes _</a:t>
            </a:r>
          </a:p>
        </p:txBody>
      </p:sp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Action Potential: Repolarization Phase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Sodium inactivation gates close</a:t>
            </a:r>
          </a:p>
          <a:p>
            <a:pPr>
              <a:lnSpc>
                <a:spcPct val="90000"/>
              </a:lnSpc>
            </a:pPr>
            <a:r>
              <a:rPr lang="en-US"/>
              <a:t>Membrane permeability to Na</a:t>
            </a:r>
            <a:r>
              <a:rPr lang="en-US" baseline="30000"/>
              <a:t>+</a:t>
            </a:r>
            <a:r>
              <a:rPr lang="en-US"/>
              <a:t> declines to resting levels</a:t>
            </a:r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As sodium gates close, _</a:t>
            </a:r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K</a:t>
            </a:r>
            <a:r>
              <a:rPr lang="en-US" baseline="30000"/>
              <a:t>+</a:t>
            </a:r>
            <a:r>
              <a:rPr lang="en-US"/>
              <a:t> exits the cell and _</a:t>
            </a:r>
          </a:p>
        </p:txBody>
      </p:sp>
    </p:spTree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Action Potential: Hyperpolarization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5181600"/>
          </a:xfrm>
        </p:spPr>
        <p:txBody>
          <a:bodyPr/>
          <a:lstStyle/>
          <a:p>
            <a:r>
              <a:rPr lang="en-US" sz="2800"/>
              <a:t>Potassium gates remain open, causing an _</a:t>
            </a:r>
          </a:p>
          <a:p>
            <a:endParaRPr lang="en-US" sz="2800"/>
          </a:p>
          <a:p>
            <a:r>
              <a:rPr lang="en-US" sz="2800"/>
              <a:t>This movement causes _________________________________ of the membrane (undershoot)</a:t>
            </a:r>
          </a:p>
          <a:p>
            <a:endParaRPr lang="en-US" sz="2800"/>
          </a:p>
          <a:p>
            <a:r>
              <a:rPr lang="en-US" sz="2800"/>
              <a:t>The neuron is ___________________________ to stimulus and depolarization during this time</a:t>
            </a:r>
          </a:p>
        </p:txBody>
      </p:sp>
    </p:spTree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533400"/>
            <a:ext cx="9144000" cy="152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Action Potential: </a:t>
            </a:r>
            <a:br>
              <a:rPr lang="en-US" sz="2800"/>
            </a:br>
            <a:r>
              <a:rPr lang="en-US" sz="2800"/>
              <a:t>Role of the Sodium-Potassium Pump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98450" y="1600200"/>
            <a:ext cx="8464550" cy="4700588"/>
          </a:xfrm>
        </p:spPr>
        <p:txBody>
          <a:bodyPr/>
          <a:lstStyle/>
          <a:p>
            <a:r>
              <a:rPr lang="en-US"/>
              <a:t>  </a:t>
            </a:r>
          </a:p>
          <a:p>
            <a:pPr lvl="1"/>
            <a:r>
              <a:rPr lang="en-US"/>
              <a:t>___________________________________ electrical conditions of the neuron</a:t>
            </a:r>
          </a:p>
          <a:p>
            <a:pPr lvl="1"/>
            <a:r>
              <a:rPr lang="en-US"/>
              <a:t>Does _________ restore the resting ionic conditions</a:t>
            </a:r>
          </a:p>
          <a:p>
            <a:endParaRPr lang="en-US"/>
          </a:p>
          <a:p>
            <a:r>
              <a:rPr lang="en-US"/>
              <a:t>Ionic redistribution back to resting conditions _</a:t>
            </a:r>
          </a:p>
        </p:txBody>
      </p:sp>
    </p:spTree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3846513" y="1452563"/>
            <a:ext cx="415925" cy="6111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3846513" y="4984750"/>
            <a:ext cx="415925" cy="7937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Phases of the Action Potential</a:t>
            </a:r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7620000" cy="4830763"/>
          </a:xfrm>
        </p:spPr>
        <p:txBody>
          <a:bodyPr/>
          <a:lstStyle/>
          <a:p>
            <a:r>
              <a:rPr lang="en-US"/>
              <a:t>1 –  </a:t>
            </a:r>
          </a:p>
          <a:p>
            <a:endParaRPr lang="en-US"/>
          </a:p>
          <a:p>
            <a:r>
              <a:rPr lang="en-US"/>
              <a:t>2 –  </a:t>
            </a:r>
          </a:p>
          <a:p>
            <a:endParaRPr lang="en-US"/>
          </a:p>
          <a:p>
            <a:r>
              <a:rPr lang="en-US"/>
              <a:t>3 –  </a:t>
            </a:r>
          </a:p>
          <a:p>
            <a:endParaRPr lang="en-US"/>
          </a:p>
          <a:p>
            <a:r>
              <a:rPr lang="en-US"/>
              <a:t>4 –  </a:t>
            </a:r>
          </a:p>
        </p:txBody>
      </p:sp>
    </p:spTree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Phases of the Action Potential</a:t>
            </a:r>
          </a:p>
        </p:txBody>
      </p:sp>
      <p:pic>
        <p:nvPicPr>
          <p:cNvPr id="110596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36550" y="1179513"/>
            <a:ext cx="7740650" cy="5678487"/>
          </a:xfrm>
          <a:noFill/>
          <a:ln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Threshold and Action Potentials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Threshold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 </a:t>
            </a:r>
          </a:p>
          <a:p>
            <a:pPr>
              <a:lnSpc>
                <a:spcPct val="90000"/>
              </a:lnSpc>
            </a:pPr>
            <a:r>
              <a:rPr lang="en-US" sz="2800"/>
              <a:t>Established by the total amount of current flowing through the membrane </a:t>
            </a:r>
          </a:p>
          <a:p>
            <a:pPr>
              <a:lnSpc>
                <a:spcPct val="90000"/>
              </a:lnSpc>
            </a:pPr>
            <a:r>
              <a:rPr lang="en-US" sz="2800"/>
              <a:t>Subthreshold:  _</a:t>
            </a:r>
          </a:p>
          <a:p>
            <a:pPr>
              <a:lnSpc>
                <a:spcPct val="90000"/>
              </a:lnSpc>
            </a:pPr>
            <a:r>
              <a:rPr lang="en-US" sz="2800"/>
              <a:t>Threshold:   _</a:t>
            </a:r>
          </a:p>
          <a:p>
            <a:pPr>
              <a:lnSpc>
                <a:spcPct val="90000"/>
              </a:lnSpc>
            </a:pPr>
            <a:endParaRPr lang="en-US" sz="2800"/>
          </a:p>
          <a:p>
            <a:pPr>
              <a:lnSpc>
                <a:spcPct val="90000"/>
              </a:lnSpc>
            </a:pPr>
            <a:r>
              <a:rPr lang="en-US" sz="2800"/>
              <a:t>All-or-none phenomenon 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action potentials _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Motor Division: Two Main Parts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/>
              <a:t>__________________________ nervous system</a:t>
            </a:r>
          </a:p>
          <a:p>
            <a:pPr lvl="1"/>
            <a:r>
              <a:rPr lang="en-US" sz="2400"/>
              <a:t>________________________________ control of skeletal muscles</a:t>
            </a:r>
          </a:p>
          <a:p>
            <a:endParaRPr lang="en-US" sz="2800"/>
          </a:p>
          <a:p>
            <a:r>
              <a:rPr lang="en-US" sz="2800"/>
              <a:t>_____________________________ nervous system (ANS)</a:t>
            </a:r>
          </a:p>
          <a:p>
            <a:pPr lvl="1"/>
            <a:r>
              <a:rPr lang="en-US" sz="2400"/>
              <a:t>Regulates _</a:t>
            </a:r>
          </a:p>
          <a:p>
            <a:pPr lvl="2"/>
            <a:r>
              <a:rPr lang="en-US" sz="2000"/>
              <a:t>sympathetic </a:t>
            </a:r>
          </a:p>
          <a:p>
            <a:pPr lvl="2"/>
            <a:r>
              <a:rPr lang="en-US" sz="2000"/>
              <a:t>parasympathetic</a:t>
            </a:r>
          </a:p>
        </p:txBody>
      </p:sp>
    </p:spTree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Coding for Stimulus Intensity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All action potentials are _______________ and are independent of stimulus intensity</a:t>
            </a:r>
          </a:p>
          <a:p>
            <a:endParaRPr lang="en-US"/>
          </a:p>
          <a:p>
            <a:r>
              <a:rPr lang="en-US"/>
              <a:t>Strong stimuli can generate an action potential more often than weaker stimuli</a:t>
            </a:r>
          </a:p>
          <a:p>
            <a:endParaRPr lang="en-US"/>
          </a:p>
          <a:p>
            <a:r>
              <a:rPr lang="en-US"/>
              <a:t>The CNS determines stimulus intensity by the _</a:t>
            </a:r>
          </a:p>
        </p:txBody>
      </p:sp>
    </p:spTree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Absolute Refractory Period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absolute refractory period:</a:t>
            </a:r>
          </a:p>
          <a:p>
            <a:pPr lvl="1"/>
            <a:r>
              <a:rPr lang="en-US"/>
              <a:t> </a:t>
            </a:r>
          </a:p>
          <a:p>
            <a:pPr lvl="1"/>
            <a:endParaRPr lang="en-US"/>
          </a:p>
          <a:p>
            <a:pPr lvl="1"/>
            <a:r>
              <a:rPr lang="en-US"/>
              <a:t>Ensures that _</a:t>
            </a:r>
          </a:p>
          <a:p>
            <a:pPr lvl="1"/>
            <a:endParaRPr lang="en-US"/>
          </a:p>
          <a:p>
            <a:pPr lvl="1"/>
            <a:r>
              <a:rPr lang="en-US"/>
              <a:t>Enforces one-way transmission of nerve impulses</a:t>
            </a:r>
          </a:p>
        </p:txBody>
      </p:sp>
    </p:spTree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Relative Refractory Period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interval following the absolute refractory period when _</a:t>
            </a:r>
          </a:p>
          <a:p>
            <a:endParaRPr lang="en-US"/>
          </a:p>
          <a:p>
            <a:r>
              <a:rPr lang="en-US"/>
              <a:t>The threshold level is _______________________, allowing _______________________________ to increase the frequency of action potential events</a:t>
            </a:r>
          </a:p>
        </p:txBody>
      </p:sp>
    </p:spTree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Conduction Velocities of Axons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Rate of impulse propagation is determined by:</a:t>
            </a:r>
          </a:p>
          <a:p>
            <a:pPr lvl="1"/>
            <a:r>
              <a:rPr lang="en-US"/>
              <a:t> </a:t>
            </a:r>
          </a:p>
          <a:p>
            <a:pPr lvl="2"/>
            <a:r>
              <a:rPr lang="en-US"/>
              <a:t>the larger the diameter, the faster the impulse</a:t>
            </a:r>
          </a:p>
          <a:p>
            <a:pPr lvl="1"/>
            <a:endParaRPr lang="en-US"/>
          </a:p>
          <a:p>
            <a:pPr lvl="1"/>
            <a:r>
              <a:rPr lang="en-US"/>
              <a:t>Presence of a _</a:t>
            </a:r>
          </a:p>
          <a:p>
            <a:pPr lvl="2"/>
            <a:r>
              <a:rPr lang="en-US"/>
              <a:t>myelination dramatically _</a:t>
            </a:r>
          </a:p>
        </p:txBody>
      </p:sp>
    </p:spTree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Saltatory Conduction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Current passes through a myelinated axon only _</a:t>
            </a:r>
          </a:p>
          <a:p>
            <a:r>
              <a:rPr lang="en-US"/>
              <a:t>Voltage-gated Na</a:t>
            </a:r>
            <a:r>
              <a:rPr lang="en-US" baseline="30000"/>
              <a:t>+</a:t>
            </a:r>
            <a:r>
              <a:rPr lang="en-US"/>
              <a:t> channels are concentrated at these nodes</a:t>
            </a:r>
          </a:p>
          <a:p>
            <a:r>
              <a:rPr lang="en-US"/>
              <a:t>Action potentials are triggered only at the nodes and _</a:t>
            </a:r>
          </a:p>
          <a:p>
            <a:r>
              <a:rPr lang="en-US"/>
              <a:t>Much faster than conduction along unmyelinated axons</a:t>
            </a:r>
          </a:p>
        </p:txBody>
      </p:sp>
    </p:spTree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Nerve Fiber Classification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Nerve fibers are classified according to:</a:t>
            </a:r>
          </a:p>
          <a:p>
            <a:pPr lvl="1"/>
            <a:endParaRPr lang="en-US"/>
          </a:p>
          <a:p>
            <a:pPr lvl="1"/>
            <a:r>
              <a:rPr lang="en-US"/>
              <a:t> </a:t>
            </a:r>
          </a:p>
          <a:p>
            <a:pPr lvl="1"/>
            <a:endParaRPr lang="en-US"/>
          </a:p>
          <a:p>
            <a:pPr lvl="1"/>
            <a:r>
              <a:rPr lang="en-US"/>
              <a:t>Degree of _</a:t>
            </a:r>
          </a:p>
          <a:p>
            <a:pPr lvl="1"/>
            <a:endParaRPr lang="en-US"/>
          </a:p>
          <a:p>
            <a:pPr lvl="1"/>
            <a:r>
              <a:rPr lang="en-US"/>
              <a:t> </a:t>
            </a:r>
          </a:p>
        </p:txBody>
      </p:sp>
    </p:spTree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Synapses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 junction that mediates information transfer from one neuron:</a:t>
            </a:r>
          </a:p>
          <a:p>
            <a:pPr lvl="1"/>
            <a:r>
              <a:rPr lang="en-US"/>
              <a:t> </a:t>
            </a:r>
          </a:p>
          <a:p>
            <a:pPr lvl="1"/>
            <a:r>
              <a:rPr lang="en-US"/>
              <a:t> </a:t>
            </a:r>
          </a:p>
          <a:p>
            <a:r>
              <a:rPr lang="en-US"/>
              <a:t>Presynaptic neuron </a:t>
            </a:r>
          </a:p>
          <a:p>
            <a:pPr lvl="1"/>
            <a:r>
              <a:rPr lang="en-US"/>
              <a:t>conducts impulses _</a:t>
            </a:r>
          </a:p>
          <a:p>
            <a:r>
              <a:rPr lang="en-US"/>
              <a:t>Postsynaptic neuron</a:t>
            </a:r>
          </a:p>
          <a:p>
            <a:pPr lvl="1"/>
            <a:r>
              <a:rPr lang="en-US"/>
              <a:t>transmits impulses _</a:t>
            </a:r>
          </a:p>
        </p:txBody>
      </p:sp>
    </p:spTree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Synaptic Cleft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dirty="0"/>
              <a:t>Fluid-filled space _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Prevents nerve impulses from directly passing from one neuron to the next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Transmission across the synaptic cleft: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___________________________________ (as opposed to an electrical one)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Ensures ____________________________ communication between neurons</a:t>
            </a:r>
          </a:p>
        </p:txBody>
      </p:sp>
    </p:spTree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Synaptic Cleft: Information Transfer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Nerve impulses reach the axonal terminal of the </a:t>
            </a:r>
            <a:r>
              <a:rPr lang="en-US" dirty="0" err="1"/>
              <a:t>presynaptic</a:t>
            </a:r>
            <a:r>
              <a:rPr lang="en-US" dirty="0"/>
              <a:t> neuron and _</a:t>
            </a:r>
          </a:p>
          <a:p>
            <a:pPr>
              <a:lnSpc>
                <a:spcPct val="90000"/>
              </a:lnSpc>
            </a:pPr>
            <a:r>
              <a:rPr lang="en-US" dirty="0"/>
              <a:t>Neurotransmitter is released into the synaptic cleft via _</a:t>
            </a:r>
          </a:p>
          <a:p>
            <a:pPr>
              <a:lnSpc>
                <a:spcPct val="90000"/>
              </a:lnSpc>
            </a:pPr>
            <a:r>
              <a:rPr lang="en-US" dirty="0"/>
              <a:t>Neurotransmitter crosses the synaptic cleft </a:t>
            </a:r>
          </a:p>
          <a:p>
            <a:pPr>
              <a:lnSpc>
                <a:spcPct val="90000"/>
              </a:lnSpc>
            </a:pPr>
            <a:r>
              <a:rPr lang="en-US" dirty="0"/>
              <a:t>binds to _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Postsynaptic membrane permeability changes, causing an _</a:t>
            </a:r>
          </a:p>
        </p:txBody>
      </p:sp>
    </p:spTree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303338"/>
            <a:ext cx="8610600" cy="4443412"/>
          </a:xfrm>
          <a:prstGeom prst="rect">
            <a:avLst/>
          </a:prstGeom>
          <a:noFill/>
        </p:spPr>
      </p:pic>
      <p:sp>
        <p:nvSpPr>
          <p:cNvPr id="55299" name="Freeform 3"/>
          <p:cNvSpPr>
            <a:spLocks/>
          </p:cNvSpPr>
          <p:nvPr/>
        </p:nvSpPr>
        <p:spPr bwMode="auto">
          <a:xfrm>
            <a:off x="2381250" y="4927600"/>
            <a:ext cx="336550" cy="1095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78"/>
              </a:cxn>
              <a:cxn ang="0">
                <a:pos x="240" y="78"/>
              </a:cxn>
              <a:cxn ang="0">
                <a:pos x="240" y="12"/>
              </a:cxn>
            </a:cxnLst>
            <a:rect l="0" t="0" r="r" b="b"/>
            <a:pathLst>
              <a:path w="240" h="78">
                <a:moveTo>
                  <a:pt x="0" y="0"/>
                </a:moveTo>
                <a:lnTo>
                  <a:pt x="0" y="78"/>
                </a:lnTo>
                <a:lnTo>
                  <a:pt x="240" y="78"/>
                </a:lnTo>
                <a:lnTo>
                  <a:pt x="240" y="12"/>
                </a:lnTo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00" name="Freeform 4"/>
          <p:cNvSpPr>
            <a:spLocks/>
          </p:cNvSpPr>
          <p:nvPr/>
        </p:nvSpPr>
        <p:spPr bwMode="auto">
          <a:xfrm>
            <a:off x="2811463" y="4986338"/>
            <a:ext cx="334962" cy="1095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78"/>
              </a:cxn>
              <a:cxn ang="0">
                <a:pos x="240" y="78"/>
              </a:cxn>
              <a:cxn ang="0">
                <a:pos x="240" y="12"/>
              </a:cxn>
            </a:cxnLst>
            <a:rect l="0" t="0" r="r" b="b"/>
            <a:pathLst>
              <a:path w="240" h="78">
                <a:moveTo>
                  <a:pt x="0" y="0"/>
                </a:moveTo>
                <a:lnTo>
                  <a:pt x="0" y="78"/>
                </a:lnTo>
                <a:lnTo>
                  <a:pt x="240" y="78"/>
                </a:lnTo>
                <a:lnTo>
                  <a:pt x="240" y="12"/>
                </a:lnTo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01" name="Freeform 5"/>
          <p:cNvSpPr>
            <a:spLocks/>
          </p:cNvSpPr>
          <p:nvPr/>
        </p:nvSpPr>
        <p:spPr bwMode="auto">
          <a:xfrm>
            <a:off x="2289175" y="5037138"/>
            <a:ext cx="260350" cy="92075"/>
          </a:xfrm>
          <a:custGeom>
            <a:avLst/>
            <a:gdLst/>
            <a:ahLst/>
            <a:cxnLst>
              <a:cxn ang="0">
                <a:pos x="0" y="66"/>
              </a:cxn>
              <a:cxn ang="0">
                <a:pos x="186" y="66"/>
              </a:cxn>
              <a:cxn ang="0">
                <a:pos x="186" y="0"/>
              </a:cxn>
            </a:cxnLst>
            <a:rect l="0" t="0" r="r" b="b"/>
            <a:pathLst>
              <a:path w="186" h="66">
                <a:moveTo>
                  <a:pt x="0" y="66"/>
                </a:moveTo>
                <a:lnTo>
                  <a:pt x="186" y="66"/>
                </a:lnTo>
                <a:lnTo>
                  <a:pt x="186" y="0"/>
                </a:lnTo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02" name="Freeform 6"/>
          <p:cNvSpPr>
            <a:spLocks/>
          </p:cNvSpPr>
          <p:nvPr/>
        </p:nvSpPr>
        <p:spPr bwMode="auto">
          <a:xfrm>
            <a:off x="2978150" y="5095875"/>
            <a:ext cx="193675" cy="920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66"/>
              </a:cxn>
              <a:cxn ang="0">
                <a:pos x="138" y="66"/>
              </a:cxn>
            </a:cxnLst>
            <a:rect l="0" t="0" r="r" b="b"/>
            <a:pathLst>
              <a:path w="138" h="66">
                <a:moveTo>
                  <a:pt x="0" y="0"/>
                </a:moveTo>
                <a:lnTo>
                  <a:pt x="0" y="66"/>
                </a:lnTo>
                <a:lnTo>
                  <a:pt x="138" y="66"/>
                </a:lnTo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03" name="Freeform 7"/>
          <p:cNvSpPr>
            <a:spLocks/>
          </p:cNvSpPr>
          <p:nvPr/>
        </p:nvSpPr>
        <p:spPr bwMode="auto">
          <a:xfrm>
            <a:off x="1625600" y="4473575"/>
            <a:ext cx="611188" cy="115888"/>
          </a:xfrm>
          <a:custGeom>
            <a:avLst/>
            <a:gdLst/>
            <a:ahLst/>
            <a:cxnLst>
              <a:cxn ang="0">
                <a:pos x="436" y="82"/>
              </a:cxn>
              <a:cxn ang="0">
                <a:pos x="96" y="0"/>
              </a:cxn>
              <a:cxn ang="0">
                <a:pos x="0" y="0"/>
              </a:cxn>
            </a:cxnLst>
            <a:rect l="0" t="0" r="r" b="b"/>
            <a:pathLst>
              <a:path w="436" h="82">
                <a:moveTo>
                  <a:pt x="436" y="82"/>
                </a:moveTo>
                <a:lnTo>
                  <a:pt x="96" y="0"/>
                </a:lnTo>
                <a:lnTo>
                  <a:pt x="0" y="0"/>
                </a:lnTo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04" name="Freeform 8"/>
          <p:cNvSpPr>
            <a:spLocks/>
          </p:cNvSpPr>
          <p:nvPr/>
        </p:nvSpPr>
        <p:spPr bwMode="auto">
          <a:xfrm>
            <a:off x="3336925" y="2505075"/>
            <a:ext cx="288925" cy="798513"/>
          </a:xfrm>
          <a:custGeom>
            <a:avLst/>
            <a:gdLst/>
            <a:ahLst/>
            <a:cxnLst>
              <a:cxn ang="0">
                <a:pos x="206" y="0"/>
              </a:cxn>
              <a:cxn ang="0">
                <a:pos x="206" y="134"/>
              </a:cxn>
              <a:cxn ang="0">
                <a:pos x="0" y="570"/>
              </a:cxn>
            </a:cxnLst>
            <a:rect l="0" t="0" r="r" b="b"/>
            <a:pathLst>
              <a:path w="206" h="570">
                <a:moveTo>
                  <a:pt x="206" y="0"/>
                </a:moveTo>
                <a:lnTo>
                  <a:pt x="206" y="134"/>
                </a:lnTo>
                <a:lnTo>
                  <a:pt x="0" y="570"/>
                </a:lnTo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05" name="Line 9"/>
          <p:cNvSpPr>
            <a:spLocks noChangeShapeType="1"/>
          </p:cNvSpPr>
          <p:nvPr/>
        </p:nvSpPr>
        <p:spPr bwMode="auto">
          <a:xfrm flipV="1">
            <a:off x="4122738" y="2055813"/>
            <a:ext cx="1587" cy="88900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06" name="Line 10"/>
          <p:cNvSpPr>
            <a:spLocks noChangeShapeType="1"/>
          </p:cNvSpPr>
          <p:nvPr/>
        </p:nvSpPr>
        <p:spPr bwMode="auto">
          <a:xfrm flipV="1">
            <a:off x="4913313" y="2506663"/>
            <a:ext cx="1587" cy="100012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07" name="Line 11"/>
          <p:cNvSpPr>
            <a:spLocks noChangeShapeType="1"/>
          </p:cNvSpPr>
          <p:nvPr/>
        </p:nvSpPr>
        <p:spPr bwMode="auto">
          <a:xfrm>
            <a:off x="1589088" y="3322638"/>
            <a:ext cx="1246187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08" name="Line 12"/>
          <p:cNvSpPr>
            <a:spLocks noChangeShapeType="1"/>
          </p:cNvSpPr>
          <p:nvPr/>
        </p:nvSpPr>
        <p:spPr bwMode="auto">
          <a:xfrm flipH="1" flipV="1">
            <a:off x="2028825" y="3322638"/>
            <a:ext cx="614363" cy="10953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09" name="Line 13"/>
          <p:cNvSpPr>
            <a:spLocks noChangeShapeType="1"/>
          </p:cNvSpPr>
          <p:nvPr/>
        </p:nvSpPr>
        <p:spPr bwMode="auto">
          <a:xfrm>
            <a:off x="966788" y="2681288"/>
            <a:ext cx="45085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10" name="Freeform 14"/>
          <p:cNvSpPr>
            <a:spLocks/>
          </p:cNvSpPr>
          <p:nvPr/>
        </p:nvSpPr>
        <p:spPr bwMode="auto">
          <a:xfrm>
            <a:off x="6834188" y="1590675"/>
            <a:ext cx="711200" cy="5127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62" y="0"/>
              </a:cxn>
              <a:cxn ang="0">
                <a:pos x="508" y="366"/>
              </a:cxn>
            </a:cxnLst>
            <a:rect l="0" t="0" r="r" b="b"/>
            <a:pathLst>
              <a:path w="508" h="366">
                <a:moveTo>
                  <a:pt x="0" y="0"/>
                </a:moveTo>
                <a:lnTo>
                  <a:pt x="262" y="0"/>
                </a:lnTo>
                <a:lnTo>
                  <a:pt x="508" y="366"/>
                </a:lnTo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11" name="Freeform 15"/>
          <p:cNvSpPr>
            <a:spLocks/>
          </p:cNvSpPr>
          <p:nvPr/>
        </p:nvSpPr>
        <p:spPr bwMode="auto">
          <a:xfrm>
            <a:off x="6323013" y="1935163"/>
            <a:ext cx="1252537" cy="3444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48" y="0"/>
              </a:cxn>
              <a:cxn ang="0">
                <a:pos x="894" y="246"/>
              </a:cxn>
            </a:cxnLst>
            <a:rect l="0" t="0" r="r" b="b"/>
            <a:pathLst>
              <a:path w="894" h="246">
                <a:moveTo>
                  <a:pt x="0" y="0"/>
                </a:moveTo>
                <a:lnTo>
                  <a:pt x="548" y="0"/>
                </a:lnTo>
                <a:lnTo>
                  <a:pt x="894" y="246"/>
                </a:lnTo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12" name="Freeform 16"/>
          <p:cNvSpPr>
            <a:spLocks/>
          </p:cNvSpPr>
          <p:nvPr/>
        </p:nvSpPr>
        <p:spPr bwMode="auto">
          <a:xfrm>
            <a:off x="6881813" y="2260600"/>
            <a:ext cx="74612" cy="625475"/>
          </a:xfrm>
          <a:custGeom>
            <a:avLst/>
            <a:gdLst/>
            <a:ahLst/>
            <a:cxnLst>
              <a:cxn ang="0">
                <a:pos x="48" y="0"/>
              </a:cxn>
              <a:cxn ang="0">
                <a:pos x="0" y="0"/>
              </a:cxn>
              <a:cxn ang="0">
                <a:pos x="0" y="446"/>
              </a:cxn>
              <a:cxn ang="0">
                <a:pos x="54" y="446"/>
              </a:cxn>
            </a:cxnLst>
            <a:rect l="0" t="0" r="r" b="b"/>
            <a:pathLst>
              <a:path w="54" h="446">
                <a:moveTo>
                  <a:pt x="48" y="0"/>
                </a:moveTo>
                <a:lnTo>
                  <a:pt x="0" y="0"/>
                </a:lnTo>
                <a:lnTo>
                  <a:pt x="0" y="446"/>
                </a:lnTo>
                <a:lnTo>
                  <a:pt x="54" y="446"/>
                </a:lnTo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13" name="Freeform 17"/>
          <p:cNvSpPr>
            <a:spLocks/>
          </p:cNvSpPr>
          <p:nvPr/>
        </p:nvSpPr>
        <p:spPr bwMode="auto">
          <a:xfrm>
            <a:off x="6813550" y="2927350"/>
            <a:ext cx="944563" cy="142875"/>
          </a:xfrm>
          <a:custGeom>
            <a:avLst/>
            <a:gdLst/>
            <a:ahLst/>
            <a:cxnLst>
              <a:cxn ang="0">
                <a:pos x="0" y="102"/>
              </a:cxn>
              <a:cxn ang="0">
                <a:pos x="206" y="102"/>
              </a:cxn>
              <a:cxn ang="0">
                <a:pos x="674" y="0"/>
              </a:cxn>
            </a:cxnLst>
            <a:rect l="0" t="0" r="r" b="b"/>
            <a:pathLst>
              <a:path w="674" h="102">
                <a:moveTo>
                  <a:pt x="0" y="102"/>
                </a:moveTo>
                <a:lnTo>
                  <a:pt x="206" y="102"/>
                </a:lnTo>
                <a:lnTo>
                  <a:pt x="674" y="0"/>
                </a:lnTo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14" name="Line 18"/>
          <p:cNvSpPr>
            <a:spLocks noChangeShapeType="1"/>
          </p:cNvSpPr>
          <p:nvPr/>
        </p:nvSpPr>
        <p:spPr bwMode="auto">
          <a:xfrm flipH="1">
            <a:off x="6586538" y="2557463"/>
            <a:ext cx="295275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15" name="Line 19"/>
          <p:cNvSpPr>
            <a:spLocks noChangeShapeType="1"/>
          </p:cNvSpPr>
          <p:nvPr/>
        </p:nvSpPr>
        <p:spPr bwMode="auto">
          <a:xfrm>
            <a:off x="6416675" y="3902075"/>
            <a:ext cx="85725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16" name="Line 20"/>
          <p:cNvSpPr>
            <a:spLocks noChangeShapeType="1"/>
          </p:cNvSpPr>
          <p:nvPr/>
        </p:nvSpPr>
        <p:spPr bwMode="auto">
          <a:xfrm>
            <a:off x="6945313" y="5011738"/>
            <a:ext cx="88900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17" name="Rectangle 21"/>
          <p:cNvSpPr>
            <a:spLocks noChangeArrowheads="1"/>
          </p:cNvSpPr>
          <p:nvPr/>
        </p:nvSpPr>
        <p:spPr bwMode="auto">
          <a:xfrm>
            <a:off x="441325" y="3228975"/>
            <a:ext cx="1163638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0" hangingPunct="0"/>
            <a:r>
              <a:rPr lang="en-US" sz="1100" b="1">
                <a:solidFill>
                  <a:srgbClr val="000000"/>
                </a:solidFill>
              </a:rPr>
              <a:t>Synaptic vesicles</a:t>
            </a:r>
          </a:p>
          <a:p>
            <a:pPr defTabSz="806450" eaLnBrk="0" hangingPunct="0"/>
            <a:r>
              <a:rPr lang="en-US" sz="1100" b="1">
                <a:solidFill>
                  <a:srgbClr val="000000"/>
                </a:solidFill>
              </a:rPr>
              <a:t>containing </a:t>
            </a:r>
          </a:p>
          <a:p>
            <a:pPr defTabSz="806450" eaLnBrk="0" hangingPunct="0"/>
            <a:r>
              <a:rPr lang="en-US" sz="1100" b="1">
                <a:solidFill>
                  <a:srgbClr val="000000"/>
                </a:solidFill>
              </a:rPr>
              <a:t>neurotransmitter </a:t>
            </a:r>
          </a:p>
          <a:p>
            <a:pPr defTabSz="806450" eaLnBrk="0" hangingPunct="0"/>
            <a:r>
              <a:rPr lang="en-US" sz="1100" b="1">
                <a:solidFill>
                  <a:srgbClr val="000000"/>
                </a:solidFill>
              </a:rPr>
              <a:t>molecules</a:t>
            </a:r>
            <a:endParaRPr lang="en-US" sz="2100" b="1"/>
          </a:p>
        </p:txBody>
      </p:sp>
      <p:sp>
        <p:nvSpPr>
          <p:cNvPr id="55318" name="Rectangle 22"/>
          <p:cNvSpPr>
            <a:spLocks noChangeArrowheads="1"/>
          </p:cNvSpPr>
          <p:nvPr/>
        </p:nvSpPr>
        <p:spPr bwMode="auto">
          <a:xfrm>
            <a:off x="441325" y="2589213"/>
            <a:ext cx="7842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0" hangingPunct="0"/>
            <a:r>
              <a:rPr lang="en-US" sz="1100" b="1">
                <a:solidFill>
                  <a:srgbClr val="000000"/>
                </a:solidFill>
              </a:rPr>
              <a:t>Axon of </a:t>
            </a:r>
          </a:p>
          <a:p>
            <a:pPr defTabSz="806450" eaLnBrk="0" hangingPunct="0"/>
            <a:r>
              <a:rPr lang="en-US" sz="1100" b="1">
                <a:solidFill>
                  <a:srgbClr val="000000"/>
                </a:solidFill>
              </a:rPr>
              <a:t>presynaptic</a:t>
            </a:r>
          </a:p>
          <a:p>
            <a:pPr defTabSz="806450" eaLnBrk="0" hangingPunct="0"/>
            <a:r>
              <a:rPr lang="en-US" sz="1100" b="1">
                <a:solidFill>
                  <a:srgbClr val="000000"/>
                </a:solidFill>
              </a:rPr>
              <a:t>neuron</a:t>
            </a:r>
            <a:endParaRPr lang="en-US" sz="2100" b="1"/>
          </a:p>
        </p:txBody>
      </p:sp>
      <p:sp>
        <p:nvSpPr>
          <p:cNvPr id="55319" name="Rectangle 23"/>
          <p:cNvSpPr>
            <a:spLocks noChangeArrowheads="1"/>
          </p:cNvSpPr>
          <p:nvPr/>
        </p:nvSpPr>
        <p:spPr bwMode="auto">
          <a:xfrm>
            <a:off x="1027113" y="4375150"/>
            <a:ext cx="5826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0" hangingPunct="0"/>
            <a:r>
              <a:rPr lang="en-US" sz="1100" b="1">
                <a:solidFill>
                  <a:srgbClr val="000000"/>
                </a:solidFill>
              </a:rPr>
              <a:t>Synaptic</a:t>
            </a:r>
          </a:p>
          <a:p>
            <a:pPr defTabSz="806450" eaLnBrk="0" hangingPunct="0"/>
            <a:r>
              <a:rPr lang="en-US" sz="1100" b="1">
                <a:solidFill>
                  <a:srgbClr val="000000"/>
                </a:solidFill>
              </a:rPr>
              <a:t>cleft</a:t>
            </a:r>
            <a:endParaRPr lang="en-US" sz="2100" b="1"/>
          </a:p>
        </p:txBody>
      </p:sp>
      <p:sp>
        <p:nvSpPr>
          <p:cNvPr id="55320" name="Rectangle 24"/>
          <p:cNvSpPr>
            <a:spLocks noChangeArrowheads="1"/>
          </p:cNvSpPr>
          <p:nvPr/>
        </p:nvSpPr>
        <p:spPr bwMode="auto">
          <a:xfrm>
            <a:off x="1525588" y="5046663"/>
            <a:ext cx="7762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0" hangingPunct="0"/>
            <a:r>
              <a:rPr lang="en-US" sz="1100" b="1">
                <a:solidFill>
                  <a:srgbClr val="000000"/>
                </a:solidFill>
              </a:rPr>
              <a:t>Ion channel</a:t>
            </a:r>
          </a:p>
          <a:p>
            <a:pPr defTabSz="806450" eaLnBrk="0" hangingPunct="0"/>
            <a:r>
              <a:rPr lang="en-US" sz="1100" b="1">
                <a:solidFill>
                  <a:srgbClr val="000000"/>
                </a:solidFill>
              </a:rPr>
              <a:t>(closed)</a:t>
            </a:r>
            <a:endParaRPr lang="en-US" sz="2100" b="1"/>
          </a:p>
        </p:txBody>
      </p:sp>
      <p:sp>
        <p:nvSpPr>
          <p:cNvPr id="55321" name="Rectangle 25"/>
          <p:cNvSpPr>
            <a:spLocks noChangeArrowheads="1"/>
          </p:cNvSpPr>
          <p:nvPr/>
        </p:nvSpPr>
        <p:spPr bwMode="auto">
          <a:xfrm>
            <a:off x="3216275" y="5105400"/>
            <a:ext cx="124142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0" hangingPunct="0"/>
            <a:r>
              <a:rPr lang="en-US" sz="1100" b="1">
                <a:solidFill>
                  <a:srgbClr val="000000"/>
                </a:solidFill>
              </a:rPr>
              <a:t>Ion channel (open)</a:t>
            </a:r>
            <a:endParaRPr lang="en-US" sz="2100" b="1"/>
          </a:p>
        </p:txBody>
      </p:sp>
      <p:sp>
        <p:nvSpPr>
          <p:cNvPr id="55322" name="Rectangle 26"/>
          <p:cNvSpPr>
            <a:spLocks noChangeArrowheads="1"/>
          </p:cNvSpPr>
          <p:nvPr/>
        </p:nvSpPr>
        <p:spPr bwMode="auto">
          <a:xfrm>
            <a:off x="3535363" y="1724025"/>
            <a:ext cx="12969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0" hangingPunct="0"/>
            <a:r>
              <a:rPr lang="en-US" sz="1100" b="1">
                <a:solidFill>
                  <a:srgbClr val="000000"/>
                </a:solidFill>
              </a:rPr>
              <a:t>Axon terminal of </a:t>
            </a:r>
          </a:p>
          <a:p>
            <a:pPr defTabSz="806450" eaLnBrk="0" hangingPunct="0"/>
            <a:r>
              <a:rPr lang="en-US" sz="1100" b="1">
                <a:solidFill>
                  <a:srgbClr val="000000"/>
                </a:solidFill>
              </a:rPr>
              <a:t>presynaptic neuron</a:t>
            </a:r>
            <a:endParaRPr lang="en-US" sz="2100" b="1"/>
          </a:p>
        </p:txBody>
      </p:sp>
      <p:sp>
        <p:nvSpPr>
          <p:cNvPr id="55323" name="Rectangle 27"/>
          <p:cNvSpPr>
            <a:spLocks noChangeArrowheads="1"/>
          </p:cNvSpPr>
          <p:nvPr/>
        </p:nvSpPr>
        <p:spPr bwMode="auto">
          <a:xfrm>
            <a:off x="4516438" y="2181225"/>
            <a:ext cx="8699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0" hangingPunct="0"/>
            <a:r>
              <a:rPr lang="en-US" sz="1100" b="1">
                <a:solidFill>
                  <a:srgbClr val="000000"/>
                </a:solidFill>
              </a:rPr>
              <a:t>Postsynaptic</a:t>
            </a:r>
          </a:p>
          <a:p>
            <a:pPr defTabSz="806450" eaLnBrk="0" hangingPunct="0"/>
            <a:r>
              <a:rPr lang="en-US" sz="1100" b="1">
                <a:solidFill>
                  <a:srgbClr val="000000"/>
                </a:solidFill>
              </a:rPr>
              <a:t>membrane</a:t>
            </a:r>
            <a:endParaRPr lang="en-US" sz="2100" b="1"/>
          </a:p>
        </p:txBody>
      </p:sp>
      <p:sp>
        <p:nvSpPr>
          <p:cNvPr id="55324" name="Rectangle 28"/>
          <p:cNvSpPr>
            <a:spLocks noChangeArrowheads="1"/>
          </p:cNvSpPr>
          <p:nvPr/>
        </p:nvSpPr>
        <p:spPr bwMode="auto">
          <a:xfrm>
            <a:off x="3154363" y="2316163"/>
            <a:ext cx="969962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0" hangingPunct="0"/>
            <a:r>
              <a:rPr lang="en-US" sz="1100" b="1">
                <a:solidFill>
                  <a:srgbClr val="000000"/>
                </a:solidFill>
              </a:rPr>
              <a:t>Mitochondrion</a:t>
            </a:r>
            <a:endParaRPr lang="en-US" sz="2100" b="1"/>
          </a:p>
        </p:txBody>
      </p:sp>
      <p:sp>
        <p:nvSpPr>
          <p:cNvPr id="55325" name="Rectangle 29"/>
          <p:cNvSpPr>
            <a:spLocks noChangeArrowheads="1"/>
          </p:cNvSpPr>
          <p:nvPr/>
        </p:nvSpPr>
        <p:spPr bwMode="auto">
          <a:xfrm>
            <a:off x="5707063" y="4921250"/>
            <a:ext cx="125730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0" hangingPunct="0"/>
            <a:r>
              <a:rPr lang="en-US" sz="1100" b="1">
                <a:solidFill>
                  <a:srgbClr val="000000"/>
                </a:solidFill>
              </a:rPr>
              <a:t>Ion channel closed</a:t>
            </a:r>
            <a:endParaRPr lang="en-US" sz="2100" b="1"/>
          </a:p>
        </p:txBody>
      </p:sp>
      <p:sp>
        <p:nvSpPr>
          <p:cNvPr id="55326" name="Rectangle 30"/>
          <p:cNvSpPr>
            <a:spLocks noChangeArrowheads="1"/>
          </p:cNvSpPr>
          <p:nvPr/>
        </p:nvSpPr>
        <p:spPr bwMode="auto">
          <a:xfrm>
            <a:off x="5681663" y="2970213"/>
            <a:ext cx="114935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0" hangingPunct="0"/>
            <a:r>
              <a:rPr lang="en-US" sz="1100" b="1">
                <a:solidFill>
                  <a:srgbClr val="000000"/>
                </a:solidFill>
              </a:rPr>
              <a:t>Ion channel open</a:t>
            </a:r>
            <a:endParaRPr lang="en-US" sz="2100" b="1"/>
          </a:p>
        </p:txBody>
      </p:sp>
      <p:sp>
        <p:nvSpPr>
          <p:cNvPr id="55327" name="Rectangle 31"/>
          <p:cNvSpPr>
            <a:spLocks noChangeArrowheads="1"/>
          </p:cNvSpPr>
          <p:nvPr/>
        </p:nvSpPr>
        <p:spPr bwMode="auto">
          <a:xfrm>
            <a:off x="5718175" y="1506538"/>
            <a:ext cx="1131888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0" hangingPunct="0"/>
            <a:r>
              <a:rPr lang="en-US" sz="1100" b="1">
                <a:solidFill>
                  <a:srgbClr val="000000"/>
                </a:solidFill>
              </a:rPr>
              <a:t>Neurotransmitter</a:t>
            </a:r>
            <a:endParaRPr lang="en-US" sz="2100" b="1"/>
          </a:p>
        </p:txBody>
      </p:sp>
      <p:sp>
        <p:nvSpPr>
          <p:cNvPr id="55328" name="Rectangle 32"/>
          <p:cNvSpPr>
            <a:spLocks noChangeArrowheads="1"/>
          </p:cNvSpPr>
          <p:nvPr/>
        </p:nvSpPr>
        <p:spPr bwMode="auto">
          <a:xfrm>
            <a:off x="5718175" y="1836738"/>
            <a:ext cx="60642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0" hangingPunct="0"/>
            <a:r>
              <a:rPr lang="en-US" sz="1100" b="1">
                <a:solidFill>
                  <a:srgbClr val="000000"/>
                </a:solidFill>
              </a:rPr>
              <a:t>Receptor</a:t>
            </a:r>
            <a:endParaRPr lang="en-US" sz="2100" b="1"/>
          </a:p>
        </p:txBody>
      </p:sp>
      <p:sp>
        <p:nvSpPr>
          <p:cNvPr id="55329" name="Rectangle 33"/>
          <p:cNvSpPr>
            <a:spLocks noChangeArrowheads="1"/>
          </p:cNvSpPr>
          <p:nvPr/>
        </p:nvSpPr>
        <p:spPr bwMode="auto">
          <a:xfrm>
            <a:off x="5718175" y="2455863"/>
            <a:ext cx="8699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0" hangingPunct="0"/>
            <a:r>
              <a:rPr lang="en-US" sz="1100" b="1">
                <a:solidFill>
                  <a:srgbClr val="000000"/>
                </a:solidFill>
              </a:rPr>
              <a:t>Postsynaptic</a:t>
            </a:r>
          </a:p>
          <a:p>
            <a:pPr defTabSz="806450" eaLnBrk="0" hangingPunct="0"/>
            <a:r>
              <a:rPr lang="en-US" sz="1100" b="1">
                <a:solidFill>
                  <a:srgbClr val="000000"/>
                </a:solidFill>
              </a:rPr>
              <a:t>membrane</a:t>
            </a:r>
            <a:endParaRPr lang="en-US" sz="2100" b="1"/>
          </a:p>
        </p:txBody>
      </p:sp>
      <p:sp>
        <p:nvSpPr>
          <p:cNvPr id="55330" name="Rectangle 34"/>
          <p:cNvSpPr>
            <a:spLocks noChangeArrowheads="1"/>
          </p:cNvSpPr>
          <p:nvPr/>
        </p:nvSpPr>
        <p:spPr bwMode="auto">
          <a:xfrm>
            <a:off x="5762625" y="3811588"/>
            <a:ext cx="11160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0" hangingPunct="0"/>
            <a:r>
              <a:rPr lang="en-US" sz="1100" b="1">
                <a:solidFill>
                  <a:srgbClr val="000000"/>
                </a:solidFill>
              </a:rPr>
              <a:t>Degraded</a:t>
            </a:r>
          </a:p>
          <a:p>
            <a:pPr defTabSz="806450" eaLnBrk="0" hangingPunct="0"/>
            <a:r>
              <a:rPr lang="en-US" sz="1100" b="1">
                <a:solidFill>
                  <a:srgbClr val="000000"/>
                </a:solidFill>
              </a:rPr>
              <a:t>neurotransmitter</a:t>
            </a:r>
            <a:endParaRPr lang="en-US" sz="2100" b="1"/>
          </a:p>
        </p:txBody>
      </p:sp>
      <p:sp>
        <p:nvSpPr>
          <p:cNvPr id="55331" name="Rectangle 35"/>
          <p:cNvSpPr>
            <a:spLocks noChangeArrowheads="1"/>
          </p:cNvSpPr>
          <p:nvPr/>
        </p:nvSpPr>
        <p:spPr bwMode="auto">
          <a:xfrm>
            <a:off x="8434388" y="1573213"/>
            <a:ext cx="23177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0" hangingPunct="0"/>
            <a:r>
              <a:rPr lang="en-US" sz="1100" b="1">
                <a:solidFill>
                  <a:srgbClr val="000000"/>
                </a:solidFill>
              </a:rPr>
              <a:t>Na</a:t>
            </a:r>
            <a:r>
              <a:rPr lang="en-US" sz="1100" b="1" baseline="30000">
                <a:solidFill>
                  <a:srgbClr val="000000"/>
                </a:solidFill>
              </a:rPr>
              <a:t>+</a:t>
            </a:r>
            <a:endParaRPr lang="en-US" sz="2100" b="1"/>
          </a:p>
        </p:txBody>
      </p:sp>
      <p:sp>
        <p:nvSpPr>
          <p:cNvPr id="55332" name="Rectangle 36"/>
          <p:cNvSpPr>
            <a:spLocks noChangeArrowheads="1"/>
          </p:cNvSpPr>
          <p:nvPr/>
        </p:nvSpPr>
        <p:spPr bwMode="auto">
          <a:xfrm>
            <a:off x="2967038" y="1598613"/>
            <a:ext cx="280987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0" hangingPunct="0"/>
            <a:r>
              <a:rPr lang="en-US" sz="1100" b="1">
                <a:solidFill>
                  <a:srgbClr val="000000"/>
                </a:solidFill>
              </a:rPr>
              <a:t>Ca</a:t>
            </a:r>
            <a:r>
              <a:rPr lang="en-US" sz="1100" b="1" baseline="30000">
                <a:solidFill>
                  <a:srgbClr val="000000"/>
                </a:solidFill>
              </a:rPr>
              <a:t>2+</a:t>
            </a:r>
            <a:endParaRPr lang="en-US" sz="2100" b="1"/>
          </a:p>
        </p:txBody>
      </p:sp>
      <p:sp>
        <p:nvSpPr>
          <p:cNvPr id="55333" name="Oval 37"/>
          <p:cNvSpPr>
            <a:spLocks noChangeArrowheads="1"/>
          </p:cNvSpPr>
          <p:nvPr/>
        </p:nvSpPr>
        <p:spPr bwMode="auto">
          <a:xfrm>
            <a:off x="2733675" y="1911350"/>
            <a:ext cx="160338" cy="16033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80696" tIns="40348" rIns="80696" bIns="40348" anchor="ctr"/>
          <a:lstStyle/>
          <a:p>
            <a:pPr algn="ctr" defTabSz="806450" eaLnBrk="0" hangingPunct="0"/>
            <a:r>
              <a:rPr lang="en-US" sz="1100" b="1"/>
              <a:t>1</a:t>
            </a:r>
          </a:p>
        </p:txBody>
      </p:sp>
      <p:sp>
        <p:nvSpPr>
          <p:cNvPr id="55334" name="Oval 38"/>
          <p:cNvSpPr>
            <a:spLocks noChangeArrowheads="1"/>
          </p:cNvSpPr>
          <p:nvPr/>
        </p:nvSpPr>
        <p:spPr bwMode="auto">
          <a:xfrm>
            <a:off x="3632200" y="3992563"/>
            <a:ext cx="160338" cy="1603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80696" tIns="40348" rIns="80696" bIns="40348" anchor="ctr"/>
          <a:lstStyle/>
          <a:p>
            <a:pPr algn="ctr" defTabSz="806450" eaLnBrk="0" hangingPunct="0"/>
            <a:r>
              <a:rPr lang="en-US" sz="1100" b="1"/>
              <a:t>2</a:t>
            </a:r>
          </a:p>
        </p:txBody>
      </p:sp>
      <p:sp>
        <p:nvSpPr>
          <p:cNvPr id="55335" name="Oval 39"/>
          <p:cNvSpPr>
            <a:spLocks noChangeArrowheads="1"/>
          </p:cNvSpPr>
          <p:nvPr/>
        </p:nvSpPr>
        <p:spPr bwMode="auto">
          <a:xfrm>
            <a:off x="3497263" y="4572000"/>
            <a:ext cx="161925" cy="16033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80696" tIns="40348" rIns="80696" bIns="40348" anchor="ctr"/>
          <a:lstStyle/>
          <a:p>
            <a:pPr algn="ctr" defTabSz="806450" eaLnBrk="0" hangingPunct="0"/>
            <a:r>
              <a:rPr lang="en-US" sz="1100" b="1"/>
              <a:t>3</a:t>
            </a:r>
          </a:p>
        </p:txBody>
      </p:sp>
      <p:sp>
        <p:nvSpPr>
          <p:cNvPr id="55336" name="Oval 40"/>
          <p:cNvSpPr>
            <a:spLocks noChangeArrowheads="1"/>
          </p:cNvSpPr>
          <p:nvPr/>
        </p:nvSpPr>
        <p:spPr bwMode="auto">
          <a:xfrm>
            <a:off x="4344988" y="4679950"/>
            <a:ext cx="161925" cy="16033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80696" tIns="40348" rIns="80696" bIns="40348" anchor="ctr"/>
          <a:lstStyle/>
          <a:p>
            <a:pPr algn="ctr" defTabSz="806450" eaLnBrk="0" hangingPunct="0"/>
            <a:r>
              <a:rPr lang="en-US" sz="1100" b="1"/>
              <a:t>4</a:t>
            </a:r>
          </a:p>
        </p:txBody>
      </p:sp>
      <p:sp>
        <p:nvSpPr>
          <p:cNvPr id="55337" name="Oval 41"/>
          <p:cNvSpPr>
            <a:spLocks noChangeArrowheads="1"/>
          </p:cNvSpPr>
          <p:nvPr/>
        </p:nvSpPr>
        <p:spPr bwMode="auto">
          <a:xfrm>
            <a:off x="7505700" y="3294063"/>
            <a:ext cx="161925" cy="1619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80696" tIns="40348" rIns="80696" bIns="40348" anchor="ctr"/>
          <a:lstStyle/>
          <a:p>
            <a:pPr algn="ctr" defTabSz="806450" eaLnBrk="0" hangingPunct="0"/>
            <a:r>
              <a:rPr lang="en-US" sz="1100" b="1"/>
              <a:t>5</a:t>
            </a:r>
          </a:p>
        </p:txBody>
      </p:sp>
      <p:sp>
        <p:nvSpPr>
          <p:cNvPr id="55338" name="Text Box 42"/>
          <p:cNvSpPr txBox="1">
            <a:spLocks noChangeArrowheads="1"/>
          </p:cNvSpPr>
          <p:nvPr/>
        </p:nvSpPr>
        <p:spPr bwMode="auto">
          <a:xfrm rot="3466779">
            <a:off x="948531" y="1791494"/>
            <a:ext cx="1179513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0696" tIns="40348" rIns="80696" bIns="40348">
            <a:spAutoFit/>
          </a:bodyPr>
          <a:lstStyle/>
          <a:p>
            <a:pPr defTabSz="806450" eaLnBrk="0" hangingPunct="0"/>
            <a:r>
              <a:rPr lang="en-US" sz="1100" b="1">
                <a:solidFill>
                  <a:schemeClr val="bg1"/>
                </a:solidFill>
              </a:rPr>
              <a:t>Action potential</a:t>
            </a:r>
          </a:p>
        </p:txBody>
      </p:sp>
      <p:sp>
        <p:nvSpPr>
          <p:cNvPr id="55339" name="Text Box 43"/>
          <p:cNvSpPr txBox="1">
            <a:spLocks noChangeArrowheads="1"/>
          </p:cNvSpPr>
          <p:nvPr/>
        </p:nvSpPr>
        <p:spPr bwMode="auto">
          <a:xfrm>
            <a:off x="7315200" y="6507163"/>
            <a:ext cx="1600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/>
            <a:r>
              <a:rPr lang="en-US" sz="1200" b="1">
                <a:solidFill>
                  <a:schemeClr val="accent2"/>
                </a:solidFill>
              </a:rPr>
              <a:t>Figure 11.18</a:t>
            </a:r>
          </a:p>
        </p:txBody>
      </p:sp>
      <p:sp>
        <p:nvSpPr>
          <p:cNvPr id="55340" name="Rectangle 4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Synaptic Cleft: Information Transfer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Histology of Nerve Tissue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two cell divisions in the nervous system are:</a:t>
            </a:r>
          </a:p>
          <a:p>
            <a:pPr lvl="1"/>
            <a:r>
              <a:rPr lang="en-US"/>
              <a:t>  </a:t>
            </a:r>
          </a:p>
          <a:p>
            <a:pPr lvl="2"/>
            <a:r>
              <a:rPr lang="en-US"/>
              <a:t>excitable cells that transmit electrical signals</a:t>
            </a:r>
          </a:p>
          <a:p>
            <a:pPr lvl="1"/>
            <a:r>
              <a:rPr lang="en-US"/>
              <a:t> </a:t>
            </a:r>
          </a:p>
          <a:p>
            <a:pPr lvl="2"/>
            <a:r>
              <a:rPr lang="en-US"/>
              <a:t>cells that _</a:t>
            </a:r>
          </a:p>
        </p:txBody>
      </p:sp>
    </p:spTree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Termination of Neurotransmitter Effects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8450" y="1524000"/>
            <a:ext cx="8270875" cy="48831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Neurotransmitter bound to a postsynaptic receptor: 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Produces a _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_________________________________________ of additional “messages” 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Must be removed from its receptor</a:t>
            </a:r>
          </a:p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/>
              <a:t>Removal of neurotransmitters occurs when they: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degraded by _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__________________________________ by </a:t>
            </a:r>
            <a:r>
              <a:rPr lang="en-US" sz="2400" dirty="0" err="1"/>
              <a:t>astrocytes</a:t>
            </a:r>
            <a:r>
              <a:rPr lang="en-US" sz="2400" dirty="0"/>
              <a:t> or the </a:t>
            </a:r>
            <a:r>
              <a:rPr lang="en-US" sz="2400" dirty="0" err="1"/>
              <a:t>presynaptic</a:t>
            </a:r>
            <a:r>
              <a:rPr lang="en-US" sz="2400" dirty="0"/>
              <a:t> terminals 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Diffuse from the synaptic cleft</a:t>
            </a:r>
          </a:p>
        </p:txBody>
      </p:sp>
    </p:spTree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Postsynaptic Potentials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5105400"/>
          </a:xfrm>
        </p:spPr>
        <p:txBody>
          <a:bodyPr/>
          <a:lstStyle/>
          <a:p>
            <a:r>
              <a:rPr lang="en-US" sz="2800" dirty="0"/>
              <a:t>Neurotransmitter receptors mediate changes in membrane potential according to:</a:t>
            </a:r>
          </a:p>
          <a:p>
            <a:pPr lvl="1"/>
            <a:r>
              <a:rPr lang="en-US" sz="2400" dirty="0"/>
              <a:t>The _</a:t>
            </a:r>
          </a:p>
          <a:p>
            <a:pPr lvl="1"/>
            <a:r>
              <a:rPr lang="en-US" sz="2400" dirty="0"/>
              <a:t>The amount of ______________________ the neurotransmitter is bound to receptors</a:t>
            </a:r>
          </a:p>
          <a:p>
            <a:r>
              <a:rPr lang="en-US" sz="2800" dirty="0"/>
              <a:t>The two types of postsynaptic potentials are: </a:t>
            </a:r>
          </a:p>
          <a:p>
            <a:pPr lvl="1"/>
            <a:r>
              <a:rPr lang="en-US" dirty="0"/>
              <a:t>EPSP – __________________________ postsynaptic potentials </a:t>
            </a:r>
          </a:p>
          <a:p>
            <a:pPr lvl="1"/>
            <a:r>
              <a:rPr lang="en-US" dirty="0"/>
              <a:t>IPSP – __________________________  postsynaptic potentials</a:t>
            </a:r>
          </a:p>
        </p:txBody>
      </p:sp>
    </p:spTree>
  </p:cSld>
  <p:clrMapOvr>
    <a:masterClrMapping/>
  </p:clrMapOvr>
  <p:transition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Excitatory Postsynaptic Potentials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EPSPs are ________________________ that _____________________________ an action potential in an axon</a:t>
            </a:r>
          </a:p>
          <a:p>
            <a:pPr lvl="1"/>
            <a:r>
              <a:rPr lang="en-US" dirty="0"/>
              <a:t>Use only chemically gated channels</a:t>
            </a:r>
          </a:p>
          <a:p>
            <a:pPr lvl="1"/>
            <a:r>
              <a:rPr lang="en-US" dirty="0"/>
              <a:t>Na</a:t>
            </a:r>
            <a:r>
              <a:rPr lang="en-US" baseline="30000" dirty="0"/>
              <a:t>+</a:t>
            </a:r>
            <a:r>
              <a:rPr lang="en-US" dirty="0"/>
              <a:t> and K</a:t>
            </a:r>
            <a:r>
              <a:rPr lang="en-US" baseline="30000" dirty="0"/>
              <a:t>+</a:t>
            </a:r>
            <a:r>
              <a:rPr lang="en-US" dirty="0"/>
              <a:t> flow in opposite directions at the same time</a:t>
            </a:r>
          </a:p>
          <a:p>
            <a:endParaRPr lang="en-US" dirty="0"/>
          </a:p>
          <a:p>
            <a:r>
              <a:rPr lang="en-US" dirty="0"/>
              <a:t>Postsynaptic membranes do not generate action potentials</a:t>
            </a:r>
          </a:p>
        </p:txBody>
      </p:sp>
    </p:spTree>
  </p:cSld>
  <p:clrMapOvr>
    <a:masterClrMapping/>
  </p:clrMapOvr>
  <p:transition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Inhibitory Synapses and IPSPs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Neurotransmitter binding to a receptor at _________________________________: </a:t>
            </a:r>
          </a:p>
          <a:p>
            <a:pPr lvl="1"/>
            <a:r>
              <a:rPr lang="en-US" dirty="0"/>
              <a:t>Causes the membrane to become more permeable to potassium and chloride ions </a:t>
            </a:r>
          </a:p>
          <a:p>
            <a:pPr lvl="1"/>
            <a:r>
              <a:rPr lang="en-US" dirty="0"/>
              <a:t> 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_________________________the postsynaptic neuron’s ability to produce an action potential</a:t>
            </a:r>
          </a:p>
        </p:txBody>
      </p:sp>
    </p:spTree>
  </p:cSld>
  <p:clrMapOvr>
    <a:masterClrMapping/>
  </p:clrMapOvr>
  <p:transition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Summation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single EPSP cannot induce an action potential</a:t>
            </a:r>
          </a:p>
          <a:p>
            <a:r>
              <a:rPr lang="en-US" dirty="0"/>
              <a:t>EPSPs must _______________________ temporally or spatially to induce an action potential</a:t>
            </a:r>
          </a:p>
          <a:p>
            <a:endParaRPr lang="en-US" dirty="0"/>
          </a:p>
          <a:p>
            <a:r>
              <a:rPr lang="en-US" dirty="0"/>
              <a:t>Temporal summation</a:t>
            </a:r>
          </a:p>
          <a:p>
            <a:pPr lvl="1"/>
            <a:r>
              <a:rPr lang="en-US" dirty="0" err="1"/>
              <a:t>presynaptic</a:t>
            </a:r>
            <a:r>
              <a:rPr lang="en-US" dirty="0"/>
              <a:t> neurons transmit impulses in _</a:t>
            </a:r>
          </a:p>
        </p:txBody>
      </p:sp>
    </p:spTree>
  </p:cSld>
  <p:clrMapOvr>
    <a:masterClrMapping/>
  </p:clrMapOvr>
  <p:transition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Summation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Spatial summation </a:t>
            </a:r>
          </a:p>
          <a:p>
            <a:pPr lvl="1"/>
            <a:r>
              <a:rPr lang="en-US"/>
              <a:t>postsynaptic neuron is stimulated by a _</a:t>
            </a:r>
          </a:p>
          <a:p>
            <a:endParaRPr lang="en-US"/>
          </a:p>
          <a:p>
            <a:r>
              <a:rPr lang="en-US"/>
              <a:t>IPSPs can also summate with EPSPs, _</a:t>
            </a:r>
          </a:p>
        </p:txBody>
      </p:sp>
    </p:spTree>
  </p:cSld>
  <p:clrMapOvr>
    <a:masterClrMapping/>
  </p:clrMapOvr>
  <p:transition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Summation</a:t>
            </a:r>
          </a:p>
        </p:txBody>
      </p:sp>
      <p:pic>
        <p:nvPicPr>
          <p:cNvPr id="7066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00200"/>
            <a:ext cx="9144000" cy="417195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Neurotransmitters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Chemicals used for neuronal communication with the body and the brain</a:t>
            </a:r>
          </a:p>
          <a:p>
            <a:r>
              <a:rPr lang="en-US"/>
              <a:t>50 different neurotransmitters have been identified</a:t>
            </a:r>
          </a:p>
          <a:p>
            <a:r>
              <a:rPr lang="en-US"/>
              <a:t>Classified </a:t>
            </a:r>
          </a:p>
          <a:p>
            <a:pPr lvl="1"/>
            <a:r>
              <a:rPr lang="en-US"/>
              <a:t> </a:t>
            </a:r>
          </a:p>
          <a:p>
            <a:pPr lvl="1"/>
            <a:r>
              <a:rPr lang="en-US"/>
              <a:t> </a:t>
            </a:r>
          </a:p>
        </p:txBody>
      </p:sp>
    </p:spTree>
  </p:cSld>
  <p:clrMapOvr>
    <a:masterClrMapping/>
  </p:clrMapOvr>
  <p:transition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Chemical Neurotransmitters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 </a:t>
            </a:r>
          </a:p>
          <a:p>
            <a:r>
              <a:rPr lang="en-US"/>
              <a:t>Biogenic amines</a:t>
            </a:r>
          </a:p>
          <a:p>
            <a:r>
              <a:rPr lang="en-US"/>
              <a:t> </a:t>
            </a:r>
          </a:p>
          <a:p>
            <a:r>
              <a:rPr lang="en-US"/>
              <a:t>Peptides</a:t>
            </a:r>
          </a:p>
          <a:p>
            <a:r>
              <a:rPr lang="en-US"/>
              <a:t>Novel messengers: </a:t>
            </a:r>
          </a:p>
          <a:p>
            <a:pPr lvl="1"/>
            <a:r>
              <a:rPr lang="en-US"/>
              <a:t>ATP</a:t>
            </a:r>
          </a:p>
          <a:p>
            <a:pPr lvl="1"/>
            <a:r>
              <a:rPr lang="en-US"/>
              <a:t>dissolved gases _</a:t>
            </a:r>
          </a:p>
        </p:txBody>
      </p:sp>
    </p:spTree>
  </p:cSld>
  <p:clrMapOvr>
    <a:masterClrMapping/>
  </p:clrMapOvr>
  <p:transition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Neurotransmitters: Acetylcholine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____________________ neurotransmitter identified, and best understood</a:t>
            </a:r>
          </a:p>
          <a:p>
            <a:endParaRPr lang="en-US"/>
          </a:p>
          <a:p>
            <a:r>
              <a:rPr lang="en-US"/>
              <a:t>Released at the _</a:t>
            </a:r>
          </a:p>
          <a:p>
            <a:endParaRPr lang="en-US"/>
          </a:p>
          <a:p>
            <a:r>
              <a:rPr lang="en-US"/>
              <a:t>Synthesized and enclosed in _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Supporting Cells: Neuroglia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supporting cells: neuroglia or glial cells</a:t>
            </a:r>
          </a:p>
          <a:p>
            <a:pPr lvl="1"/>
            <a:r>
              <a:rPr lang="en-US"/>
              <a:t>Provide a _</a:t>
            </a:r>
          </a:p>
          <a:p>
            <a:pPr lvl="1"/>
            <a:r>
              <a:rPr lang="en-US"/>
              <a:t>Segregate and insulate neurons</a:t>
            </a:r>
          </a:p>
          <a:p>
            <a:pPr lvl="1"/>
            <a:r>
              <a:rPr lang="en-US"/>
              <a:t>____________________________ young neurons to the proper connections </a:t>
            </a:r>
          </a:p>
          <a:p>
            <a:pPr lvl="1"/>
            <a:r>
              <a:rPr lang="en-US"/>
              <a:t>Promote _</a:t>
            </a:r>
          </a:p>
        </p:txBody>
      </p:sp>
    </p:spTree>
  </p:cSld>
  <p:clrMapOvr>
    <a:masterClrMapping/>
  </p:clrMapOvr>
  <p:transition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Neurotransmitters: Acetylcholine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Degraded by the enzyme acetylcholinesterase _</a:t>
            </a:r>
          </a:p>
          <a:p>
            <a:endParaRPr lang="en-US"/>
          </a:p>
          <a:p>
            <a:r>
              <a:rPr lang="en-US"/>
              <a:t>Released by:</a:t>
            </a:r>
          </a:p>
          <a:p>
            <a:pPr lvl="1"/>
            <a:r>
              <a:rPr lang="en-US"/>
              <a:t>All neurons that _</a:t>
            </a:r>
          </a:p>
          <a:p>
            <a:pPr lvl="1"/>
            <a:endParaRPr lang="en-US"/>
          </a:p>
          <a:p>
            <a:pPr lvl="1"/>
            <a:r>
              <a:rPr lang="en-US"/>
              <a:t>Some neurons in the _</a:t>
            </a:r>
          </a:p>
        </p:txBody>
      </p:sp>
    </p:spTree>
  </p:cSld>
  <p:clrMapOvr>
    <a:masterClrMapping/>
  </p:clrMapOvr>
  <p:transition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Neurotransmitters: Biogenic Amines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231775" indent="-231775"/>
            <a:r>
              <a:rPr lang="en-US" dirty="0"/>
              <a:t>Include:</a:t>
            </a:r>
          </a:p>
          <a:p>
            <a:pPr marL="631825" lvl="1"/>
            <a:r>
              <a:rPr lang="en-US" dirty="0" err="1"/>
              <a:t>Catecholamines</a:t>
            </a:r>
            <a:r>
              <a:rPr lang="en-US" dirty="0"/>
              <a:t> </a:t>
            </a:r>
          </a:p>
          <a:p>
            <a:pPr lvl="2"/>
            <a:r>
              <a:rPr lang="en-US" dirty="0"/>
              <a:t> </a:t>
            </a:r>
          </a:p>
          <a:p>
            <a:pPr marL="631825" lvl="1"/>
            <a:r>
              <a:rPr lang="en-US" dirty="0" err="1"/>
              <a:t>Indolamines</a:t>
            </a:r>
            <a:endParaRPr lang="en-US" dirty="0"/>
          </a:p>
          <a:p>
            <a:pPr lvl="2"/>
            <a:r>
              <a:rPr lang="en-US" dirty="0"/>
              <a:t> </a:t>
            </a:r>
          </a:p>
          <a:p>
            <a:pPr marL="231775" indent="-231775"/>
            <a:r>
              <a:rPr lang="en-US" dirty="0"/>
              <a:t>Broadly distributed in the _</a:t>
            </a:r>
          </a:p>
          <a:p>
            <a:pPr marL="231775" indent="-231775"/>
            <a:endParaRPr lang="en-US" dirty="0"/>
          </a:p>
          <a:p>
            <a:pPr marL="231775" indent="-231775"/>
            <a:r>
              <a:rPr lang="en-US" dirty="0"/>
              <a:t>Play roles in emotional behaviors and our biological clock</a:t>
            </a:r>
          </a:p>
        </p:txBody>
      </p:sp>
    </p:spTree>
  </p:cSld>
  <p:clrMapOvr>
    <a:masterClrMapping/>
  </p:clrMapOvr>
  <p:transition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Neurotransmitters: Amino Acids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Include:</a:t>
            </a:r>
          </a:p>
          <a:p>
            <a:pPr lvl="1"/>
            <a:r>
              <a:rPr lang="en-US"/>
              <a:t> </a:t>
            </a:r>
          </a:p>
          <a:p>
            <a:pPr lvl="2"/>
            <a:r>
              <a:rPr lang="en-US"/>
              <a:t>Gamma (</a:t>
            </a:r>
            <a:r>
              <a:rPr lang="en-US">
                <a:sym typeface="Symbol" charset="2"/>
              </a:rPr>
              <a:t></a:t>
            </a:r>
            <a:r>
              <a:rPr lang="en-US"/>
              <a:t>)-aminobutyric acid </a:t>
            </a:r>
          </a:p>
          <a:p>
            <a:pPr lvl="1"/>
            <a:r>
              <a:rPr lang="en-US"/>
              <a:t>Glycine</a:t>
            </a:r>
          </a:p>
          <a:p>
            <a:pPr lvl="1"/>
            <a:r>
              <a:rPr lang="en-US"/>
              <a:t> </a:t>
            </a:r>
          </a:p>
          <a:p>
            <a:pPr lvl="1"/>
            <a:r>
              <a:rPr lang="en-US"/>
              <a:t>Glutamate</a:t>
            </a:r>
          </a:p>
          <a:p>
            <a:endParaRPr lang="en-US"/>
          </a:p>
          <a:p>
            <a:r>
              <a:rPr lang="en-US"/>
              <a:t>Found only in the _</a:t>
            </a:r>
          </a:p>
        </p:txBody>
      </p:sp>
    </p:spTree>
  </p:cSld>
  <p:clrMapOvr>
    <a:masterClrMapping/>
  </p:clrMapOvr>
  <p:transition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Neurotransmitters: Peptides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5029200"/>
          </a:xfrm>
        </p:spPr>
        <p:txBody>
          <a:bodyPr/>
          <a:lstStyle/>
          <a:p>
            <a:r>
              <a:rPr lang="en-US" sz="2800"/>
              <a:t>Include:</a:t>
            </a:r>
          </a:p>
          <a:p>
            <a:pPr lvl="1"/>
            <a:r>
              <a:rPr lang="en-US" sz="2400"/>
              <a:t>Substance P </a:t>
            </a:r>
          </a:p>
          <a:p>
            <a:pPr lvl="2"/>
            <a:r>
              <a:rPr lang="en-US" sz="2000"/>
              <a:t> </a:t>
            </a:r>
          </a:p>
          <a:p>
            <a:pPr lvl="1"/>
            <a:r>
              <a:rPr lang="en-US" sz="2400"/>
              <a:t>Beta endorphin, dynorphin, and enkephalins</a:t>
            </a:r>
          </a:p>
          <a:p>
            <a:r>
              <a:rPr lang="en-US" sz="2800"/>
              <a:t>Act as _____________________________; reduce pain perception</a:t>
            </a:r>
          </a:p>
          <a:p>
            <a:r>
              <a:rPr lang="en-US" sz="2800"/>
              <a:t>Bind to the same receptors as opiates and morphine</a:t>
            </a:r>
          </a:p>
          <a:p>
            <a:r>
              <a:rPr lang="en-US" sz="2800"/>
              <a:t>Gut-brain peptides</a:t>
            </a:r>
          </a:p>
          <a:p>
            <a:pPr lvl="1"/>
            <a:r>
              <a:rPr lang="en-US" sz="2400"/>
              <a:t> </a:t>
            </a:r>
          </a:p>
        </p:txBody>
      </p:sp>
    </p:spTree>
  </p:cSld>
  <p:clrMapOvr>
    <a:masterClrMapping/>
  </p:clrMapOvr>
  <p:transition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Neurotransmitters: Novel Messengers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ATP</a:t>
            </a:r>
          </a:p>
          <a:p>
            <a:pPr lvl="1"/>
            <a:r>
              <a:rPr lang="en-US"/>
              <a:t>Is found in both the _</a:t>
            </a:r>
          </a:p>
          <a:p>
            <a:pPr lvl="1"/>
            <a:endParaRPr lang="en-US"/>
          </a:p>
          <a:p>
            <a:pPr lvl="1"/>
            <a:r>
              <a:rPr lang="en-US"/>
              <a:t>Produces ____________________________________ responses depending on receptor type</a:t>
            </a:r>
          </a:p>
          <a:p>
            <a:pPr lvl="1"/>
            <a:endParaRPr lang="en-US"/>
          </a:p>
          <a:p>
            <a:pPr lvl="1"/>
            <a:r>
              <a:rPr lang="en-US"/>
              <a:t>Provokes _</a:t>
            </a:r>
          </a:p>
        </p:txBody>
      </p:sp>
    </p:spTree>
  </p:cSld>
  <p:clrMapOvr>
    <a:masterClrMapping/>
  </p:clrMapOvr>
  <p:transition/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Neurotransmitters: Novel Messengers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Nitric oxide   </a:t>
            </a:r>
          </a:p>
          <a:p>
            <a:pPr lvl="1"/>
            <a:r>
              <a:rPr lang="en-US"/>
              <a:t>Is involved in _</a:t>
            </a:r>
          </a:p>
          <a:p>
            <a:endParaRPr lang="en-US"/>
          </a:p>
          <a:p>
            <a:r>
              <a:rPr lang="en-US"/>
              <a:t>Carbon monoxide (CO) is a main regulator of cGMP in the brain</a:t>
            </a:r>
          </a:p>
        </p:txBody>
      </p:sp>
    </p:spTree>
  </p:cSld>
  <p:clrMapOvr>
    <a:masterClrMapping/>
  </p:clrMapOvr>
  <p:transition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Functional Classification of Neurotransmitters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5029200"/>
          </a:xfrm>
        </p:spPr>
        <p:txBody>
          <a:bodyPr/>
          <a:lstStyle/>
          <a:p>
            <a:r>
              <a:rPr lang="en-US" sz="3600"/>
              <a:t>Two classifications: excitatory and inhibitory</a:t>
            </a:r>
          </a:p>
          <a:p>
            <a:pPr lvl="1"/>
            <a:r>
              <a:rPr lang="en-US" sz="3200"/>
              <a:t>Excitatory neurotransmitters cause _</a:t>
            </a:r>
          </a:p>
          <a:p>
            <a:pPr lvl="2"/>
            <a:r>
              <a:rPr lang="en-US" sz="2800"/>
              <a:t> </a:t>
            </a:r>
          </a:p>
          <a:p>
            <a:pPr lvl="1"/>
            <a:endParaRPr lang="en-US" sz="3200"/>
          </a:p>
          <a:p>
            <a:pPr lvl="1"/>
            <a:r>
              <a:rPr lang="en-US" sz="3200"/>
              <a:t>Inhibitory neurotransmitters cause _</a:t>
            </a:r>
          </a:p>
          <a:p>
            <a:pPr lvl="2"/>
            <a:r>
              <a:rPr lang="en-US" sz="2800"/>
              <a:t>  </a:t>
            </a:r>
          </a:p>
        </p:txBody>
      </p:sp>
    </p:spTree>
  </p:cSld>
  <p:clrMapOvr>
    <a:masterClrMapping/>
  </p:clrMapOvr>
  <p:transition/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Functional Classification of Neurotransmitters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5105400"/>
          </a:xfrm>
        </p:spPr>
        <p:txBody>
          <a:bodyPr/>
          <a:lstStyle/>
          <a:p>
            <a:r>
              <a:rPr lang="en-US"/>
              <a:t>Some neurotransmitters have _ </a:t>
            </a:r>
          </a:p>
          <a:p>
            <a:pPr lvl="1"/>
            <a:endParaRPr lang="en-US"/>
          </a:p>
          <a:p>
            <a:pPr lvl="1"/>
            <a:r>
              <a:rPr lang="en-US"/>
              <a:t>Determined by the ____________________ type of the postsynaptic neuron </a:t>
            </a:r>
          </a:p>
          <a:p>
            <a:pPr lvl="1"/>
            <a:endParaRPr lang="en-US"/>
          </a:p>
          <a:p>
            <a:pPr lvl="1"/>
            <a:r>
              <a:rPr lang="en-US"/>
              <a:t>Example: _</a:t>
            </a:r>
          </a:p>
          <a:p>
            <a:pPr lvl="2"/>
            <a:r>
              <a:rPr lang="en-US" sz="2800"/>
              <a:t>_____________________________ at neuromuscular junctions with skeletal muscle</a:t>
            </a:r>
          </a:p>
          <a:p>
            <a:pPr lvl="2"/>
            <a:r>
              <a:rPr lang="en-US" sz="2800"/>
              <a:t> </a:t>
            </a:r>
          </a:p>
        </p:txBody>
      </p:sp>
    </p:spTree>
  </p:cSld>
  <p:clrMapOvr>
    <a:masterClrMapping/>
  </p:clrMapOvr>
  <p:transition/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Neurotransmitter Receptor Mechanisms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Direct: neurotransmitters that open _</a:t>
            </a:r>
          </a:p>
          <a:p>
            <a:pPr lvl="1"/>
            <a:r>
              <a:rPr lang="en-US"/>
              <a:t>Promote _</a:t>
            </a:r>
          </a:p>
          <a:p>
            <a:pPr lvl="1"/>
            <a:r>
              <a:rPr lang="en-US"/>
              <a:t>Examples: _____________ and amino acids</a:t>
            </a:r>
          </a:p>
          <a:p>
            <a:endParaRPr lang="en-US"/>
          </a:p>
          <a:p>
            <a:r>
              <a:rPr lang="en-US"/>
              <a:t>Indirect: neurotransmitters that _</a:t>
            </a:r>
          </a:p>
          <a:p>
            <a:pPr lvl="1"/>
            <a:r>
              <a:rPr lang="en-US"/>
              <a:t>Promote _</a:t>
            </a:r>
          </a:p>
          <a:p>
            <a:pPr lvl="1"/>
            <a:endParaRPr lang="en-US"/>
          </a:p>
          <a:p>
            <a:pPr lvl="2"/>
            <a:r>
              <a:rPr lang="en-US"/>
              <a:t>Examples: biogenic amines, peptides, and dissolved gases</a:t>
            </a:r>
          </a:p>
        </p:txBody>
      </p:sp>
    </p:spTree>
  </p:cSld>
  <p:clrMapOvr>
    <a:masterClrMapping/>
  </p:clrMapOvr>
  <p:transition/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Neural Integration: Neuronal Pools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Functional groups of neurons that:</a:t>
            </a:r>
          </a:p>
          <a:p>
            <a:pPr lvl="1"/>
            <a:r>
              <a:rPr lang="en-US"/>
              <a:t>__________________________ incoming information</a:t>
            </a:r>
          </a:p>
          <a:p>
            <a:pPr lvl="1"/>
            <a:r>
              <a:rPr lang="en-US"/>
              <a:t>Forward the processed information to its appropriate destination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4191000" cy="1143000"/>
          </a:xfrm>
        </p:spPr>
        <p:txBody>
          <a:bodyPr/>
          <a:lstStyle/>
          <a:p>
            <a:r>
              <a:rPr lang="en-US"/>
              <a:t>Astrocytes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772400" cy="4525963"/>
          </a:xfrm>
        </p:spPr>
        <p:txBody>
          <a:bodyPr/>
          <a:lstStyle/>
          <a:p>
            <a:endParaRPr lang="en-US"/>
          </a:p>
          <a:p>
            <a:r>
              <a:rPr lang="en-US"/>
              <a:t>Most _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They cling to neurons and their synaptic endings, and _</a:t>
            </a: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0"/>
            <a:ext cx="5029200" cy="3224213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Neural Integration: Neuronal Pools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Simple neuronal pool</a:t>
            </a:r>
          </a:p>
          <a:p>
            <a:pPr lvl="1"/>
            <a:r>
              <a:rPr lang="en-US"/>
              <a:t>Input fiber </a:t>
            </a:r>
          </a:p>
          <a:p>
            <a:pPr lvl="2"/>
            <a:r>
              <a:rPr lang="en-US"/>
              <a:t> </a:t>
            </a:r>
          </a:p>
          <a:p>
            <a:pPr lvl="1"/>
            <a:r>
              <a:rPr lang="en-US"/>
              <a:t>Discharge zone</a:t>
            </a:r>
          </a:p>
          <a:p>
            <a:pPr lvl="2"/>
            <a:r>
              <a:rPr lang="en-US"/>
              <a:t>neurons _________________________________ with the incoming fiber</a:t>
            </a:r>
          </a:p>
          <a:p>
            <a:pPr lvl="1"/>
            <a:r>
              <a:rPr lang="en-US"/>
              <a:t>Facilitated zone</a:t>
            </a:r>
          </a:p>
          <a:p>
            <a:pPr lvl="2"/>
            <a:r>
              <a:rPr lang="en-US"/>
              <a:t>neurons farther away from _</a:t>
            </a:r>
          </a:p>
        </p:txBody>
      </p:sp>
    </p:spTree>
  </p:cSld>
  <p:clrMapOvr>
    <a:masterClrMapping/>
  </p:clrMapOvr>
  <p:transition/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Types of Circuits in Neuronal Pools 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Divergent </a:t>
            </a:r>
          </a:p>
          <a:p>
            <a:pPr lvl="1"/>
            <a:r>
              <a:rPr lang="en-US"/>
              <a:t> </a:t>
            </a:r>
          </a:p>
        </p:txBody>
      </p:sp>
    </p:spTree>
  </p:cSld>
  <p:clrMapOvr>
    <a:masterClrMapping/>
  </p:clrMapOvr>
  <p:transition/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Types of Circuits in Neuronal Pools 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7696200" cy="4830763"/>
          </a:xfrm>
        </p:spPr>
        <p:txBody>
          <a:bodyPr/>
          <a:lstStyle/>
          <a:p>
            <a:r>
              <a:rPr lang="en-US"/>
              <a:t>Convergent </a:t>
            </a:r>
          </a:p>
          <a:p>
            <a:pPr lvl="1"/>
            <a:r>
              <a:rPr lang="en-US"/>
              <a:t>  </a:t>
            </a:r>
          </a:p>
        </p:txBody>
      </p:sp>
    </p:spTree>
  </p:cSld>
  <p:clrMapOvr>
    <a:masterClrMapping/>
  </p:clrMapOvr>
  <p:transition/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Types of Circuits in Neuronal Pools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Reverberating</a:t>
            </a:r>
          </a:p>
          <a:p>
            <a:pPr lvl="1"/>
            <a:r>
              <a:rPr lang="en-US"/>
              <a:t> </a:t>
            </a:r>
          </a:p>
        </p:txBody>
      </p:sp>
      <p:pic>
        <p:nvPicPr>
          <p:cNvPr id="1034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633788"/>
            <a:ext cx="7900988" cy="2847975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Types of Circuits in Neuronal Pools 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Parallel after-discharge </a:t>
            </a:r>
          </a:p>
          <a:p>
            <a:pPr lvl="1"/>
            <a:r>
              <a:rPr lang="en-US"/>
              <a:t> </a:t>
            </a:r>
          </a:p>
        </p:txBody>
      </p:sp>
      <p:pic>
        <p:nvPicPr>
          <p:cNvPr id="10445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5525" y="2986088"/>
            <a:ext cx="7137400" cy="3871912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Patterns of Neural Processing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Serial Processing</a:t>
            </a:r>
          </a:p>
          <a:p>
            <a:pPr lvl="1"/>
            <a:r>
              <a:rPr lang="en-US"/>
              <a:t>Input travels along one pathway to a specific destination</a:t>
            </a:r>
          </a:p>
          <a:p>
            <a:pPr lvl="1"/>
            <a:r>
              <a:rPr lang="en-US"/>
              <a:t>Works in an _</a:t>
            </a:r>
          </a:p>
          <a:p>
            <a:pPr lvl="1"/>
            <a:endParaRPr lang="en-US"/>
          </a:p>
          <a:p>
            <a:pPr lvl="1"/>
            <a:r>
              <a:rPr lang="en-US"/>
              <a:t>Example:  </a:t>
            </a:r>
          </a:p>
        </p:txBody>
      </p:sp>
    </p:spTree>
  </p:cSld>
  <p:clrMapOvr>
    <a:masterClrMapping/>
  </p:clrMapOvr>
  <p:transition/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Patterns of Neural Processing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Parallel Processing</a:t>
            </a:r>
          </a:p>
          <a:p>
            <a:pPr lvl="1"/>
            <a:r>
              <a:rPr lang="en-US"/>
              <a:t>Input travels along _</a:t>
            </a:r>
          </a:p>
          <a:p>
            <a:pPr lvl="1"/>
            <a:r>
              <a:rPr lang="en-US"/>
              <a:t>Pathways are integrated in different CNS systems</a:t>
            </a:r>
          </a:p>
          <a:p>
            <a:pPr lvl="1"/>
            <a:r>
              <a:rPr lang="en-US"/>
              <a:t> </a:t>
            </a:r>
          </a:p>
          <a:p>
            <a:endParaRPr lang="en-US"/>
          </a:p>
          <a:p>
            <a:r>
              <a:rPr lang="en-US"/>
              <a:t>Example:  </a:t>
            </a:r>
          </a:p>
        </p:txBody>
      </p:sp>
    </p:spTree>
  </p:cSld>
  <p:clrMapOvr>
    <a:masterClrMapping/>
  </p:clrMapOvr>
  <p:transition/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Chapter 12</a:t>
            </a: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Central Nervous System (CNS)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CNS – composed of the _</a:t>
            </a:r>
          </a:p>
          <a:p>
            <a:endParaRPr lang="en-US">
              <a:solidFill>
                <a:srgbClr val="000000"/>
              </a:solidFill>
            </a:endParaRPr>
          </a:p>
          <a:p>
            <a:endParaRPr lang="en-US">
              <a:solidFill>
                <a:srgbClr val="000000"/>
              </a:solidFill>
            </a:endParaRPr>
          </a:p>
          <a:p>
            <a:r>
              <a:rPr lang="en-US">
                <a:solidFill>
                  <a:srgbClr val="000000"/>
                </a:solidFill>
              </a:rPr>
              <a:t> </a:t>
            </a:r>
          </a:p>
          <a:p>
            <a:pPr lvl="1"/>
            <a:r>
              <a:rPr lang="en-US">
                <a:solidFill>
                  <a:srgbClr val="000000"/>
                </a:solidFill>
              </a:rPr>
              <a:t>Elaboration of the anterior portion of the CNS</a:t>
            </a:r>
          </a:p>
          <a:p>
            <a:pPr lvl="1"/>
            <a:r>
              <a:rPr lang="en-US">
                <a:solidFill>
                  <a:srgbClr val="000000"/>
                </a:solidFill>
              </a:rPr>
              <a:t>Increase in ___________________________ in the head</a:t>
            </a:r>
          </a:p>
          <a:p>
            <a:pPr lvl="1"/>
            <a:r>
              <a:rPr lang="en-US">
                <a:solidFill>
                  <a:srgbClr val="000000"/>
                </a:solidFill>
              </a:rPr>
              <a:t>Highest level is reached in the human brain</a:t>
            </a: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Brain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Composed of wrinkled, pinkish gray tissue</a:t>
            </a:r>
          </a:p>
          <a:p>
            <a:endParaRPr lang="en-US">
              <a:solidFill>
                <a:srgbClr val="000000"/>
              </a:solidFill>
            </a:endParaRPr>
          </a:p>
          <a:p>
            <a:r>
              <a:rPr lang="en-US">
                <a:solidFill>
                  <a:srgbClr val="000000"/>
                </a:solidFill>
              </a:rPr>
              <a:t>Surface anatomy includes </a:t>
            </a:r>
          </a:p>
          <a:p>
            <a:r>
              <a:rPr lang="en-US">
                <a:solidFill>
                  <a:srgbClr val="000000"/>
                </a:solidFill>
              </a:rPr>
              <a:t> </a:t>
            </a:r>
          </a:p>
          <a:p>
            <a:r>
              <a:rPr lang="en-US">
                <a:solidFill>
                  <a:srgbClr val="000000"/>
                </a:solidFill>
              </a:rPr>
              <a:t> </a:t>
            </a:r>
          </a:p>
          <a:p>
            <a:r>
              <a:rPr lang="en-US">
                <a:solidFill>
                  <a:srgbClr val="000000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Astrocytes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Functionally, they:</a:t>
            </a:r>
          </a:p>
          <a:p>
            <a:pPr lvl="1"/>
            <a:r>
              <a:rPr lang="en-US"/>
              <a:t>Support and brace neurons</a:t>
            </a:r>
          </a:p>
          <a:p>
            <a:pPr lvl="1"/>
            <a:r>
              <a:rPr lang="en-US"/>
              <a:t>______________________________ neurons to their nutrient supplies</a:t>
            </a:r>
          </a:p>
          <a:p>
            <a:pPr lvl="1"/>
            <a:r>
              <a:rPr lang="en-US"/>
              <a:t>Guide migration of young neurons</a:t>
            </a:r>
          </a:p>
          <a:p>
            <a:pPr lvl="1"/>
            <a:r>
              <a:rPr lang="en-US"/>
              <a:t>Control the _</a:t>
            </a:r>
          </a:p>
        </p:txBody>
      </p:sp>
    </p:spTree>
  </p:cSld>
  <p:clrMapOvr>
    <a:masterClrMapping/>
  </p:clrMapOvr>
  <p:transition/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Adult Brain Structures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rgbClr val="000000"/>
                </a:solidFill>
              </a:rPr>
              <a:t> 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rgbClr val="000000"/>
                </a:solidFill>
              </a:rPr>
              <a:t>cerebrum:  cortex, white matter, and basal nuclei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00000"/>
                </a:solidFill>
              </a:rPr>
              <a:t> 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rgbClr val="000000"/>
                </a:solidFill>
              </a:rPr>
              <a:t> thalamus, hypothalamus, and </a:t>
            </a:r>
            <a:r>
              <a:rPr lang="en-US" dirty="0" err="1">
                <a:solidFill>
                  <a:srgbClr val="000000"/>
                </a:solidFill>
              </a:rPr>
              <a:t>epithalamus</a:t>
            </a:r>
            <a:endParaRPr lang="en-US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00000"/>
                </a:solidFill>
              </a:rPr>
              <a:t> 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rgbClr val="000000"/>
                </a:solidFill>
              </a:rPr>
              <a:t>brain stem: midbrain</a:t>
            </a:r>
          </a:p>
          <a:p>
            <a:pPr>
              <a:lnSpc>
                <a:spcPct val="90000"/>
              </a:lnSpc>
            </a:pPr>
            <a:r>
              <a:rPr lang="en-US" dirty="0" err="1">
                <a:solidFill>
                  <a:srgbClr val="000000"/>
                </a:solidFill>
              </a:rPr>
              <a:t>Metencephalon</a:t>
            </a:r>
            <a:r>
              <a:rPr lang="en-US" dirty="0">
                <a:solidFill>
                  <a:srgbClr val="000000"/>
                </a:solidFill>
              </a:rPr>
              <a:t> 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rgbClr val="000000"/>
                </a:solidFill>
              </a:rPr>
              <a:t>brain stem: </a:t>
            </a:r>
            <a:r>
              <a:rPr lang="en-US" dirty="0" err="1">
                <a:solidFill>
                  <a:srgbClr val="000000"/>
                </a:solidFill>
              </a:rPr>
              <a:t>pons</a:t>
            </a:r>
            <a:endParaRPr lang="en-US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dirty="0" err="1">
                <a:solidFill>
                  <a:srgbClr val="000000"/>
                </a:solidFill>
              </a:rPr>
              <a:t>Myelencephalon</a:t>
            </a:r>
            <a:r>
              <a:rPr lang="en-US" dirty="0">
                <a:solidFill>
                  <a:srgbClr val="000000"/>
                </a:solidFill>
              </a:rPr>
              <a:t> 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rgbClr val="000000"/>
                </a:solidFill>
              </a:rPr>
              <a:t>brain stem: medulla oblongata</a:t>
            </a: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Adult Neural Canal Regions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Adult structures derived from the neural canal</a:t>
            </a:r>
          </a:p>
          <a:p>
            <a:pPr lvl="1"/>
            <a:r>
              <a:rPr lang="en-US"/>
              <a:t>Telencephalon –  </a:t>
            </a:r>
          </a:p>
          <a:p>
            <a:pPr lvl="1"/>
            <a:r>
              <a:rPr lang="en-US"/>
              <a:t>Diencephalon –  </a:t>
            </a:r>
          </a:p>
          <a:p>
            <a:pPr lvl="1"/>
            <a:r>
              <a:rPr lang="en-US"/>
              <a:t>Mesencephalon –  </a:t>
            </a:r>
          </a:p>
          <a:p>
            <a:pPr lvl="1"/>
            <a:r>
              <a:rPr lang="en-US"/>
              <a:t>Metencephalon and myelencephalon –  </a:t>
            </a: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Basic Pattern of the Central Nervous System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8450" y="977900"/>
            <a:ext cx="8270875" cy="56737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Spinal Cord </a:t>
            </a:r>
          </a:p>
          <a:p>
            <a:pPr lvl="1">
              <a:lnSpc>
                <a:spcPct val="90000"/>
              </a:lnSpc>
            </a:pPr>
            <a:r>
              <a:rPr lang="en-US"/>
              <a:t>______________________________ surrounded by a _ </a:t>
            </a:r>
          </a:p>
          <a:p>
            <a:pPr lvl="1">
              <a:lnSpc>
                <a:spcPct val="90000"/>
              </a:lnSpc>
            </a:pPr>
            <a:r>
              <a:rPr lang="en-US"/>
              <a:t>Gray matter is surrounded by _ </a:t>
            </a:r>
          </a:p>
          <a:p>
            <a:pPr lvl="2">
              <a:lnSpc>
                <a:spcPct val="90000"/>
              </a:lnSpc>
            </a:pPr>
            <a:r>
              <a:rPr lang="en-US"/>
              <a:t>myelinated fiber _</a:t>
            </a:r>
          </a:p>
          <a:p>
            <a:pPr>
              <a:lnSpc>
                <a:spcPct val="90000"/>
              </a:lnSpc>
            </a:pPr>
            <a:r>
              <a:rPr lang="en-US"/>
              <a:t>Brain</a:t>
            </a:r>
          </a:p>
          <a:p>
            <a:pPr lvl="1">
              <a:lnSpc>
                <a:spcPct val="90000"/>
              </a:lnSpc>
            </a:pPr>
            <a:r>
              <a:rPr lang="en-US"/>
              <a:t>Similar to spinal cord but with _</a:t>
            </a:r>
          </a:p>
          <a:p>
            <a:pPr lvl="1">
              <a:lnSpc>
                <a:spcPct val="90000"/>
              </a:lnSpc>
            </a:pPr>
            <a:endParaRPr lang="en-US"/>
          </a:p>
          <a:p>
            <a:pPr lvl="1">
              <a:lnSpc>
                <a:spcPct val="90000"/>
              </a:lnSpc>
            </a:pPr>
            <a:r>
              <a:rPr lang="en-US"/>
              <a:t>Cerebellum has gray matter in nuclei</a:t>
            </a:r>
          </a:p>
          <a:p>
            <a:pPr lvl="1">
              <a:lnSpc>
                <a:spcPct val="90000"/>
              </a:lnSpc>
            </a:pPr>
            <a:r>
              <a:rPr lang="en-US"/>
              <a:t>Cerebrum has nuclei and additional gray matter in the cortex</a:t>
            </a: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Ventricles of the Brain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Arise from expansion of the lumen of the neural tube</a:t>
            </a:r>
          </a:p>
          <a:p>
            <a:r>
              <a:rPr lang="en-US"/>
              <a:t>The ventricles are:</a:t>
            </a:r>
          </a:p>
          <a:p>
            <a:pPr lvl="1"/>
            <a:r>
              <a:rPr lang="en-US"/>
              <a:t>The paired _ </a:t>
            </a:r>
          </a:p>
          <a:p>
            <a:pPr lvl="1"/>
            <a:endParaRPr lang="en-US"/>
          </a:p>
          <a:p>
            <a:pPr lvl="1"/>
            <a:r>
              <a:rPr lang="en-US"/>
              <a:t>The third ventricle found in the diencephalon</a:t>
            </a:r>
          </a:p>
          <a:p>
            <a:pPr lvl="1"/>
            <a:endParaRPr lang="en-US"/>
          </a:p>
          <a:p>
            <a:pPr lvl="1"/>
            <a:r>
              <a:rPr lang="en-US"/>
              <a:t>The fourth ventricle found in the hindbrain dorsal to the pons</a:t>
            </a: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Ventricles of the Brain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905000"/>
            <a:ext cx="8578850" cy="40497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Cerebral Hemispheres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Contains ridges </a:t>
            </a:r>
          </a:p>
          <a:p>
            <a:pPr lvl="1"/>
            <a:r>
              <a:rPr lang="en-US" dirty="0"/>
              <a:t> </a:t>
            </a:r>
          </a:p>
          <a:p>
            <a:r>
              <a:rPr lang="en-US" dirty="0"/>
              <a:t>and shallow grooves </a:t>
            </a:r>
          </a:p>
          <a:p>
            <a:pPr lvl="1"/>
            <a:r>
              <a:rPr lang="en-US" dirty="0"/>
              <a:t> </a:t>
            </a:r>
          </a:p>
          <a:p>
            <a:r>
              <a:rPr lang="en-US" dirty="0"/>
              <a:t>Contain deep grooves </a:t>
            </a:r>
          </a:p>
          <a:p>
            <a:pPr lvl="1"/>
            <a:r>
              <a:rPr lang="en-US" dirty="0"/>
              <a:t> </a:t>
            </a:r>
          </a:p>
          <a:p>
            <a:r>
              <a:rPr lang="en-US" dirty="0"/>
              <a:t>Are separated by the _</a:t>
            </a:r>
          </a:p>
          <a:p>
            <a:r>
              <a:rPr lang="en-US" dirty="0"/>
              <a:t>Have three basic regions: </a:t>
            </a:r>
          </a:p>
          <a:p>
            <a:pPr lvl="1"/>
            <a:r>
              <a:rPr lang="en-US" dirty="0"/>
              <a:t>cortex, white matter, and basal nuclei</a:t>
            </a:r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0" y="533400"/>
            <a:ext cx="9144000" cy="152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Major Lobes, Gyri, and Sulci of the Cerebral Hemisphere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98450" y="1282700"/>
            <a:ext cx="8270875" cy="5056188"/>
          </a:xfrm>
        </p:spPr>
        <p:txBody>
          <a:bodyPr/>
          <a:lstStyle/>
          <a:p>
            <a:r>
              <a:rPr lang="en-US"/>
              <a:t>Deep sulci divide the hemispheres into five lobes:</a:t>
            </a:r>
          </a:p>
          <a:p>
            <a:pPr lvl="1"/>
            <a:r>
              <a:rPr lang="en-US"/>
              <a:t> </a:t>
            </a:r>
          </a:p>
          <a:p>
            <a:endParaRPr lang="en-US"/>
          </a:p>
          <a:p>
            <a:endParaRPr lang="en-US"/>
          </a:p>
          <a:p>
            <a:r>
              <a:rPr lang="en-US"/>
              <a:t>  </a:t>
            </a:r>
          </a:p>
          <a:p>
            <a:pPr lvl="1"/>
            <a:r>
              <a:rPr lang="en-US"/>
              <a:t>separates the frontal and parietal lobes</a:t>
            </a:r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Brain Lobes</a:t>
            </a: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762000"/>
            <a:ext cx="8394700" cy="52625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0" y="533400"/>
            <a:ext cx="9144000" cy="152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Major Lobes, Gyri, and Sulci of the Cerebral Hemisphere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98450" y="1270000"/>
            <a:ext cx="8270875" cy="5056188"/>
          </a:xfrm>
        </p:spPr>
        <p:txBody>
          <a:bodyPr/>
          <a:lstStyle/>
          <a:p>
            <a:r>
              <a:rPr lang="en-US" dirty="0"/>
              <a:t>  </a:t>
            </a:r>
          </a:p>
          <a:p>
            <a:pPr lvl="1"/>
            <a:r>
              <a:rPr lang="en-US" dirty="0"/>
              <a:t>separates the parietal and occipital lobes</a:t>
            </a:r>
          </a:p>
          <a:p>
            <a:r>
              <a:rPr lang="en-US" dirty="0"/>
              <a:t> </a:t>
            </a:r>
          </a:p>
          <a:p>
            <a:pPr lvl="1"/>
            <a:r>
              <a:rPr lang="en-US" dirty="0"/>
              <a:t>separates the parietal and temporal lobes</a:t>
            </a:r>
          </a:p>
          <a:p>
            <a:endParaRPr lang="en-US" dirty="0"/>
          </a:p>
          <a:p>
            <a:r>
              <a:rPr lang="en-US" dirty="0"/>
              <a:t>The  </a:t>
            </a:r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Cerebral Cortex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The cortex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superficial gray matter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accounts for 40% of the mass of the brain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It enables  </a:t>
            </a:r>
          </a:p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/>
              <a:t>Each hemisphere acts _____________________________ (controls the opposite side of the body)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Hemispheres are not equal in function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No functional area acts alone; conscious behavior involves the entire cortex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3816</Words>
  <Application>Microsoft Office PowerPoint</Application>
  <PresentationFormat>On-screen Show (4:3)</PresentationFormat>
  <Paragraphs>987</Paragraphs>
  <Slides>152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152</vt:i4>
      </vt:variant>
    </vt:vector>
  </HeadingPairs>
  <TitlesOfParts>
    <vt:vector size="153" baseType="lpstr">
      <vt:lpstr>Office Theme</vt:lpstr>
      <vt:lpstr>Chapter Eleven</vt:lpstr>
      <vt:lpstr>Nervous System</vt:lpstr>
      <vt:lpstr>Organization of the Nervous System</vt:lpstr>
      <vt:lpstr>PNS: Two Functional Divisions</vt:lpstr>
      <vt:lpstr>Motor Division: Two Main Parts</vt:lpstr>
      <vt:lpstr>Histology of Nerve Tissue</vt:lpstr>
      <vt:lpstr>Supporting Cells: Neuroglia</vt:lpstr>
      <vt:lpstr>Astrocytes</vt:lpstr>
      <vt:lpstr>Astrocytes</vt:lpstr>
      <vt:lpstr>Microglia</vt:lpstr>
      <vt:lpstr>Ependymal Cells</vt:lpstr>
      <vt:lpstr>Oligodendrocytes, </vt:lpstr>
      <vt:lpstr>Schwann Cells, and Satellite Cells</vt:lpstr>
      <vt:lpstr>Neurons  </vt:lpstr>
      <vt:lpstr>Neurons (Nerve Cells)</vt:lpstr>
      <vt:lpstr>Nerve Cell Body:  Soma </vt:lpstr>
      <vt:lpstr>Processes</vt:lpstr>
      <vt:lpstr>Dendrites of Motor Neurons</vt:lpstr>
      <vt:lpstr>Axons: Structure</vt:lpstr>
      <vt:lpstr>Axons: Function</vt:lpstr>
      <vt:lpstr>Myelin Sheath</vt:lpstr>
      <vt:lpstr>Myelin Sheath and Neurilemma</vt:lpstr>
      <vt:lpstr>Nodes of Ranvier  </vt:lpstr>
      <vt:lpstr>Unmyelinated Axons</vt:lpstr>
      <vt:lpstr>Axons of the CNS</vt:lpstr>
      <vt:lpstr>Regions of the Brain and Spinal Cord</vt:lpstr>
      <vt:lpstr>Neuron Classification</vt:lpstr>
      <vt:lpstr>Neuron Classification</vt:lpstr>
      <vt:lpstr>Slide 29</vt:lpstr>
      <vt:lpstr>Slide 30</vt:lpstr>
      <vt:lpstr>Slide 31</vt:lpstr>
      <vt:lpstr>Neurophysiology</vt:lpstr>
      <vt:lpstr>Electrical Current and the Body</vt:lpstr>
      <vt:lpstr>Role of Ion Channels</vt:lpstr>
      <vt:lpstr>Electrochemical Gradient</vt:lpstr>
      <vt:lpstr>Resting Membrane Potential (Vr)</vt:lpstr>
      <vt:lpstr>Membrane Potentials: Signals</vt:lpstr>
      <vt:lpstr>Changes in Membrane Potential</vt:lpstr>
      <vt:lpstr>Graded Potentials</vt:lpstr>
      <vt:lpstr>Graded Potentials</vt:lpstr>
      <vt:lpstr>Action Potentials (APs)</vt:lpstr>
      <vt:lpstr>Action Potential: Resting State</vt:lpstr>
      <vt:lpstr>Action Potential: Depolarization Phase</vt:lpstr>
      <vt:lpstr>Action Potential: Repolarization Phase</vt:lpstr>
      <vt:lpstr>Action Potential: Hyperpolarization</vt:lpstr>
      <vt:lpstr>Action Potential:  Role of the Sodium-Potassium Pump</vt:lpstr>
      <vt:lpstr>Phases of the Action Potential</vt:lpstr>
      <vt:lpstr>Phases of the Action Potential</vt:lpstr>
      <vt:lpstr>Threshold and Action Potentials</vt:lpstr>
      <vt:lpstr>Coding for Stimulus Intensity</vt:lpstr>
      <vt:lpstr>Absolute Refractory Period</vt:lpstr>
      <vt:lpstr>Relative Refractory Period</vt:lpstr>
      <vt:lpstr>Conduction Velocities of Axons</vt:lpstr>
      <vt:lpstr>Saltatory Conduction</vt:lpstr>
      <vt:lpstr>Nerve Fiber Classification</vt:lpstr>
      <vt:lpstr>Synapses</vt:lpstr>
      <vt:lpstr>Synaptic Cleft</vt:lpstr>
      <vt:lpstr>Synaptic Cleft: Information Transfer</vt:lpstr>
      <vt:lpstr>Synaptic Cleft: Information Transfer</vt:lpstr>
      <vt:lpstr>Termination of Neurotransmitter Effects</vt:lpstr>
      <vt:lpstr>Postsynaptic Potentials</vt:lpstr>
      <vt:lpstr>Excitatory Postsynaptic Potentials</vt:lpstr>
      <vt:lpstr>Inhibitory Synapses and IPSPs</vt:lpstr>
      <vt:lpstr>Summation</vt:lpstr>
      <vt:lpstr>Summation</vt:lpstr>
      <vt:lpstr>Summation</vt:lpstr>
      <vt:lpstr>Neurotransmitters</vt:lpstr>
      <vt:lpstr>Chemical Neurotransmitters</vt:lpstr>
      <vt:lpstr>Neurotransmitters: Acetylcholine</vt:lpstr>
      <vt:lpstr>Neurotransmitters: Acetylcholine</vt:lpstr>
      <vt:lpstr>Neurotransmitters: Biogenic Amines</vt:lpstr>
      <vt:lpstr>Neurotransmitters: Amino Acids</vt:lpstr>
      <vt:lpstr>Neurotransmitters: Peptides</vt:lpstr>
      <vt:lpstr>Neurotransmitters: Novel Messengers</vt:lpstr>
      <vt:lpstr>Neurotransmitters: Novel Messengers</vt:lpstr>
      <vt:lpstr>Functional Classification of Neurotransmitters</vt:lpstr>
      <vt:lpstr>Functional Classification of Neurotransmitters</vt:lpstr>
      <vt:lpstr>Neurotransmitter Receptor Mechanisms</vt:lpstr>
      <vt:lpstr>Neural Integration: Neuronal Pools</vt:lpstr>
      <vt:lpstr>Neural Integration: Neuronal Pools</vt:lpstr>
      <vt:lpstr>Types of Circuits in Neuronal Pools </vt:lpstr>
      <vt:lpstr>Types of Circuits in Neuronal Pools </vt:lpstr>
      <vt:lpstr>Types of Circuits in Neuronal Pools</vt:lpstr>
      <vt:lpstr>Types of Circuits in Neuronal Pools </vt:lpstr>
      <vt:lpstr>Patterns of Neural Processing</vt:lpstr>
      <vt:lpstr>Patterns of Neural Processing</vt:lpstr>
      <vt:lpstr>Chapter 12</vt:lpstr>
      <vt:lpstr>Central Nervous System (CNS)</vt:lpstr>
      <vt:lpstr>The Brain</vt:lpstr>
      <vt:lpstr>Adult Brain Structures</vt:lpstr>
      <vt:lpstr>Adult Neural Canal Regions</vt:lpstr>
      <vt:lpstr>Basic Pattern of the Central Nervous System</vt:lpstr>
      <vt:lpstr>Ventricles of the Brain</vt:lpstr>
      <vt:lpstr>Ventricles of the Brain</vt:lpstr>
      <vt:lpstr>Cerebral Hemispheres</vt:lpstr>
      <vt:lpstr>Major Lobes, Gyri, and Sulci of the Cerebral Hemisphere</vt:lpstr>
      <vt:lpstr>Brain Lobes</vt:lpstr>
      <vt:lpstr>Major Lobes, Gyri, and Sulci of the Cerebral Hemisphere</vt:lpstr>
      <vt:lpstr>Cerebral Cortex</vt:lpstr>
      <vt:lpstr>Functional Areas of the Cerebral Cortex</vt:lpstr>
      <vt:lpstr>Functional Areas of the Cerebral Cortex</vt:lpstr>
      <vt:lpstr>Functional Areas of the Cerebral Cortex</vt:lpstr>
      <vt:lpstr>Cerebral Cortex: Motor Areas</vt:lpstr>
      <vt:lpstr>Primary Motor Cortex</vt:lpstr>
      <vt:lpstr>Premotor Cortex</vt:lpstr>
      <vt:lpstr>Broca’s Area</vt:lpstr>
      <vt:lpstr>Frontal Eye Field</vt:lpstr>
      <vt:lpstr>Sensory Areas</vt:lpstr>
      <vt:lpstr>PrImary Somatosensory Cortex</vt:lpstr>
      <vt:lpstr>Somatosensory Association Cortex</vt:lpstr>
      <vt:lpstr>Visual Areas</vt:lpstr>
      <vt:lpstr>Auditory Areas</vt:lpstr>
      <vt:lpstr>Association Areas</vt:lpstr>
      <vt:lpstr>Prefrontal Cortex</vt:lpstr>
      <vt:lpstr>Cerebellar Cognitive Function</vt:lpstr>
      <vt:lpstr>Language Areas</vt:lpstr>
      <vt:lpstr>General (Common) Interpretation Area</vt:lpstr>
      <vt:lpstr>Visceral Association Area</vt:lpstr>
      <vt:lpstr>Lateralization of Cortical Function</vt:lpstr>
      <vt:lpstr>Cerebral White Matter</vt:lpstr>
      <vt:lpstr>Cerebral White Matter</vt:lpstr>
      <vt:lpstr>Basal Nuclei</vt:lpstr>
      <vt:lpstr>Functions of Basal Nuclei</vt:lpstr>
      <vt:lpstr>Diencephalon</vt:lpstr>
      <vt:lpstr>Thalamus</vt:lpstr>
      <vt:lpstr>Thalamic Function</vt:lpstr>
      <vt:lpstr>Hypothalamus</vt:lpstr>
      <vt:lpstr>Hypothalamic Function</vt:lpstr>
      <vt:lpstr>Endocrine Functions of the Hypothalamus</vt:lpstr>
      <vt:lpstr>Epithalamus</vt:lpstr>
      <vt:lpstr>Chapter 12</vt:lpstr>
      <vt:lpstr>Brain Stem</vt:lpstr>
      <vt:lpstr>Midbrain</vt:lpstr>
      <vt:lpstr>Pons</vt:lpstr>
      <vt:lpstr>Pons</vt:lpstr>
      <vt:lpstr>Medulla Oblongata</vt:lpstr>
      <vt:lpstr>The Cerebellum</vt:lpstr>
      <vt:lpstr>Cerebellar Cognitive Function</vt:lpstr>
      <vt:lpstr>Consciousness</vt:lpstr>
      <vt:lpstr>Consciousness</vt:lpstr>
      <vt:lpstr>Protection of the Brain</vt:lpstr>
      <vt:lpstr>Meninges</vt:lpstr>
      <vt:lpstr>Meninges</vt:lpstr>
      <vt:lpstr>Dura Mater</vt:lpstr>
      <vt:lpstr>Dura Mater</vt:lpstr>
      <vt:lpstr>Arachnoid Mater</vt:lpstr>
      <vt:lpstr>Pia Mater</vt:lpstr>
      <vt:lpstr>Cerebrospinal Fluid (CSF)</vt:lpstr>
      <vt:lpstr>Cerebrospinal Fluid (CSF)</vt:lpstr>
      <vt:lpstr>Choroid Plexuses</vt:lpstr>
      <vt:lpstr>Blood-Brain Barrier</vt:lpstr>
      <vt:lpstr>Blood-Brain Barrier: Functions</vt:lpstr>
    </vt:vector>
  </TitlesOfParts>
  <Company>Illinois State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Eleven</dc:title>
  <dc:creator>bawargo</dc:creator>
  <cp:lastModifiedBy>bawargo</cp:lastModifiedBy>
  <cp:revision>3</cp:revision>
  <dcterms:created xsi:type="dcterms:W3CDTF">2010-10-14T18:25:30Z</dcterms:created>
  <dcterms:modified xsi:type="dcterms:W3CDTF">2011-03-14T18:02:33Z</dcterms:modified>
</cp:coreProperties>
</file>