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257" r:id="rId2"/>
    <p:sldId id="258" r:id="rId3"/>
    <p:sldId id="259" r:id="rId4"/>
    <p:sldId id="260" r:id="rId5"/>
    <p:sldId id="262" r:id="rId6"/>
    <p:sldId id="263" r:id="rId7"/>
    <p:sldId id="264" r:id="rId8"/>
    <p:sldId id="265" r:id="rId9"/>
    <p:sldId id="266" r:id="rId10"/>
    <p:sldId id="267" r:id="rId11"/>
    <p:sldId id="268" r:id="rId12"/>
    <p:sldId id="269" r:id="rId13"/>
    <p:sldId id="270" r:id="rId14"/>
    <p:sldId id="292" r:id="rId15"/>
    <p:sldId id="293" r:id="rId16"/>
    <p:sldId id="294" r:id="rId17"/>
    <p:sldId id="295" r:id="rId18"/>
    <p:sldId id="296" r:id="rId19"/>
    <p:sldId id="297" r:id="rId20"/>
    <p:sldId id="298" r:id="rId21"/>
    <p:sldId id="299" r:id="rId22"/>
    <p:sldId id="300" r:id="rId23"/>
    <p:sldId id="301" r:id="rId24"/>
    <p:sldId id="302" r:id="rId25"/>
    <p:sldId id="303" r:id="rId26"/>
    <p:sldId id="304" r:id="rId27"/>
    <p:sldId id="305" r:id="rId28"/>
    <p:sldId id="306" r:id="rId29"/>
    <p:sldId id="307" r:id="rId30"/>
    <p:sldId id="308" r:id="rId31"/>
    <p:sldId id="309" r:id="rId32"/>
    <p:sldId id="310" r:id="rId33"/>
    <p:sldId id="311" r:id="rId34"/>
    <p:sldId id="312" r:id="rId35"/>
    <p:sldId id="313" r:id="rId36"/>
    <p:sldId id="314" r:id="rId37"/>
    <p:sldId id="315" r:id="rId38"/>
    <p:sldId id="316"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Exam One, 1/7</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7E70795-ABB8-4370-B2D1-D7364F692D67}" type="datetimeFigureOut">
              <a:rPr lang="en-US" smtClean="0"/>
              <a:t>1/7/2013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57F694E-2017-4A69-BC86-D3727DE6B364}" type="slidenum">
              <a:rPr lang="en-US" smtClean="0"/>
              <a:t>‹#›</a:t>
            </a:fld>
            <a:endParaRPr lang="en-US"/>
          </a:p>
        </p:txBody>
      </p:sp>
    </p:spTree>
    <p:extLst>
      <p:ext uri="{BB962C8B-B14F-4D97-AF65-F5344CB8AC3E}">
        <p14:creationId xmlns:p14="http://schemas.microsoft.com/office/powerpoint/2010/main" val="3215357303"/>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Exam One, 1/7</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0F027F-D4C3-4963-BBC6-41EFC8E0759F}" type="datetimeFigureOut">
              <a:rPr lang="en-US" smtClean="0"/>
              <a:t>1/7/2013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017039-1569-434F-A53A-60D71C60DBF6}" type="slidenum">
              <a:rPr lang="en-US" smtClean="0"/>
              <a:t>‹#›</a:t>
            </a:fld>
            <a:endParaRPr lang="en-US"/>
          </a:p>
        </p:txBody>
      </p:sp>
    </p:spTree>
    <p:extLst>
      <p:ext uri="{BB962C8B-B14F-4D97-AF65-F5344CB8AC3E}">
        <p14:creationId xmlns:p14="http://schemas.microsoft.com/office/powerpoint/2010/main" val="2407046671"/>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1026"/>
          <p:cNvSpPr>
            <a:spLocks noGrp="1" noRot="1" noChangeAspect="1" noChangeArrowheads="1" noTextEdit="1"/>
          </p:cNvSpPr>
          <p:nvPr>
            <p:ph type="sldImg"/>
          </p:nvPr>
        </p:nvSpPr>
        <p:spPr>
          <a:ln/>
        </p:spPr>
      </p:sp>
      <p:sp>
        <p:nvSpPr>
          <p:cNvPr id="73731"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1026"/>
          <p:cNvSpPr>
            <a:spLocks noGrp="1" noRot="1" noChangeAspect="1" noChangeArrowheads="1" noTextEdit="1"/>
          </p:cNvSpPr>
          <p:nvPr>
            <p:ph type="sldImg"/>
          </p:nvPr>
        </p:nvSpPr>
        <p:spPr>
          <a:ln/>
        </p:spPr>
      </p:sp>
      <p:sp>
        <p:nvSpPr>
          <p:cNvPr id="92163"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4E33EB-B638-44C6-9887-59D040F74E2F}" type="datetimeFigureOut">
              <a:rPr lang="en-US" smtClean="0"/>
              <a:t>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1940E-23C9-4FEE-BE50-3749092CD8D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4E33EB-B638-44C6-9887-59D040F74E2F}" type="datetimeFigureOut">
              <a:rPr lang="en-US" smtClean="0"/>
              <a:t>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1940E-23C9-4FEE-BE50-3749092CD8D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4E33EB-B638-44C6-9887-59D040F74E2F}" type="datetimeFigureOut">
              <a:rPr lang="en-US" smtClean="0"/>
              <a:t>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1940E-23C9-4FEE-BE50-3749092CD8D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4E33EB-B638-44C6-9887-59D040F74E2F}" type="datetimeFigureOut">
              <a:rPr lang="en-US" smtClean="0"/>
              <a:t>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1940E-23C9-4FEE-BE50-3749092CD8D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4E33EB-B638-44C6-9887-59D040F74E2F}" type="datetimeFigureOut">
              <a:rPr lang="en-US" smtClean="0"/>
              <a:t>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1940E-23C9-4FEE-BE50-3749092CD8D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4E33EB-B638-44C6-9887-59D040F74E2F}" type="datetimeFigureOut">
              <a:rPr lang="en-US" smtClean="0"/>
              <a:t>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61940E-23C9-4FEE-BE50-3749092CD8D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4E33EB-B638-44C6-9887-59D040F74E2F}" type="datetimeFigureOut">
              <a:rPr lang="en-US" smtClean="0"/>
              <a:t>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61940E-23C9-4FEE-BE50-3749092CD8D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4E33EB-B638-44C6-9887-59D040F74E2F}" type="datetimeFigureOut">
              <a:rPr lang="en-US" smtClean="0"/>
              <a:t>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61940E-23C9-4FEE-BE50-3749092CD8D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4E33EB-B638-44C6-9887-59D040F74E2F}" type="datetimeFigureOut">
              <a:rPr lang="en-US" smtClean="0"/>
              <a:t>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61940E-23C9-4FEE-BE50-3749092CD8D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4E33EB-B638-44C6-9887-59D040F74E2F}" type="datetimeFigureOut">
              <a:rPr lang="en-US" smtClean="0"/>
              <a:t>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61940E-23C9-4FEE-BE50-3749092CD8D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4E33EB-B638-44C6-9887-59D040F74E2F}" type="datetimeFigureOut">
              <a:rPr lang="en-US" smtClean="0"/>
              <a:t>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61940E-23C9-4FEE-BE50-3749092CD8D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4E33EB-B638-44C6-9887-59D040F74E2F}" type="datetimeFigureOut">
              <a:rPr lang="en-US" smtClean="0"/>
              <a:t>1/7/2013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61940E-23C9-4FEE-BE50-3749092CD8D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bio.illinoisstate.edu/bawargo/" TargetMode="External"/><Relationship Id="rId2" Type="http://schemas.openxmlformats.org/officeDocument/2006/relationships/hyperlink" Target="mailto:bawargo@ilstu.edu"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p:txBody>
          <a:bodyPr/>
          <a:lstStyle/>
          <a:p>
            <a:r>
              <a:rPr lang="en-US" dirty="0" smtClean="0"/>
              <a:t>BSC 181</a:t>
            </a:r>
          </a:p>
        </p:txBody>
      </p:sp>
      <p:sp>
        <p:nvSpPr>
          <p:cNvPr id="2051" name="Rectangle 3"/>
          <p:cNvSpPr>
            <a:spLocks noGrp="1" noChangeArrowheads="1"/>
          </p:cNvSpPr>
          <p:nvPr>
            <p:ph type="subTitle" idx="1"/>
          </p:nvPr>
        </p:nvSpPr>
        <p:spPr/>
        <p:txBody>
          <a:bodyPr rtlCol="0">
            <a:normAutofit/>
          </a:bodyPr>
          <a:lstStyle/>
          <a:p>
            <a:pPr fontAlgn="auto">
              <a:spcAft>
                <a:spcPts val="0"/>
              </a:spcAft>
              <a:buFont typeface="Arial" pitchFamily="34" charset="0"/>
              <a:buNone/>
              <a:defRPr/>
            </a:pPr>
            <a:r>
              <a:rPr lang="en-US" dirty="0" smtClean="0"/>
              <a:t>Spring </a:t>
            </a:r>
            <a:r>
              <a:rPr lang="en-US" dirty="0" smtClean="0"/>
              <a:t>2013</a:t>
            </a:r>
            <a:endParaRPr lang="en-US" dirty="0" smtClean="0"/>
          </a:p>
          <a:p>
            <a:pPr fontAlgn="auto">
              <a:spcAft>
                <a:spcPts val="0"/>
              </a:spcAft>
              <a:buFont typeface="Arial" pitchFamily="34" charset="0"/>
              <a:buNone/>
              <a:defRPr/>
            </a:pPr>
            <a:endParaRPr lang="en-US" dirty="0" smtClean="0"/>
          </a:p>
          <a:p>
            <a:pPr fontAlgn="auto">
              <a:spcAft>
                <a:spcPts val="0"/>
              </a:spcAft>
              <a:buFont typeface="Arial" pitchFamily="34" charset="0"/>
              <a:buNone/>
              <a:defRPr/>
            </a:pPr>
            <a:r>
              <a:rPr lang="en-US" dirty="0" smtClean="0"/>
              <a:t>Betsy A. </a:t>
            </a:r>
            <a:r>
              <a:rPr lang="en-US" dirty="0" err="1" smtClean="0"/>
              <a:t>Wargo</a:t>
            </a:r>
            <a:r>
              <a:rPr lang="en-US" dirty="0" smtClean="0"/>
              <a:t>, D.C.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mtClean="0"/>
              <a:t>Introduction</a:t>
            </a:r>
          </a:p>
        </p:txBody>
      </p:sp>
      <p:sp>
        <p:nvSpPr>
          <p:cNvPr id="12291" name="Rectangle 3"/>
          <p:cNvSpPr>
            <a:spLocks noGrp="1" noChangeArrowheads="1"/>
          </p:cNvSpPr>
          <p:nvPr>
            <p:ph type="body" idx="1"/>
          </p:nvPr>
        </p:nvSpPr>
        <p:spPr/>
        <p:txBody>
          <a:bodyPr rtlCol="0">
            <a:normAutofit lnSpcReduction="10000"/>
          </a:bodyPr>
          <a:lstStyle/>
          <a:p>
            <a:pPr lvl="1" fontAlgn="auto">
              <a:spcAft>
                <a:spcPts val="0"/>
              </a:spcAft>
              <a:buFont typeface="Arial" pitchFamily="34" charset="0"/>
              <a:buChar char="–"/>
              <a:defRPr/>
            </a:pPr>
            <a:r>
              <a:rPr lang="en-US" smtClean="0"/>
              <a:t>Study groups</a:t>
            </a:r>
          </a:p>
          <a:p>
            <a:pPr lvl="2" fontAlgn="auto">
              <a:spcAft>
                <a:spcPts val="0"/>
              </a:spcAft>
              <a:buFont typeface="Arial" pitchFamily="34" charset="0"/>
              <a:buChar char="•"/>
              <a:defRPr/>
            </a:pPr>
            <a:r>
              <a:rPr lang="en-US" smtClean="0"/>
              <a:t>Discussing pathways or processes</a:t>
            </a:r>
          </a:p>
          <a:p>
            <a:pPr lvl="2" fontAlgn="auto">
              <a:spcAft>
                <a:spcPts val="0"/>
              </a:spcAft>
              <a:buFont typeface="Arial" pitchFamily="34" charset="0"/>
              <a:buChar char="•"/>
              <a:defRPr/>
            </a:pPr>
            <a:r>
              <a:rPr lang="en-US" smtClean="0"/>
              <a:t>Explaining to those who don’t get it yet</a:t>
            </a:r>
          </a:p>
          <a:p>
            <a:pPr lvl="2" fontAlgn="auto">
              <a:spcAft>
                <a:spcPts val="0"/>
              </a:spcAft>
              <a:buFont typeface="Arial" pitchFamily="34" charset="0"/>
              <a:buChar char="•"/>
              <a:defRPr/>
            </a:pPr>
            <a:r>
              <a:rPr lang="en-US" smtClean="0"/>
              <a:t>Forcing verbal recall of written material</a:t>
            </a:r>
          </a:p>
          <a:p>
            <a:pPr lvl="1" fontAlgn="auto">
              <a:spcAft>
                <a:spcPts val="0"/>
              </a:spcAft>
              <a:buFont typeface="Arial" pitchFamily="34" charset="0"/>
              <a:buChar char="–"/>
              <a:defRPr/>
            </a:pPr>
            <a:r>
              <a:rPr lang="en-US" smtClean="0"/>
              <a:t>Making exam questions</a:t>
            </a:r>
          </a:p>
          <a:p>
            <a:pPr lvl="2" fontAlgn="auto">
              <a:spcAft>
                <a:spcPts val="0"/>
              </a:spcAft>
              <a:buFont typeface="Arial" pitchFamily="34" charset="0"/>
              <a:buChar char="•"/>
              <a:defRPr/>
            </a:pPr>
            <a:r>
              <a:rPr lang="en-US" smtClean="0"/>
              <a:t>Answering exam questions correctly</a:t>
            </a:r>
          </a:p>
          <a:p>
            <a:pPr lvl="2" fontAlgn="auto">
              <a:spcAft>
                <a:spcPts val="0"/>
              </a:spcAft>
              <a:buFont typeface="Arial" pitchFamily="34" charset="0"/>
              <a:buChar char="•"/>
              <a:defRPr/>
            </a:pPr>
            <a:r>
              <a:rPr lang="en-US" smtClean="0"/>
              <a:t>Exchanging and reviewing assignments.  </a:t>
            </a:r>
            <a:br>
              <a:rPr lang="en-US" smtClean="0"/>
            </a:br>
            <a:r>
              <a:rPr lang="en-US" smtClean="0"/>
              <a:t>This then becomes a study guide for class material.  </a:t>
            </a:r>
          </a:p>
          <a:p>
            <a:pPr lvl="1" fontAlgn="auto">
              <a:spcAft>
                <a:spcPts val="0"/>
              </a:spcAft>
              <a:buFont typeface="Arial" pitchFamily="34" charset="0"/>
              <a:buChar char="–"/>
              <a:defRPr/>
            </a:pPr>
            <a:r>
              <a:rPr lang="en-US" smtClean="0"/>
              <a:t>Using supplemental study sites for practice quizzes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mtClean="0"/>
              <a:t>Introduction</a:t>
            </a:r>
          </a:p>
        </p:txBody>
      </p:sp>
      <p:sp>
        <p:nvSpPr>
          <p:cNvPr id="18435" name="Rectangle 3"/>
          <p:cNvSpPr>
            <a:spLocks noGrp="1" noChangeArrowheads="1"/>
          </p:cNvSpPr>
          <p:nvPr>
            <p:ph type="body" idx="1"/>
          </p:nvPr>
        </p:nvSpPr>
        <p:spPr/>
        <p:txBody>
          <a:bodyPr/>
          <a:lstStyle/>
          <a:p>
            <a:r>
              <a:rPr lang="en-US" smtClean="0"/>
              <a:t>Exam Format</a:t>
            </a:r>
          </a:p>
          <a:p>
            <a:pPr lvl="1"/>
            <a:r>
              <a:rPr lang="en-US" smtClean="0"/>
              <a:t>Exams will be created from material presented in lecture</a:t>
            </a:r>
          </a:p>
          <a:p>
            <a:pPr lvl="1"/>
            <a:r>
              <a:rPr lang="en-US" smtClean="0"/>
              <a:t>You may be responsible for diagrams (Anatomy)</a:t>
            </a:r>
          </a:p>
          <a:p>
            <a:pPr lvl="2"/>
            <a:r>
              <a:rPr lang="en-US" smtClean="0"/>
              <a:t>Multiple choice options will have one correct response</a:t>
            </a:r>
          </a:p>
          <a:p>
            <a:pPr lvl="2"/>
            <a:r>
              <a:rPr lang="en-US" smtClean="0"/>
              <a:t>Short answer (not essay) questions will allow you to demonstrate your comprehension in your own words.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Lab</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t>There </a:t>
            </a:r>
            <a:r>
              <a:rPr lang="en-US" sz="3600" b="1" i="1" dirty="0" smtClean="0"/>
              <a:t>is</a:t>
            </a:r>
            <a:r>
              <a:rPr lang="en-US" sz="3600" dirty="0" smtClean="0"/>
              <a:t> </a:t>
            </a:r>
            <a:r>
              <a:rPr lang="en-US" dirty="0" smtClean="0"/>
              <a:t>this </a:t>
            </a:r>
            <a:r>
              <a:rPr lang="en-US" dirty="0" smtClean="0"/>
              <a:t>week</a:t>
            </a:r>
          </a:p>
          <a:p>
            <a:pPr lvl="1" fontAlgn="auto">
              <a:spcAft>
                <a:spcPts val="0"/>
              </a:spcAft>
              <a:buFont typeface="Arial" pitchFamily="34" charset="0"/>
              <a:buChar char="–"/>
              <a:defRPr/>
            </a:pPr>
            <a:r>
              <a:rPr lang="en-US" dirty="0" smtClean="0"/>
              <a:t>Please be sure to bring the BSC 181 lab manual with you to lab</a:t>
            </a:r>
          </a:p>
          <a:p>
            <a:pPr lvl="1" fontAlgn="auto">
              <a:spcAft>
                <a:spcPts val="0"/>
              </a:spcAft>
              <a:buFont typeface="Arial" pitchFamily="34" charset="0"/>
              <a:buChar char="–"/>
              <a:defRPr/>
            </a:pPr>
            <a:r>
              <a:rPr lang="en-US" dirty="0" smtClean="0"/>
              <a:t>Lab manuals can be purchased at the Phi Sigma bookstore (</a:t>
            </a:r>
            <a:r>
              <a:rPr lang="en-US" dirty="0" err="1" smtClean="0"/>
              <a:t>Felmley</a:t>
            </a:r>
            <a:r>
              <a:rPr lang="en-US" dirty="0" smtClean="0"/>
              <a:t> 101A) this week and next for $15.00</a:t>
            </a:r>
          </a:p>
          <a:p>
            <a:pPr lvl="1" fontAlgn="auto">
              <a:spcAft>
                <a:spcPts val="0"/>
              </a:spcAft>
              <a:buFont typeface="Arial" pitchFamily="34" charset="0"/>
              <a:buChar char="–"/>
              <a:defRPr/>
            </a:pPr>
            <a:r>
              <a:rPr lang="en-US" dirty="0" smtClean="0"/>
              <a:t>Lab format</a:t>
            </a:r>
          </a:p>
          <a:p>
            <a:pPr lvl="2" fontAlgn="auto">
              <a:spcAft>
                <a:spcPts val="0"/>
              </a:spcAft>
              <a:buFont typeface="Arial" pitchFamily="34" charset="0"/>
              <a:buChar char="•"/>
              <a:defRPr/>
            </a:pPr>
            <a:r>
              <a:rPr lang="en-US" dirty="0" smtClean="0"/>
              <a:t>There will be four lab practicals this semester</a:t>
            </a:r>
          </a:p>
          <a:p>
            <a:pPr lvl="2" fontAlgn="auto">
              <a:spcAft>
                <a:spcPts val="0"/>
              </a:spcAft>
              <a:buFont typeface="Arial" pitchFamily="34" charset="0"/>
              <a:buChar char="•"/>
              <a:defRPr/>
            </a:pPr>
            <a:r>
              <a:rPr lang="en-US" dirty="0" smtClean="0"/>
              <a:t>Lab assignments (case studies or article summaries) may be assigned throughout the semester.  </a:t>
            </a:r>
          </a:p>
          <a:p>
            <a:pPr fontAlgn="auto">
              <a:spcAft>
                <a:spcPts val="0"/>
              </a:spcAft>
              <a:buFont typeface="Arial" pitchFamily="34" charset="0"/>
              <a:buChar char="•"/>
              <a:defRPr/>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z="4800" smtClean="0"/>
              <a:t>Ready</a:t>
            </a:r>
            <a:r>
              <a:rPr lang="en-US" smtClean="0"/>
              <a:t>?</a:t>
            </a:r>
          </a:p>
        </p:txBody>
      </p:sp>
      <p:sp>
        <p:nvSpPr>
          <p:cNvPr id="4" name="Content Placeholder 3"/>
          <p:cNvSpPr>
            <a:spLocks noGrp="1"/>
          </p:cNvSpPr>
          <p:nvPr>
            <p:ph idx="1"/>
          </p:nvPr>
        </p:nvSpPr>
        <p:spPr/>
        <p:txBody>
          <a:bodyPr rtlCol="0">
            <a:normAutofit/>
          </a:bodyPr>
          <a:lstStyle/>
          <a:p>
            <a:pPr fontAlgn="auto">
              <a:spcAft>
                <a:spcPts val="0"/>
              </a:spcAft>
              <a:buFont typeface="Arial" pitchFamily="34" charset="0"/>
              <a:buChar char="•"/>
              <a:defRPr/>
            </a:pPr>
            <a:r>
              <a:rPr kumimoji="1" lang="en-US" b="1" dirty="0" smtClean="0"/>
              <a:t>Before we begin, take a moment to introduce yourself to your neighbors</a:t>
            </a:r>
            <a:br>
              <a:rPr kumimoji="1" lang="en-US" b="1" dirty="0" smtClean="0"/>
            </a:br>
            <a:r>
              <a:rPr kumimoji="1" lang="en-US" b="1" dirty="0" smtClean="0"/>
              <a:t/>
            </a:r>
            <a:br>
              <a:rPr kumimoji="1" lang="en-US" b="1" dirty="0" smtClean="0"/>
            </a:br>
            <a:r>
              <a:rPr kumimoji="1" lang="en-US" b="1" dirty="0" smtClean="0"/>
              <a:t>	</a:t>
            </a:r>
            <a:br>
              <a:rPr kumimoji="1" lang="en-US" b="1" dirty="0" smtClean="0"/>
            </a:br>
            <a:r>
              <a:rPr kumimoji="1" lang="en-US" b="1" dirty="0" smtClean="0">
                <a:solidFill>
                  <a:schemeClr val="accent2">
                    <a:lumMod val="75000"/>
                  </a:schemeClr>
                </a:solidFill>
              </a:rPr>
              <a:t>make sure you have contact information from a classmate should you need to get a copy of the notes</a:t>
            </a:r>
          </a:p>
          <a:p>
            <a:pPr fontAlgn="auto">
              <a:spcAft>
                <a:spcPts val="0"/>
              </a:spcAft>
              <a:buFont typeface="Arial" pitchFamily="34" charset="0"/>
              <a:buChar char="•"/>
              <a:defRPr/>
            </a:pPr>
            <a:endParaRPr lang="en-US" dirty="0"/>
          </a:p>
        </p:txBody>
      </p:sp>
      <p:sp>
        <p:nvSpPr>
          <p:cNvPr id="20484" name="Rectangle 3"/>
          <p:cNvSpPr>
            <a:spLocks noChangeArrowheads="1"/>
          </p:cNvSpPr>
          <p:nvPr/>
        </p:nvSpPr>
        <p:spPr bwMode="auto">
          <a:xfrm>
            <a:off x="304800" y="3657600"/>
            <a:ext cx="8686800" cy="1219200"/>
          </a:xfrm>
          <a:prstGeom prst="rect">
            <a:avLst/>
          </a:prstGeom>
          <a:noFill/>
          <a:ln w="9525">
            <a:noFill/>
            <a:miter lim="800000"/>
            <a:headEnd/>
            <a:tailEnd/>
          </a:ln>
        </p:spPr>
        <p:txBody>
          <a:bodyPr anchor="ctr"/>
          <a:lstStyle/>
          <a:p>
            <a:pPr eaLnBrk="0" hangingPunct="0"/>
            <a:endParaRPr kumimoji="1" lang="en-US" sz="3200" b="1">
              <a:latin typeface="Calibri"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Exam One Material</a:t>
            </a:r>
            <a:endParaRPr lang="en-US" dirty="0"/>
          </a:p>
        </p:txBody>
      </p:sp>
      <p:sp>
        <p:nvSpPr>
          <p:cNvPr id="3" name="Subtitle 2"/>
          <p:cNvSpPr>
            <a:spLocks noGrp="1"/>
          </p:cNvSpPr>
          <p:nvPr>
            <p:ph type="subTitle" idx="1"/>
          </p:nvPr>
        </p:nvSpPr>
        <p:spPr/>
        <p:txBody>
          <a:bodyPr/>
          <a:lstStyle/>
          <a:p>
            <a:r>
              <a:rPr lang="en-US" dirty="0" smtClean="0"/>
              <a:t>Chapters 1 - 4</a:t>
            </a:r>
            <a:endParaRPr lang="en-US" dirty="0"/>
          </a:p>
        </p:txBody>
      </p:sp>
    </p:spTree>
    <p:extLst>
      <p:ext uri="{BB962C8B-B14F-4D97-AF65-F5344CB8AC3E}">
        <p14:creationId xmlns:p14="http://schemas.microsoft.com/office/powerpoint/2010/main" val="2735940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Grp="1" noChangeArrowheads="1"/>
          </p:cNvSpPr>
          <p:nvPr>
            <p:ph type="title"/>
          </p:nvPr>
        </p:nvSpPr>
        <p:spPr/>
        <p:txBody>
          <a:bodyPr>
            <a:normAutofit fontScale="90000"/>
          </a:bodyPr>
          <a:lstStyle/>
          <a:p>
            <a:r>
              <a:rPr lang="en-US"/>
              <a:t>Overview of Anatomy and Physiology</a:t>
            </a:r>
          </a:p>
        </p:txBody>
      </p:sp>
      <p:sp>
        <p:nvSpPr>
          <p:cNvPr id="14341" name="Rectangle 5"/>
          <p:cNvSpPr>
            <a:spLocks noGrp="1" noChangeArrowheads="1"/>
          </p:cNvSpPr>
          <p:nvPr>
            <p:ph type="body" idx="1"/>
          </p:nvPr>
        </p:nvSpPr>
        <p:spPr/>
        <p:txBody>
          <a:bodyPr>
            <a:normAutofit fontScale="92500" lnSpcReduction="20000"/>
          </a:bodyPr>
          <a:lstStyle/>
          <a:p>
            <a:r>
              <a:rPr lang="en-US" b="1" dirty="0"/>
              <a:t>Anatomy</a:t>
            </a:r>
            <a:endParaRPr lang="en-US" dirty="0"/>
          </a:p>
          <a:p>
            <a:pPr lvl="1"/>
            <a:r>
              <a:rPr lang="en-US" dirty="0" smtClean="0"/>
              <a:t> </a:t>
            </a:r>
          </a:p>
          <a:p>
            <a:pPr lvl="1"/>
            <a:endParaRPr lang="en-US" dirty="0"/>
          </a:p>
          <a:p>
            <a:r>
              <a:rPr lang="en-US" b="1" dirty="0"/>
              <a:t>Physiology</a:t>
            </a:r>
            <a:endParaRPr lang="en-US" dirty="0"/>
          </a:p>
          <a:p>
            <a:pPr lvl="1"/>
            <a:r>
              <a:rPr lang="en-US" dirty="0"/>
              <a:t>Study of the _</a:t>
            </a:r>
          </a:p>
          <a:p>
            <a:pPr lvl="1"/>
            <a:r>
              <a:rPr lang="en-US" dirty="0"/>
              <a:t>Subdivisions based on organ systems</a:t>
            </a:r>
            <a:br>
              <a:rPr lang="en-US" dirty="0"/>
            </a:br>
            <a:r>
              <a:rPr lang="en-US" dirty="0"/>
              <a:t>(e.g., renal or cardiovascular physiology)</a:t>
            </a:r>
          </a:p>
          <a:p>
            <a:pPr lvl="1"/>
            <a:endParaRPr lang="en-US" dirty="0"/>
          </a:p>
          <a:p>
            <a:pPr lvl="1"/>
            <a:r>
              <a:rPr lang="en-US" dirty="0"/>
              <a:t>Often focuses on _</a:t>
            </a:r>
          </a:p>
          <a:p>
            <a:pPr lvl="2"/>
            <a:r>
              <a:rPr lang="en-US" dirty="0"/>
              <a:t>Body's abilities depend on chemical reactions in individual cells</a:t>
            </a:r>
          </a:p>
          <a:p>
            <a:pPr lvl="1"/>
            <a:endParaRPr lang="en-US" dirty="0"/>
          </a:p>
        </p:txBody>
      </p:sp>
    </p:spTree>
    <p:extLst>
      <p:ext uri="{BB962C8B-B14F-4D97-AF65-F5344CB8AC3E}">
        <p14:creationId xmlns:p14="http://schemas.microsoft.com/office/powerpoint/2010/main" val="1575078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p:cNvSpPr>
            <a:spLocks noGrp="1" noChangeArrowheads="1"/>
          </p:cNvSpPr>
          <p:nvPr>
            <p:ph type="title"/>
          </p:nvPr>
        </p:nvSpPr>
        <p:spPr/>
        <p:txBody>
          <a:bodyPr>
            <a:normAutofit/>
          </a:bodyPr>
          <a:lstStyle/>
          <a:p>
            <a:r>
              <a:rPr lang="en-US"/>
              <a:t>Principle of Complementarity</a:t>
            </a:r>
          </a:p>
        </p:txBody>
      </p:sp>
      <p:sp>
        <p:nvSpPr>
          <p:cNvPr id="18437" name="Rectangle 5"/>
          <p:cNvSpPr>
            <a:spLocks noGrp="1" noChangeArrowheads="1"/>
          </p:cNvSpPr>
          <p:nvPr>
            <p:ph type="body" idx="1"/>
          </p:nvPr>
        </p:nvSpPr>
        <p:spPr/>
        <p:txBody>
          <a:bodyPr/>
          <a:lstStyle/>
          <a:p>
            <a:r>
              <a:rPr lang="en-US" dirty="0"/>
              <a:t>Anatomy and physiology are inseparable</a:t>
            </a:r>
          </a:p>
          <a:p>
            <a:pPr lvl="1"/>
            <a:r>
              <a:rPr lang="en-US" dirty="0" smtClean="0"/>
              <a:t> </a:t>
            </a:r>
            <a:endParaRPr lang="en-US" dirty="0"/>
          </a:p>
          <a:p>
            <a:pPr lvl="1"/>
            <a:endParaRPr lang="en-US" dirty="0" smtClean="0"/>
          </a:p>
          <a:p>
            <a:pPr lvl="1"/>
            <a:r>
              <a:rPr lang="en-US" dirty="0" smtClean="0"/>
              <a:t>What </a:t>
            </a:r>
            <a:r>
              <a:rPr lang="en-US" dirty="0"/>
              <a:t>a structure can do depends on its specific form</a:t>
            </a:r>
          </a:p>
        </p:txBody>
      </p:sp>
    </p:spTree>
    <p:extLst>
      <p:ext uri="{BB962C8B-B14F-4D97-AF65-F5344CB8AC3E}">
        <p14:creationId xmlns:p14="http://schemas.microsoft.com/office/powerpoint/2010/main" val="37932799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noChangeArrowheads="1"/>
          </p:cNvSpPr>
          <p:nvPr>
            <p:ph type="title"/>
          </p:nvPr>
        </p:nvSpPr>
        <p:spPr/>
        <p:txBody>
          <a:bodyPr>
            <a:normAutofit/>
          </a:bodyPr>
          <a:lstStyle/>
          <a:p>
            <a:r>
              <a:rPr lang="en-US"/>
              <a:t>Levels of Structural Organization</a:t>
            </a:r>
          </a:p>
        </p:txBody>
      </p:sp>
      <p:sp>
        <p:nvSpPr>
          <p:cNvPr id="19461" name="Rectangle 5"/>
          <p:cNvSpPr>
            <a:spLocks noGrp="1" noChangeArrowheads="1"/>
          </p:cNvSpPr>
          <p:nvPr>
            <p:ph type="body" idx="1"/>
          </p:nvPr>
        </p:nvSpPr>
        <p:spPr/>
        <p:txBody>
          <a:bodyPr>
            <a:normAutofit lnSpcReduction="10000"/>
          </a:bodyPr>
          <a:lstStyle/>
          <a:p>
            <a:r>
              <a:rPr lang="en-US" sz="2400" dirty="0" smtClean="0"/>
              <a:t> </a:t>
            </a:r>
            <a:endParaRPr lang="en-US" sz="2400" dirty="0"/>
          </a:p>
          <a:p>
            <a:pPr lvl="1"/>
            <a:r>
              <a:rPr lang="en-US" sz="2000" dirty="0"/>
              <a:t>Atoms and molecules (chapter 2); and organelles (chapter 3)</a:t>
            </a:r>
            <a:endParaRPr lang="en-US" sz="2200" dirty="0"/>
          </a:p>
          <a:p>
            <a:r>
              <a:rPr lang="en-US" sz="2400" dirty="0" smtClean="0"/>
              <a:t> </a:t>
            </a:r>
            <a:endParaRPr lang="en-US" sz="2800" dirty="0"/>
          </a:p>
          <a:p>
            <a:pPr lvl="1"/>
            <a:r>
              <a:rPr lang="en-US" sz="2000" dirty="0"/>
              <a:t>Cells (chapter 3)</a:t>
            </a:r>
          </a:p>
          <a:p>
            <a:r>
              <a:rPr lang="en-US" sz="2400" dirty="0" smtClean="0"/>
              <a:t> </a:t>
            </a:r>
            <a:endParaRPr lang="en-US" sz="2800" dirty="0"/>
          </a:p>
          <a:p>
            <a:pPr lvl="1"/>
            <a:r>
              <a:rPr lang="en-US" sz="2000" dirty="0"/>
              <a:t>Groups of similar cells (chapter 4)</a:t>
            </a:r>
          </a:p>
          <a:p>
            <a:r>
              <a:rPr lang="en-US" sz="2400" dirty="0" smtClean="0"/>
              <a:t> </a:t>
            </a:r>
            <a:endParaRPr lang="en-US" sz="2800" dirty="0"/>
          </a:p>
          <a:p>
            <a:pPr lvl="1"/>
            <a:r>
              <a:rPr lang="en-US" sz="2000" dirty="0"/>
              <a:t>Contains two or more types of tissues</a:t>
            </a:r>
          </a:p>
          <a:p>
            <a:r>
              <a:rPr lang="en-US" sz="2400" dirty="0" smtClean="0"/>
              <a:t> </a:t>
            </a:r>
            <a:endParaRPr lang="en-US" sz="2800" dirty="0"/>
          </a:p>
          <a:p>
            <a:pPr lvl="1"/>
            <a:r>
              <a:rPr lang="en-US" sz="2000" dirty="0"/>
              <a:t>Organs that work closely together</a:t>
            </a:r>
          </a:p>
          <a:p>
            <a:r>
              <a:rPr lang="en-US" sz="2400" dirty="0" smtClean="0"/>
              <a:t> </a:t>
            </a:r>
            <a:endParaRPr lang="en-US" sz="2800" dirty="0"/>
          </a:p>
          <a:p>
            <a:pPr lvl="1"/>
            <a:r>
              <a:rPr lang="en-US" sz="2000" dirty="0"/>
              <a:t>All organ systems</a:t>
            </a:r>
          </a:p>
        </p:txBody>
      </p:sp>
    </p:spTree>
    <p:extLst>
      <p:ext uri="{BB962C8B-B14F-4D97-AF65-F5344CB8AC3E}">
        <p14:creationId xmlns:p14="http://schemas.microsoft.com/office/powerpoint/2010/main" val="20544206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p:cNvSpPr>
            <a:spLocks noGrp="1" noChangeArrowheads="1"/>
          </p:cNvSpPr>
          <p:nvPr>
            <p:ph type="title"/>
          </p:nvPr>
        </p:nvSpPr>
        <p:spPr/>
        <p:txBody>
          <a:bodyPr>
            <a:normAutofit/>
          </a:bodyPr>
          <a:lstStyle/>
          <a:p>
            <a:r>
              <a:rPr lang="en-US"/>
              <a:t>Interdependence of Body Cells</a:t>
            </a:r>
          </a:p>
        </p:txBody>
      </p:sp>
      <p:sp>
        <p:nvSpPr>
          <p:cNvPr id="32773" name="Rectangle 5"/>
          <p:cNvSpPr>
            <a:spLocks noGrp="1" noChangeArrowheads="1"/>
          </p:cNvSpPr>
          <p:nvPr>
            <p:ph type="body" idx="1"/>
          </p:nvPr>
        </p:nvSpPr>
        <p:spPr/>
        <p:txBody>
          <a:bodyPr>
            <a:normAutofit/>
          </a:bodyPr>
          <a:lstStyle/>
          <a:p>
            <a:r>
              <a:rPr lang="en-US" dirty="0"/>
              <a:t>Humans are </a:t>
            </a:r>
            <a:r>
              <a:rPr lang="en-US" b="1" dirty="0"/>
              <a:t>multicellular</a:t>
            </a:r>
            <a:endParaRPr lang="en-US" dirty="0"/>
          </a:p>
          <a:p>
            <a:pPr lvl="1"/>
            <a:r>
              <a:rPr lang="en-US" dirty="0"/>
              <a:t>To function, must keep individual cells alive</a:t>
            </a:r>
          </a:p>
          <a:p>
            <a:pPr lvl="1"/>
            <a:r>
              <a:rPr lang="en-US" dirty="0"/>
              <a:t>All cells depend on </a:t>
            </a:r>
            <a:r>
              <a:rPr lang="en-US" dirty="0" smtClean="0"/>
              <a:t>_</a:t>
            </a:r>
            <a:endParaRPr lang="en-US" dirty="0"/>
          </a:p>
          <a:p>
            <a:endParaRPr lang="en-US" dirty="0" smtClean="0"/>
          </a:p>
          <a:p>
            <a:r>
              <a:rPr lang="en-US" dirty="0" smtClean="0"/>
              <a:t>All </a:t>
            </a:r>
            <a:r>
              <a:rPr lang="en-US" dirty="0"/>
              <a:t>body functions spread among different organ systems</a:t>
            </a:r>
          </a:p>
          <a:p>
            <a:endParaRPr lang="en-US" dirty="0" smtClean="0"/>
          </a:p>
          <a:p>
            <a:r>
              <a:rPr lang="en-US" dirty="0" smtClean="0"/>
              <a:t>Organ </a:t>
            </a:r>
            <a:r>
              <a:rPr lang="en-US" dirty="0"/>
              <a:t>systems cooperate to maintain </a:t>
            </a:r>
            <a:r>
              <a:rPr lang="en-US" dirty="0" smtClean="0"/>
              <a:t>life</a:t>
            </a:r>
            <a:endParaRPr lang="en-US" dirty="0"/>
          </a:p>
        </p:txBody>
      </p:sp>
    </p:spTree>
    <p:extLst>
      <p:ext uri="{BB962C8B-B14F-4D97-AF65-F5344CB8AC3E}">
        <p14:creationId xmlns:p14="http://schemas.microsoft.com/office/powerpoint/2010/main" val="21507576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4"/>
          <p:cNvSpPr>
            <a:spLocks noGrp="1" noChangeArrowheads="1"/>
          </p:cNvSpPr>
          <p:nvPr>
            <p:ph type="title"/>
          </p:nvPr>
        </p:nvSpPr>
        <p:spPr/>
        <p:txBody>
          <a:bodyPr>
            <a:normAutofit/>
          </a:bodyPr>
          <a:lstStyle/>
          <a:p>
            <a:r>
              <a:rPr lang="en-US"/>
              <a:t>Homeostasis</a:t>
            </a:r>
          </a:p>
        </p:txBody>
      </p:sp>
      <p:sp>
        <p:nvSpPr>
          <p:cNvPr id="49157" name="Rectangle 5"/>
          <p:cNvSpPr>
            <a:spLocks noGrp="1" noChangeArrowheads="1"/>
          </p:cNvSpPr>
          <p:nvPr>
            <p:ph type="body" idx="1"/>
          </p:nvPr>
        </p:nvSpPr>
        <p:spPr/>
        <p:txBody>
          <a:bodyPr/>
          <a:lstStyle/>
          <a:p>
            <a:r>
              <a:rPr lang="en-US" b="1" dirty="0"/>
              <a:t>Homeostasis</a:t>
            </a:r>
            <a:endParaRPr lang="en-US" dirty="0"/>
          </a:p>
          <a:p>
            <a:pPr lvl="1"/>
            <a:r>
              <a:rPr lang="en-US" dirty="0" smtClean="0"/>
              <a:t>  </a:t>
            </a:r>
            <a:endParaRPr lang="en-US" dirty="0"/>
          </a:p>
          <a:p>
            <a:pPr lvl="1"/>
            <a:endParaRPr lang="en-US" dirty="0" smtClean="0"/>
          </a:p>
          <a:p>
            <a:pPr lvl="1"/>
            <a:endParaRPr lang="en-US" dirty="0"/>
          </a:p>
          <a:p>
            <a:pPr lvl="1"/>
            <a:endParaRPr lang="en-US" dirty="0" smtClean="0"/>
          </a:p>
          <a:p>
            <a:pPr lvl="1"/>
            <a:r>
              <a:rPr lang="en-US" dirty="0" smtClean="0"/>
              <a:t>A </a:t>
            </a:r>
            <a:r>
              <a:rPr lang="en-US" dirty="0"/>
              <a:t>dynamic state of equilibrium</a:t>
            </a:r>
          </a:p>
          <a:p>
            <a:pPr lvl="1"/>
            <a:endParaRPr lang="en-US" dirty="0" smtClean="0"/>
          </a:p>
          <a:p>
            <a:pPr lvl="1"/>
            <a:r>
              <a:rPr lang="en-US" dirty="0" smtClean="0"/>
              <a:t>Maintained </a:t>
            </a:r>
            <a:r>
              <a:rPr lang="en-US" dirty="0"/>
              <a:t>by contributions of all organ systems</a:t>
            </a:r>
          </a:p>
        </p:txBody>
      </p:sp>
    </p:spTree>
    <p:extLst>
      <p:ext uri="{BB962C8B-B14F-4D97-AF65-F5344CB8AC3E}">
        <p14:creationId xmlns:p14="http://schemas.microsoft.com/office/powerpoint/2010/main" val="2035249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mtClean="0"/>
              <a:t>Introduction</a:t>
            </a:r>
          </a:p>
        </p:txBody>
      </p:sp>
      <p:sp>
        <p:nvSpPr>
          <p:cNvPr id="3075" name="Rectangle 3"/>
          <p:cNvSpPr>
            <a:spLocks noGrp="1" noChangeArrowheads="1"/>
          </p:cNvSpPr>
          <p:nvPr>
            <p:ph type="body" idx="1"/>
          </p:nvPr>
        </p:nvSpPr>
        <p:spPr>
          <a:xfrm>
            <a:off x="457200" y="1600200"/>
            <a:ext cx="8229600" cy="4724400"/>
          </a:xfrm>
        </p:spPr>
        <p:txBody>
          <a:bodyPr rtlCol="0">
            <a:normAutofit fontScale="92500" lnSpcReduction="10000"/>
          </a:bodyPr>
          <a:lstStyle/>
          <a:p>
            <a:pPr fontAlgn="auto">
              <a:lnSpc>
                <a:spcPct val="90000"/>
              </a:lnSpc>
              <a:spcAft>
                <a:spcPts val="0"/>
              </a:spcAft>
              <a:buFont typeface="Arial" pitchFamily="34" charset="0"/>
              <a:buChar char="•"/>
              <a:defRPr/>
            </a:pPr>
            <a:r>
              <a:rPr lang="en-US" dirty="0" smtClean="0"/>
              <a:t>Dr. </a:t>
            </a:r>
            <a:r>
              <a:rPr lang="en-US" dirty="0" err="1" smtClean="0"/>
              <a:t>Wargo</a:t>
            </a:r>
            <a:endParaRPr lang="en-US" dirty="0" smtClean="0"/>
          </a:p>
          <a:p>
            <a:pPr lvl="2" fontAlgn="auto">
              <a:lnSpc>
                <a:spcPct val="90000"/>
              </a:lnSpc>
              <a:spcAft>
                <a:spcPts val="0"/>
              </a:spcAft>
              <a:buFont typeface="Arial" pitchFamily="34" charset="0"/>
              <a:buChar char="•"/>
              <a:defRPr/>
            </a:pPr>
            <a:r>
              <a:rPr lang="en-US" dirty="0" smtClean="0">
                <a:hlinkClick r:id="rId2"/>
              </a:rPr>
              <a:t>bawargo@ilstu.edu</a:t>
            </a:r>
            <a:endParaRPr lang="en-US" dirty="0" smtClean="0"/>
          </a:p>
          <a:p>
            <a:pPr lvl="2" fontAlgn="auto">
              <a:lnSpc>
                <a:spcPct val="90000"/>
              </a:lnSpc>
              <a:spcAft>
                <a:spcPts val="0"/>
              </a:spcAft>
              <a:buFont typeface="Arial" pitchFamily="34" charset="0"/>
              <a:buChar char="•"/>
              <a:defRPr/>
            </a:pPr>
            <a:r>
              <a:rPr lang="en-US" dirty="0" smtClean="0"/>
              <a:t>Office hours:  M-W-F, by appt please</a:t>
            </a:r>
          </a:p>
          <a:p>
            <a:pPr lvl="2" fontAlgn="auto">
              <a:lnSpc>
                <a:spcPct val="90000"/>
              </a:lnSpc>
              <a:spcAft>
                <a:spcPts val="0"/>
              </a:spcAft>
              <a:buFont typeface="Arial" pitchFamily="34" charset="0"/>
              <a:buChar char="•"/>
              <a:defRPr/>
            </a:pPr>
            <a:r>
              <a:rPr lang="en-US" dirty="0" smtClean="0"/>
              <a:t>Office:  SLB 233</a:t>
            </a:r>
          </a:p>
          <a:p>
            <a:pPr lvl="2">
              <a:lnSpc>
                <a:spcPct val="90000"/>
              </a:lnSpc>
              <a:defRPr/>
            </a:pPr>
            <a:r>
              <a:rPr lang="en-US" dirty="0" smtClean="0"/>
              <a:t>Class Website:  </a:t>
            </a:r>
            <a:r>
              <a:rPr lang="en-US" dirty="0" smtClean="0">
                <a:hlinkClick r:id="rId3"/>
              </a:rPr>
              <a:t>http</a:t>
            </a:r>
            <a:r>
              <a:rPr lang="en-US" dirty="0">
                <a:hlinkClick r:id="rId3"/>
              </a:rPr>
              <a:t>://bio.illinoisstate.edu/bawargo</a:t>
            </a:r>
            <a:r>
              <a:rPr lang="en-US" dirty="0" smtClean="0">
                <a:hlinkClick r:id="rId3"/>
              </a:rPr>
              <a:t>/</a:t>
            </a:r>
            <a:r>
              <a:rPr lang="en-US" dirty="0" smtClean="0"/>
              <a:t> </a:t>
            </a:r>
          </a:p>
          <a:p>
            <a:pPr lvl="3">
              <a:lnSpc>
                <a:spcPct val="90000"/>
              </a:lnSpc>
              <a:defRPr/>
            </a:pPr>
            <a:r>
              <a:rPr lang="en-US" dirty="0" smtClean="0"/>
              <a:t>This </a:t>
            </a:r>
            <a:r>
              <a:rPr lang="en-US" dirty="0" smtClean="0"/>
              <a:t>website is an integral part of class.  You will find lecture notes here as well as announcements.  </a:t>
            </a:r>
            <a:endParaRPr lang="en-US" dirty="0" smtClean="0"/>
          </a:p>
          <a:p>
            <a:pPr lvl="2">
              <a:lnSpc>
                <a:spcPct val="90000"/>
              </a:lnSpc>
              <a:defRPr/>
            </a:pPr>
            <a:r>
              <a:rPr lang="en-US" dirty="0" smtClean="0"/>
              <a:t>Also use </a:t>
            </a:r>
            <a:r>
              <a:rPr lang="en-US" dirty="0" err="1" smtClean="0"/>
              <a:t>ReggieNet</a:t>
            </a:r>
            <a:endParaRPr lang="en-US" dirty="0" smtClean="0"/>
          </a:p>
          <a:p>
            <a:pPr lvl="2" fontAlgn="auto">
              <a:lnSpc>
                <a:spcPct val="90000"/>
              </a:lnSpc>
              <a:spcAft>
                <a:spcPts val="0"/>
              </a:spcAft>
              <a:buFont typeface="Arial" pitchFamily="34" charset="0"/>
              <a:buChar char="•"/>
              <a:defRPr/>
            </a:pPr>
            <a:r>
              <a:rPr lang="en-US" dirty="0" smtClean="0"/>
              <a:t>Background</a:t>
            </a:r>
          </a:p>
          <a:p>
            <a:pPr lvl="3" fontAlgn="auto">
              <a:lnSpc>
                <a:spcPct val="90000"/>
              </a:lnSpc>
              <a:spcAft>
                <a:spcPts val="0"/>
              </a:spcAft>
              <a:buFont typeface="Arial" pitchFamily="34" charset="0"/>
              <a:buChar char="–"/>
              <a:defRPr/>
            </a:pPr>
            <a:r>
              <a:rPr lang="en-US" dirty="0" smtClean="0"/>
              <a:t>Graduated from ISU 1994</a:t>
            </a:r>
          </a:p>
          <a:p>
            <a:pPr lvl="4" fontAlgn="auto">
              <a:lnSpc>
                <a:spcPct val="90000"/>
              </a:lnSpc>
              <a:spcAft>
                <a:spcPts val="0"/>
              </a:spcAft>
              <a:buFont typeface="Arial" pitchFamily="34" charset="0"/>
              <a:buChar char="»"/>
              <a:defRPr/>
            </a:pPr>
            <a:r>
              <a:rPr lang="en-US" dirty="0" smtClean="0"/>
              <a:t>Major:  Biology</a:t>
            </a:r>
          </a:p>
          <a:p>
            <a:pPr lvl="3" fontAlgn="auto">
              <a:lnSpc>
                <a:spcPct val="90000"/>
              </a:lnSpc>
              <a:spcAft>
                <a:spcPts val="0"/>
              </a:spcAft>
              <a:buFont typeface="Arial" pitchFamily="34" charset="0"/>
              <a:buChar char="–"/>
              <a:defRPr/>
            </a:pPr>
            <a:r>
              <a:rPr lang="en-US" dirty="0" smtClean="0"/>
              <a:t>Graduated from National College of Chiropractic 1997</a:t>
            </a:r>
          </a:p>
          <a:p>
            <a:pPr lvl="4" fontAlgn="auto">
              <a:lnSpc>
                <a:spcPct val="90000"/>
              </a:lnSpc>
              <a:spcAft>
                <a:spcPts val="0"/>
              </a:spcAft>
              <a:buFont typeface="Arial" pitchFamily="34" charset="0"/>
              <a:buChar char="»"/>
              <a:defRPr/>
            </a:pPr>
            <a:r>
              <a:rPr lang="en-US" dirty="0" smtClean="0"/>
              <a:t>B.S. in Human Biology</a:t>
            </a:r>
          </a:p>
          <a:p>
            <a:pPr lvl="4" fontAlgn="auto">
              <a:lnSpc>
                <a:spcPct val="90000"/>
              </a:lnSpc>
              <a:spcAft>
                <a:spcPts val="0"/>
              </a:spcAft>
              <a:buFont typeface="Arial" pitchFamily="34" charset="0"/>
              <a:buChar char="»"/>
              <a:defRPr/>
            </a:pPr>
            <a:r>
              <a:rPr lang="en-US" dirty="0" smtClean="0"/>
              <a:t>Doctorate for Chiropractic</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2" name="Rectangle 6"/>
          <p:cNvSpPr>
            <a:spLocks noGrp="1" noChangeArrowheads="1"/>
          </p:cNvSpPr>
          <p:nvPr>
            <p:ph type="title"/>
          </p:nvPr>
        </p:nvSpPr>
        <p:spPr/>
        <p:txBody>
          <a:bodyPr>
            <a:normAutofit/>
          </a:bodyPr>
          <a:lstStyle/>
          <a:p>
            <a:r>
              <a:rPr lang="en-US"/>
              <a:t>Homeostatic Control Mechanisms</a:t>
            </a:r>
          </a:p>
        </p:txBody>
      </p:sp>
      <p:sp>
        <p:nvSpPr>
          <p:cNvPr id="50183" name="Rectangle 7"/>
          <p:cNvSpPr>
            <a:spLocks noGrp="1" noChangeArrowheads="1"/>
          </p:cNvSpPr>
          <p:nvPr>
            <p:ph type="body" idx="1"/>
          </p:nvPr>
        </p:nvSpPr>
        <p:spPr/>
        <p:txBody>
          <a:bodyPr>
            <a:normAutofit fontScale="92500" lnSpcReduction="20000"/>
          </a:bodyPr>
          <a:lstStyle/>
          <a:p>
            <a:r>
              <a:rPr lang="en-US" dirty="0"/>
              <a:t>Involve continuous </a:t>
            </a:r>
            <a:r>
              <a:rPr lang="en-US" dirty="0" smtClean="0"/>
              <a:t>_____________________________________of </a:t>
            </a:r>
            <a:r>
              <a:rPr lang="en-US" dirty="0"/>
              <a:t>all </a:t>
            </a:r>
            <a:r>
              <a:rPr lang="en-US" dirty="0" smtClean="0"/>
              <a:t>variables</a:t>
            </a:r>
            <a:endParaRPr lang="en-US" dirty="0"/>
          </a:p>
          <a:p>
            <a:endParaRPr lang="en-US" dirty="0" smtClean="0"/>
          </a:p>
          <a:p>
            <a:r>
              <a:rPr lang="en-US" dirty="0" smtClean="0"/>
              <a:t>____________________________________ necessary </a:t>
            </a:r>
            <a:r>
              <a:rPr lang="en-US" dirty="0"/>
              <a:t>for monitoring and regulation </a:t>
            </a:r>
          </a:p>
          <a:p>
            <a:pPr lvl="1"/>
            <a:r>
              <a:rPr lang="en-US" dirty="0"/>
              <a:t>Functions of nervous and endocrine systems</a:t>
            </a:r>
          </a:p>
          <a:p>
            <a:endParaRPr lang="en-US" dirty="0" smtClean="0"/>
          </a:p>
          <a:p>
            <a:r>
              <a:rPr lang="en-US" dirty="0" smtClean="0"/>
              <a:t>Nervous </a:t>
            </a:r>
            <a:r>
              <a:rPr lang="en-US" dirty="0"/>
              <a:t>and endocrine systems accomplish communication via </a:t>
            </a:r>
            <a:r>
              <a:rPr lang="en-US" dirty="0" smtClean="0"/>
              <a:t>_</a:t>
            </a:r>
            <a:endParaRPr lang="en-US" dirty="0"/>
          </a:p>
        </p:txBody>
      </p:sp>
    </p:spTree>
    <p:extLst>
      <p:ext uri="{BB962C8B-B14F-4D97-AF65-F5344CB8AC3E}">
        <p14:creationId xmlns:p14="http://schemas.microsoft.com/office/powerpoint/2010/main" val="19638032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4"/>
          <p:cNvSpPr>
            <a:spLocks noGrp="1" noChangeArrowheads="1"/>
          </p:cNvSpPr>
          <p:nvPr>
            <p:ph type="title"/>
          </p:nvPr>
        </p:nvSpPr>
        <p:spPr/>
        <p:txBody>
          <a:bodyPr>
            <a:normAutofit fontScale="90000"/>
          </a:bodyPr>
          <a:lstStyle/>
          <a:p>
            <a:r>
              <a:rPr lang="en-US"/>
              <a:t>Components of a Control Mechanism</a:t>
            </a:r>
          </a:p>
        </p:txBody>
      </p:sp>
      <p:sp>
        <p:nvSpPr>
          <p:cNvPr id="51205" name="Rectangle 5"/>
          <p:cNvSpPr>
            <a:spLocks noGrp="1" noChangeArrowheads="1"/>
          </p:cNvSpPr>
          <p:nvPr>
            <p:ph type="body" idx="1"/>
          </p:nvPr>
        </p:nvSpPr>
        <p:spPr/>
        <p:txBody>
          <a:bodyPr>
            <a:normAutofit lnSpcReduction="10000"/>
          </a:bodyPr>
          <a:lstStyle/>
          <a:p>
            <a:r>
              <a:rPr lang="en-US" sz="2400" b="1" dirty="0" smtClean="0"/>
              <a:t> </a:t>
            </a:r>
            <a:endParaRPr lang="en-US" dirty="0"/>
          </a:p>
          <a:p>
            <a:pPr lvl="1"/>
            <a:r>
              <a:rPr lang="en-US" sz="2000" dirty="0"/>
              <a:t>Monitors environment</a:t>
            </a:r>
          </a:p>
          <a:p>
            <a:pPr lvl="1"/>
            <a:r>
              <a:rPr lang="en-US" sz="2000" dirty="0"/>
              <a:t>Responds to </a:t>
            </a:r>
            <a:r>
              <a:rPr lang="en-US" sz="2000" b="1" dirty="0"/>
              <a:t>stimuli</a:t>
            </a:r>
            <a:r>
              <a:rPr lang="en-US" sz="2000" dirty="0"/>
              <a:t> </a:t>
            </a:r>
            <a:r>
              <a:rPr lang="en-US" sz="2000" dirty="0" smtClean="0"/>
              <a:t> </a:t>
            </a:r>
            <a:endParaRPr lang="en-US" sz="2000" dirty="0"/>
          </a:p>
          <a:p>
            <a:r>
              <a:rPr lang="en-US" sz="2400" b="1" dirty="0" smtClean="0"/>
              <a:t> </a:t>
            </a:r>
            <a:endParaRPr lang="en-US" sz="3000" b="1" dirty="0"/>
          </a:p>
          <a:p>
            <a:pPr lvl="1"/>
            <a:r>
              <a:rPr lang="en-US" sz="2000" dirty="0"/>
              <a:t>Determines set point at which variable is maintained</a:t>
            </a:r>
          </a:p>
          <a:p>
            <a:pPr lvl="1"/>
            <a:r>
              <a:rPr lang="en-US" sz="2000" dirty="0"/>
              <a:t>Receives input from receptor</a:t>
            </a:r>
          </a:p>
          <a:p>
            <a:pPr lvl="1"/>
            <a:r>
              <a:rPr lang="en-US" sz="2000" dirty="0"/>
              <a:t>Determines appropriate response</a:t>
            </a:r>
          </a:p>
          <a:p>
            <a:r>
              <a:rPr lang="en-US" sz="2400" b="1" dirty="0" smtClean="0"/>
              <a:t> </a:t>
            </a:r>
            <a:endParaRPr lang="en-US" b="1" dirty="0"/>
          </a:p>
          <a:p>
            <a:pPr lvl="1"/>
            <a:r>
              <a:rPr lang="en-US" sz="2000" dirty="0"/>
              <a:t>Receives output from control center</a:t>
            </a:r>
          </a:p>
          <a:p>
            <a:pPr lvl="1"/>
            <a:r>
              <a:rPr lang="en-US" sz="2000" dirty="0"/>
              <a:t>Provides the means to respond </a:t>
            </a:r>
          </a:p>
          <a:p>
            <a:pPr lvl="1"/>
            <a:r>
              <a:rPr lang="en-US" sz="2000" dirty="0"/>
              <a:t>Response either reduces (negative feedback) or enhances stimulus (positive feedback)</a:t>
            </a:r>
          </a:p>
        </p:txBody>
      </p:sp>
    </p:spTree>
    <p:extLst>
      <p:ext uri="{BB962C8B-B14F-4D97-AF65-F5344CB8AC3E}">
        <p14:creationId xmlns:p14="http://schemas.microsoft.com/office/powerpoint/2010/main" val="25052339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4"/>
          <p:cNvSpPr>
            <a:spLocks noGrp="1" noChangeArrowheads="1"/>
          </p:cNvSpPr>
          <p:nvPr>
            <p:ph type="title"/>
          </p:nvPr>
        </p:nvSpPr>
        <p:spPr/>
        <p:txBody>
          <a:bodyPr>
            <a:normAutofit/>
          </a:bodyPr>
          <a:lstStyle/>
          <a:p>
            <a:r>
              <a:rPr lang="en-US"/>
              <a:t>Negative Feedback</a:t>
            </a:r>
          </a:p>
        </p:txBody>
      </p:sp>
      <p:sp>
        <p:nvSpPr>
          <p:cNvPr id="58373" name="Rectangle 5"/>
          <p:cNvSpPr>
            <a:spLocks noGrp="1" noChangeArrowheads="1"/>
          </p:cNvSpPr>
          <p:nvPr>
            <p:ph type="body" idx="1"/>
          </p:nvPr>
        </p:nvSpPr>
        <p:spPr/>
        <p:txBody>
          <a:bodyPr>
            <a:normAutofit/>
          </a:bodyPr>
          <a:lstStyle/>
          <a:p>
            <a:r>
              <a:rPr lang="en-US" dirty="0"/>
              <a:t>Most feedback mechanisms in body</a:t>
            </a:r>
          </a:p>
          <a:p>
            <a:r>
              <a:rPr lang="en-US" dirty="0"/>
              <a:t>Response </a:t>
            </a:r>
            <a:r>
              <a:rPr lang="en-US" dirty="0" smtClean="0"/>
              <a:t>_</a:t>
            </a:r>
            <a:endParaRPr lang="en-US" dirty="0"/>
          </a:p>
          <a:p>
            <a:pPr lvl="1"/>
            <a:r>
              <a:rPr lang="en-US" dirty="0"/>
              <a:t>Variable changes in opposite direction of initial change</a:t>
            </a:r>
          </a:p>
          <a:p>
            <a:r>
              <a:rPr lang="en-US" dirty="0"/>
              <a:t>Examples</a:t>
            </a:r>
          </a:p>
          <a:p>
            <a:pPr lvl="1"/>
            <a:r>
              <a:rPr lang="en-US" dirty="0"/>
              <a:t>Regulation of body </a:t>
            </a:r>
            <a:r>
              <a:rPr lang="en-US" dirty="0" smtClean="0"/>
              <a:t>temperature  </a:t>
            </a:r>
            <a:endParaRPr lang="en-US" dirty="0"/>
          </a:p>
          <a:p>
            <a:pPr lvl="1"/>
            <a:r>
              <a:rPr lang="en-US" dirty="0"/>
              <a:t>Regulation of blood volume by ADH </a:t>
            </a:r>
            <a:r>
              <a:rPr lang="en-US" dirty="0" smtClean="0"/>
              <a:t> </a:t>
            </a:r>
            <a:endParaRPr lang="en-US" dirty="0"/>
          </a:p>
        </p:txBody>
      </p:sp>
    </p:spTree>
    <p:extLst>
      <p:ext uri="{BB962C8B-B14F-4D97-AF65-F5344CB8AC3E}">
        <p14:creationId xmlns:p14="http://schemas.microsoft.com/office/powerpoint/2010/main" val="12187028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Rectangle 4"/>
          <p:cNvSpPr>
            <a:spLocks noGrp="1" noChangeArrowheads="1"/>
          </p:cNvSpPr>
          <p:nvPr>
            <p:ph type="title"/>
          </p:nvPr>
        </p:nvSpPr>
        <p:spPr/>
        <p:txBody>
          <a:bodyPr>
            <a:normAutofit/>
          </a:bodyPr>
          <a:lstStyle/>
          <a:p>
            <a:r>
              <a:rPr lang="en-US"/>
              <a:t>Positive Feedback</a:t>
            </a:r>
          </a:p>
        </p:txBody>
      </p:sp>
      <p:sp>
        <p:nvSpPr>
          <p:cNvPr id="61445" name="Rectangle 5"/>
          <p:cNvSpPr>
            <a:spLocks noGrp="1" noChangeArrowheads="1"/>
          </p:cNvSpPr>
          <p:nvPr>
            <p:ph type="body" idx="1"/>
          </p:nvPr>
        </p:nvSpPr>
        <p:spPr/>
        <p:txBody>
          <a:bodyPr>
            <a:normAutofit/>
          </a:bodyPr>
          <a:lstStyle/>
          <a:p>
            <a:r>
              <a:rPr lang="en-US" dirty="0"/>
              <a:t>Response enhances or exaggerates original stimulus</a:t>
            </a:r>
          </a:p>
          <a:p>
            <a:r>
              <a:rPr lang="en-US" dirty="0"/>
              <a:t>May exhibit a </a:t>
            </a:r>
            <a:r>
              <a:rPr lang="en-US" dirty="0" smtClean="0"/>
              <a:t>_</a:t>
            </a:r>
            <a:endParaRPr lang="en-US" dirty="0"/>
          </a:p>
          <a:p>
            <a:r>
              <a:rPr lang="en-US" dirty="0"/>
              <a:t>Usually controls </a:t>
            </a:r>
            <a:r>
              <a:rPr lang="en-US" dirty="0" smtClean="0"/>
              <a:t>_____________________________________ that </a:t>
            </a:r>
            <a:r>
              <a:rPr lang="en-US" dirty="0"/>
              <a:t>do not require continuous adjustment</a:t>
            </a:r>
          </a:p>
          <a:p>
            <a:pPr lvl="1"/>
            <a:r>
              <a:rPr lang="en-US" dirty="0"/>
              <a:t>Enhancement of labor contractions by </a:t>
            </a:r>
            <a:r>
              <a:rPr lang="en-US" dirty="0" smtClean="0"/>
              <a:t>_</a:t>
            </a:r>
            <a:endParaRPr lang="en-US" dirty="0"/>
          </a:p>
          <a:p>
            <a:pPr lvl="1"/>
            <a:r>
              <a:rPr lang="en-US" dirty="0"/>
              <a:t>Platelet plug formation </a:t>
            </a:r>
            <a:r>
              <a:rPr lang="en-US" dirty="0" smtClean="0"/>
              <a:t>_</a:t>
            </a:r>
            <a:endParaRPr lang="en-US" dirty="0"/>
          </a:p>
        </p:txBody>
      </p:sp>
    </p:spTree>
    <p:extLst>
      <p:ext uri="{BB962C8B-B14F-4D97-AF65-F5344CB8AC3E}">
        <p14:creationId xmlns:p14="http://schemas.microsoft.com/office/powerpoint/2010/main" val="34111934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Rectangle 4"/>
          <p:cNvSpPr>
            <a:spLocks noGrp="1" noChangeArrowheads="1"/>
          </p:cNvSpPr>
          <p:nvPr>
            <p:ph type="title"/>
          </p:nvPr>
        </p:nvSpPr>
        <p:spPr/>
        <p:txBody>
          <a:bodyPr>
            <a:normAutofit/>
          </a:bodyPr>
          <a:lstStyle/>
          <a:p>
            <a:r>
              <a:rPr lang="en-US"/>
              <a:t>Homeostatic Imbalance</a:t>
            </a:r>
          </a:p>
        </p:txBody>
      </p:sp>
      <p:sp>
        <p:nvSpPr>
          <p:cNvPr id="67589" name="Rectangle 5"/>
          <p:cNvSpPr>
            <a:spLocks noGrp="1" noChangeArrowheads="1"/>
          </p:cNvSpPr>
          <p:nvPr>
            <p:ph type="body" idx="1"/>
          </p:nvPr>
        </p:nvSpPr>
        <p:spPr/>
        <p:txBody>
          <a:bodyPr/>
          <a:lstStyle/>
          <a:p>
            <a:r>
              <a:rPr lang="en-US" dirty="0"/>
              <a:t>Disturbance of homeostasis</a:t>
            </a:r>
          </a:p>
          <a:p>
            <a:pPr lvl="1"/>
            <a:r>
              <a:rPr lang="en-US" dirty="0"/>
              <a:t> </a:t>
            </a:r>
            <a:r>
              <a:rPr lang="en-US" dirty="0" smtClean="0"/>
              <a:t> </a:t>
            </a:r>
            <a:endParaRPr lang="en-US" dirty="0"/>
          </a:p>
          <a:p>
            <a:pPr lvl="1"/>
            <a:r>
              <a:rPr lang="en-US" dirty="0"/>
              <a:t> </a:t>
            </a:r>
            <a:endParaRPr lang="en-US" dirty="0" smtClean="0"/>
          </a:p>
          <a:p>
            <a:pPr lvl="1"/>
            <a:r>
              <a:rPr lang="en-US" dirty="0" smtClean="0"/>
              <a:t>Contributes </a:t>
            </a:r>
            <a:r>
              <a:rPr lang="en-US" dirty="0"/>
              <a:t>to changes associated with _</a:t>
            </a:r>
          </a:p>
          <a:p>
            <a:pPr lvl="2"/>
            <a:r>
              <a:rPr lang="en-US" dirty="0"/>
              <a:t>Control systems less efficient</a:t>
            </a:r>
          </a:p>
          <a:p>
            <a:pPr lvl="1"/>
            <a:endParaRPr lang="en-US" dirty="0" smtClean="0"/>
          </a:p>
          <a:p>
            <a:pPr lvl="1"/>
            <a:r>
              <a:rPr lang="en-US" dirty="0" smtClean="0"/>
              <a:t> </a:t>
            </a:r>
            <a:r>
              <a:rPr lang="en-US" dirty="0"/>
              <a:t>If negative feedback mechanisms overwhelmed</a:t>
            </a:r>
          </a:p>
          <a:p>
            <a:pPr lvl="2"/>
            <a:r>
              <a:rPr lang="en-US" dirty="0" smtClean="0"/>
              <a:t> </a:t>
            </a:r>
            <a:endParaRPr lang="en-US" dirty="0"/>
          </a:p>
        </p:txBody>
      </p:sp>
    </p:spTree>
    <p:extLst>
      <p:ext uri="{BB962C8B-B14F-4D97-AF65-F5344CB8AC3E}">
        <p14:creationId xmlns:p14="http://schemas.microsoft.com/office/powerpoint/2010/main" val="7186346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Grp="1" noChangeArrowheads="1"/>
          </p:cNvSpPr>
          <p:nvPr>
            <p:ph type="title"/>
          </p:nvPr>
        </p:nvSpPr>
        <p:spPr/>
        <p:txBody>
          <a:bodyPr>
            <a:normAutofit/>
          </a:bodyPr>
          <a:lstStyle/>
          <a:p>
            <a:r>
              <a:rPr lang="en-US"/>
              <a:t>Anatomical Position</a:t>
            </a:r>
          </a:p>
        </p:txBody>
      </p:sp>
      <p:sp>
        <p:nvSpPr>
          <p:cNvPr id="14341" name="Rectangle 5"/>
          <p:cNvSpPr>
            <a:spLocks noGrp="1" noChangeArrowheads="1"/>
          </p:cNvSpPr>
          <p:nvPr>
            <p:ph type="body" idx="1"/>
          </p:nvPr>
        </p:nvSpPr>
        <p:spPr/>
        <p:txBody>
          <a:bodyPr>
            <a:normAutofit lnSpcReduction="10000"/>
          </a:bodyPr>
          <a:lstStyle/>
          <a:p>
            <a:r>
              <a:rPr lang="en-US" dirty="0"/>
              <a:t>Standard anatomical body position</a:t>
            </a:r>
          </a:p>
          <a:p>
            <a:pPr lvl="1"/>
            <a:r>
              <a:rPr lang="en-US" dirty="0" smtClean="0"/>
              <a:t> </a:t>
            </a:r>
            <a:endParaRPr lang="en-US" dirty="0"/>
          </a:p>
          <a:p>
            <a:pPr lvl="1"/>
            <a:r>
              <a:rPr lang="en-US" dirty="0" smtClean="0"/>
              <a:t> </a:t>
            </a:r>
            <a:endParaRPr lang="en-US" dirty="0"/>
          </a:p>
          <a:p>
            <a:pPr lvl="1"/>
            <a:r>
              <a:rPr lang="en-US" dirty="0"/>
              <a:t>Palms facing forward</a:t>
            </a:r>
          </a:p>
          <a:p>
            <a:pPr lvl="2"/>
            <a:r>
              <a:rPr lang="en-US" dirty="0" smtClean="0"/>
              <a:t> </a:t>
            </a:r>
            <a:endParaRPr lang="en-US" dirty="0"/>
          </a:p>
          <a:p>
            <a:r>
              <a:rPr lang="en-US" dirty="0"/>
              <a:t>Always use directional terms as if body is in anatomical position</a:t>
            </a:r>
          </a:p>
          <a:p>
            <a:r>
              <a:rPr lang="en-US" dirty="0"/>
              <a:t>Right and left refer to body being viewed, not those of observer</a:t>
            </a:r>
          </a:p>
        </p:txBody>
      </p:sp>
    </p:spTree>
    <p:extLst>
      <p:ext uri="{BB962C8B-B14F-4D97-AF65-F5344CB8AC3E}">
        <p14:creationId xmlns:p14="http://schemas.microsoft.com/office/powerpoint/2010/main" val="20754664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p:cNvSpPr>
            <a:spLocks noGrp="1" noChangeArrowheads="1"/>
          </p:cNvSpPr>
          <p:nvPr>
            <p:ph type="title"/>
          </p:nvPr>
        </p:nvSpPr>
        <p:spPr/>
        <p:txBody>
          <a:bodyPr>
            <a:normAutofit/>
          </a:bodyPr>
          <a:lstStyle/>
          <a:p>
            <a:r>
              <a:rPr lang="en-US"/>
              <a:t>Regional Terms</a:t>
            </a:r>
          </a:p>
        </p:txBody>
      </p:sp>
      <p:sp>
        <p:nvSpPr>
          <p:cNvPr id="21509" name="Rectangle 5"/>
          <p:cNvSpPr>
            <a:spLocks noGrp="1" noChangeArrowheads="1"/>
          </p:cNvSpPr>
          <p:nvPr>
            <p:ph type="body" idx="1"/>
          </p:nvPr>
        </p:nvSpPr>
        <p:spPr/>
        <p:txBody>
          <a:bodyPr/>
          <a:lstStyle/>
          <a:p>
            <a:r>
              <a:rPr lang="en-US" dirty="0"/>
              <a:t>Two major divisions of body</a:t>
            </a:r>
          </a:p>
          <a:p>
            <a:pPr lvl="1"/>
            <a:r>
              <a:rPr lang="en-US" b="1" dirty="0" smtClean="0"/>
              <a:t> </a:t>
            </a:r>
            <a:endParaRPr lang="en-US" dirty="0"/>
          </a:p>
          <a:p>
            <a:pPr lvl="2"/>
            <a:r>
              <a:rPr lang="en-US" dirty="0"/>
              <a:t>Head, neck, and trunk</a:t>
            </a:r>
          </a:p>
          <a:p>
            <a:pPr lvl="1"/>
            <a:r>
              <a:rPr lang="en-US" b="1" dirty="0" smtClean="0"/>
              <a:t> </a:t>
            </a:r>
            <a:endParaRPr lang="en-US" dirty="0"/>
          </a:p>
          <a:p>
            <a:pPr lvl="2"/>
            <a:r>
              <a:rPr lang="en-US" dirty="0"/>
              <a:t>Limbs</a:t>
            </a:r>
          </a:p>
          <a:p>
            <a:endParaRPr lang="en-US" dirty="0" smtClean="0"/>
          </a:p>
          <a:p>
            <a:r>
              <a:rPr lang="en-US" dirty="0" smtClean="0"/>
              <a:t>Regional </a:t>
            </a:r>
            <a:r>
              <a:rPr lang="en-US" dirty="0"/>
              <a:t>terms designate specific areas within body divisions</a:t>
            </a:r>
          </a:p>
        </p:txBody>
      </p:sp>
    </p:spTree>
    <p:extLst>
      <p:ext uri="{BB962C8B-B14F-4D97-AF65-F5344CB8AC3E}">
        <p14:creationId xmlns:p14="http://schemas.microsoft.com/office/powerpoint/2010/main" val="36400718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4"/>
          <p:cNvSpPr>
            <a:spLocks noGrp="1" noChangeArrowheads="1"/>
          </p:cNvSpPr>
          <p:nvPr>
            <p:ph type="title"/>
          </p:nvPr>
        </p:nvSpPr>
        <p:spPr/>
        <p:txBody>
          <a:bodyPr>
            <a:normAutofit/>
          </a:bodyPr>
          <a:lstStyle/>
          <a:p>
            <a:r>
              <a:rPr lang="en-US"/>
              <a:t>Body Planes</a:t>
            </a:r>
          </a:p>
        </p:txBody>
      </p:sp>
      <p:sp>
        <p:nvSpPr>
          <p:cNvPr id="26629" name="Rectangle 5"/>
          <p:cNvSpPr>
            <a:spLocks noGrp="1" noChangeArrowheads="1"/>
          </p:cNvSpPr>
          <p:nvPr>
            <p:ph type="body" idx="1"/>
          </p:nvPr>
        </p:nvSpPr>
        <p:spPr/>
        <p:txBody>
          <a:bodyPr/>
          <a:lstStyle/>
          <a:p>
            <a:r>
              <a:rPr lang="en-US"/>
              <a:t>Three most common</a:t>
            </a:r>
          </a:p>
          <a:p>
            <a:pPr lvl="1"/>
            <a:r>
              <a:rPr lang="en-US"/>
              <a:t>Lie at right angles to each other</a:t>
            </a:r>
          </a:p>
          <a:p>
            <a:pPr lvl="1"/>
            <a:r>
              <a:rPr lang="en-US" b="1"/>
              <a:t>Sagittal plane</a:t>
            </a:r>
            <a:endParaRPr lang="en-US"/>
          </a:p>
          <a:p>
            <a:pPr lvl="1"/>
            <a:r>
              <a:rPr lang="en-US" b="1"/>
              <a:t>Frontal (coronal) plane</a:t>
            </a:r>
          </a:p>
          <a:p>
            <a:pPr lvl="1"/>
            <a:r>
              <a:rPr lang="en-US" b="1"/>
              <a:t>Transverse (horizontal) plane</a:t>
            </a:r>
            <a:endParaRPr lang="en-US"/>
          </a:p>
        </p:txBody>
      </p:sp>
    </p:spTree>
    <p:extLst>
      <p:ext uri="{BB962C8B-B14F-4D97-AF65-F5344CB8AC3E}">
        <p14:creationId xmlns:p14="http://schemas.microsoft.com/office/powerpoint/2010/main" val="6028140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Grp="1" noChangeArrowheads="1"/>
          </p:cNvSpPr>
          <p:nvPr>
            <p:ph type="title"/>
          </p:nvPr>
        </p:nvSpPr>
        <p:spPr/>
        <p:txBody>
          <a:bodyPr>
            <a:normAutofit/>
          </a:bodyPr>
          <a:lstStyle/>
          <a:p>
            <a:r>
              <a:rPr lang="en-US"/>
              <a:t>Sagittal Plane</a:t>
            </a:r>
          </a:p>
        </p:txBody>
      </p:sp>
      <p:sp>
        <p:nvSpPr>
          <p:cNvPr id="27653" name="Rectangle 5"/>
          <p:cNvSpPr>
            <a:spLocks noGrp="1" noChangeArrowheads="1"/>
          </p:cNvSpPr>
          <p:nvPr>
            <p:ph type="body" idx="1"/>
          </p:nvPr>
        </p:nvSpPr>
        <p:spPr>
          <a:xfrm>
            <a:off x="457200" y="1600200"/>
            <a:ext cx="5562600" cy="4525963"/>
          </a:xfrm>
        </p:spPr>
        <p:txBody>
          <a:bodyPr>
            <a:normAutofit/>
          </a:bodyPr>
          <a:lstStyle/>
          <a:p>
            <a:r>
              <a:rPr lang="en-US" dirty="0"/>
              <a:t>Sagittal plane</a:t>
            </a:r>
          </a:p>
          <a:p>
            <a:pPr lvl="1"/>
            <a:r>
              <a:rPr lang="en-US" dirty="0"/>
              <a:t>Divides body </a:t>
            </a:r>
            <a:r>
              <a:rPr lang="en-US" dirty="0" smtClean="0"/>
              <a:t>_</a:t>
            </a:r>
            <a:endParaRPr lang="en-US" dirty="0"/>
          </a:p>
          <a:p>
            <a:pPr lvl="1"/>
            <a:endParaRPr lang="en-US" dirty="0" smtClean="0"/>
          </a:p>
          <a:p>
            <a:pPr lvl="1"/>
            <a:r>
              <a:rPr lang="en-US" dirty="0" smtClean="0"/>
              <a:t>Produces </a:t>
            </a:r>
            <a:r>
              <a:rPr lang="en-US" dirty="0"/>
              <a:t>a sagittal section if cut along this plane</a:t>
            </a:r>
          </a:p>
          <a:p>
            <a:pPr lvl="1"/>
            <a:r>
              <a:rPr lang="en-US" b="1" dirty="0" err="1"/>
              <a:t>Midsagittal</a:t>
            </a:r>
            <a:r>
              <a:rPr lang="en-US" b="1" dirty="0"/>
              <a:t> (median)</a:t>
            </a:r>
            <a:r>
              <a:rPr lang="en-US" dirty="0"/>
              <a:t> plane</a:t>
            </a:r>
          </a:p>
          <a:p>
            <a:pPr lvl="2"/>
            <a:r>
              <a:rPr lang="en-US" dirty="0" smtClean="0"/>
              <a:t> </a:t>
            </a:r>
            <a:endParaRPr lang="en-US" dirty="0"/>
          </a:p>
          <a:p>
            <a:pPr lvl="1"/>
            <a:r>
              <a:rPr lang="en-US" b="1" dirty="0" smtClean="0"/>
              <a:t> </a:t>
            </a:r>
            <a:endParaRPr lang="en-US" dirty="0"/>
          </a:p>
          <a:p>
            <a:pPr lvl="2"/>
            <a:r>
              <a:rPr lang="en-US" dirty="0"/>
              <a:t>Not on </a:t>
            </a:r>
            <a:r>
              <a:rPr lang="en-US" dirty="0" smtClean="0"/>
              <a:t>midline</a:t>
            </a:r>
            <a:endParaRPr lang="en-US"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968087"/>
            <a:ext cx="2133600" cy="4921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67695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4"/>
          <p:cNvSpPr>
            <a:spLocks noGrp="1" noChangeArrowheads="1"/>
          </p:cNvSpPr>
          <p:nvPr>
            <p:ph type="title"/>
          </p:nvPr>
        </p:nvSpPr>
        <p:spPr/>
        <p:txBody>
          <a:bodyPr>
            <a:normAutofit/>
          </a:bodyPr>
          <a:lstStyle/>
          <a:p>
            <a:r>
              <a:rPr lang="en-US" dirty="0"/>
              <a:t>Body Planes</a:t>
            </a:r>
          </a:p>
        </p:txBody>
      </p:sp>
      <p:sp>
        <p:nvSpPr>
          <p:cNvPr id="28677" name="Rectangle 5"/>
          <p:cNvSpPr>
            <a:spLocks noGrp="1" noChangeArrowheads="1"/>
          </p:cNvSpPr>
          <p:nvPr>
            <p:ph type="body" idx="1"/>
          </p:nvPr>
        </p:nvSpPr>
        <p:spPr>
          <a:xfrm>
            <a:off x="457200" y="1600200"/>
            <a:ext cx="5562600" cy="4525963"/>
          </a:xfrm>
        </p:spPr>
        <p:txBody>
          <a:bodyPr>
            <a:normAutofit/>
          </a:bodyPr>
          <a:lstStyle/>
          <a:p>
            <a:r>
              <a:rPr lang="en-US" dirty="0" smtClean="0"/>
              <a:t> </a:t>
            </a:r>
            <a:endParaRPr lang="en-US" dirty="0"/>
          </a:p>
          <a:p>
            <a:pPr lvl="1"/>
            <a:r>
              <a:rPr lang="en-US" sz="2600" dirty="0"/>
              <a:t>Divides body vertically into anterior and posterior parts</a:t>
            </a:r>
          </a:p>
          <a:p>
            <a:pPr lvl="1"/>
            <a:endParaRPr lang="en-US" sz="2600" dirty="0" smtClean="0"/>
          </a:p>
          <a:p>
            <a:pPr lvl="1"/>
            <a:endParaRPr lang="en-US" sz="2600" dirty="0"/>
          </a:p>
          <a:p>
            <a:pPr lvl="1"/>
            <a:r>
              <a:rPr lang="en-US" sz="2600" dirty="0" smtClean="0"/>
              <a:t>Produces </a:t>
            </a:r>
            <a:r>
              <a:rPr lang="en-US" sz="2600" dirty="0"/>
              <a:t>a </a:t>
            </a:r>
            <a:r>
              <a:rPr lang="en-US" sz="2600" b="1" dirty="0"/>
              <a:t>frontal</a:t>
            </a:r>
            <a:r>
              <a:rPr lang="en-US" sz="2600" dirty="0"/>
              <a:t> or </a:t>
            </a:r>
            <a:r>
              <a:rPr lang="en-US" sz="2600" b="1" dirty="0" smtClean="0"/>
              <a:t>_</a:t>
            </a:r>
            <a:endParaRPr lang="en-US" dirty="0"/>
          </a:p>
        </p:txBody>
      </p:sp>
      <p:pic>
        <p:nvPicPr>
          <p:cNvPr id="798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1230134"/>
            <a:ext cx="2124075" cy="4397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143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mtClean="0"/>
              <a:t>Introduction</a:t>
            </a:r>
          </a:p>
        </p:txBody>
      </p:sp>
      <p:sp>
        <p:nvSpPr>
          <p:cNvPr id="9219" name="Rectangle 3"/>
          <p:cNvSpPr>
            <a:spLocks noGrp="1" noChangeArrowheads="1"/>
          </p:cNvSpPr>
          <p:nvPr>
            <p:ph type="body" idx="1"/>
          </p:nvPr>
        </p:nvSpPr>
        <p:spPr>
          <a:xfrm>
            <a:off x="457200" y="1600200"/>
            <a:ext cx="8229600" cy="4724400"/>
          </a:xfrm>
        </p:spPr>
        <p:txBody>
          <a:bodyPr/>
          <a:lstStyle/>
          <a:p>
            <a:pPr>
              <a:lnSpc>
                <a:spcPct val="90000"/>
              </a:lnSpc>
            </a:pPr>
            <a:r>
              <a:rPr lang="en-US" smtClean="0"/>
              <a:t>Syllabus</a:t>
            </a:r>
          </a:p>
          <a:p>
            <a:pPr>
              <a:lnSpc>
                <a:spcPct val="90000"/>
              </a:lnSpc>
            </a:pPr>
            <a:r>
              <a:rPr lang="en-US" smtClean="0"/>
              <a:t>Exams</a:t>
            </a:r>
          </a:p>
          <a:p>
            <a:pPr lvl="1">
              <a:lnSpc>
                <a:spcPct val="90000"/>
              </a:lnSpc>
            </a:pPr>
            <a:r>
              <a:rPr lang="en-US" smtClean="0"/>
              <a:t>Six semester exams worth 100 points</a:t>
            </a:r>
          </a:p>
          <a:p>
            <a:pPr lvl="2">
              <a:lnSpc>
                <a:spcPct val="90000"/>
              </a:lnSpc>
            </a:pPr>
            <a:r>
              <a:rPr lang="en-US" smtClean="0"/>
              <a:t>From exams 1-5, your lowest exam will be dropped.  Exam six is not available for dropping</a:t>
            </a:r>
          </a:p>
          <a:p>
            <a:pPr lvl="2">
              <a:lnSpc>
                <a:spcPct val="90000"/>
              </a:lnSpc>
            </a:pPr>
            <a:r>
              <a:rPr lang="en-US" smtClean="0"/>
              <a:t>No make up exams</a:t>
            </a:r>
          </a:p>
          <a:p>
            <a:pPr>
              <a:lnSpc>
                <a:spcPct val="90000"/>
              </a:lnSpc>
            </a:pPr>
            <a:r>
              <a:rPr lang="en-US" smtClean="0"/>
              <a:t>Grading</a:t>
            </a:r>
          </a:p>
          <a:p>
            <a:pPr lvl="2">
              <a:lnSpc>
                <a:spcPct val="90000"/>
              </a:lnSpc>
            </a:pPr>
            <a:r>
              <a:rPr lang="en-US" smtClean="0"/>
              <a:t>Standard 90% A; 80% B etc</a:t>
            </a:r>
          </a:p>
          <a:p>
            <a:pPr lvl="2">
              <a:lnSpc>
                <a:spcPct val="90000"/>
              </a:lnSpc>
            </a:pPr>
            <a:r>
              <a:rPr lang="en-US" smtClean="0"/>
              <a:t>Because there is extra credit built into your exams, an 89 is a B, a 79 is a C, etc.</a:t>
            </a:r>
            <a:r>
              <a:rPr lang="en-US" sz="2800" smtClean="0"/>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Body Planes</a:t>
            </a:r>
            <a:endParaRPr lang="en-US" dirty="0"/>
          </a:p>
        </p:txBody>
      </p:sp>
      <p:sp>
        <p:nvSpPr>
          <p:cNvPr id="3" name="Content Placeholder 2"/>
          <p:cNvSpPr>
            <a:spLocks noGrp="1"/>
          </p:cNvSpPr>
          <p:nvPr>
            <p:ph idx="1"/>
          </p:nvPr>
        </p:nvSpPr>
        <p:spPr>
          <a:xfrm>
            <a:off x="457200" y="1600200"/>
            <a:ext cx="5029200" cy="4525963"/>
          </a:xfrm>
        </p:spPr>
        <p:txBody>
          <a:bodyPr>
            <a:normAutofit lnSpcReduction="10000"/>
          </a:bodyPr>
          <a:lstStyle/>
          <a:p>
            <a:r>
              <a:rPr lang="en-US" dirty="0" smtClean="0"/>
              <a:t>Transverse (horizontal) plane</a:t>
            </a:r>
          </a:p>
          <a:p>
            <a:pPr lvl="1"/>
            <a:r>
              <a:rPr lang="en-US" sz="2600" dirty="0" smtClean="0"/>
              <a:t>Divides body horizontally (90° to vertical plane) _</a:t>
            </a:r>
          </a:p>
          <a:p>
            <a:pPr lvl="1"/>
            <a:endParaRPr lang="en-US" sz="2600" dirty="0" smtClean="0"/>
          </a:p>
          <a:p>
            <a:pPr lvl="1"/>
            <a:r>
              <a:rPr lang="en-US" sz="2600" dirty="0" smtClean="0"/>
              <a:t>Produces a </a:t>
            </a:r>
            <a:r>
              <a:rPr lang="en-US" sz="2600" b="1" dirty="0" smtClean="0"/>
              <a:t>_</a:t>
            </a:r>
            <a:endParaRPr lang="en-US" sz="2600" dirty="0" smtClean="0"/>
          </a:p>
          <a:p>
            <a:endParaRPr lang="en-US" b="1" dirty="0" smtClean="0"/>
          </a:p>
          <a:p>
            <a:r>
              <a:rPr lang="en-US" b="1" dirty="0" smtClean="0"/>
              <a:t>Oblique section</a:t>
            </a:r>
            <a:endParaRPr lang="en-US" dirty="0" smtClean="0"/>
          </a:p>
          <a:p>
            <a:pPr lvl="1"/>
            <a:r>
              <a:rPr lang="en-US" sz="2600" dirty="0" smtClean="0"/>
              <a:t>Result of cuts at angle other than 90° to vertical plane</a:t>
            </a:r>
          </a:p>
          <a:p>
            <a:endParaRPr lang="en-US" dirty="0"/>
          </a:p>
        </p:txBody>
      </p:sp>
      <p:pic>
        <p:nvPicPr>
          <p:cNvPr id="808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838200"/>
            <a:ext cx="2305050" cy="3995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125157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p:cNvSpPr>
            <a:spLocks noGrp="1" noChangeArrowheads="1"/>
          </p:cNvSpPr>
          <p:nvPr>
            <p:ph type="title"/>
          </p:nvPr>
        </p:nvSpPr>
        <p:spPr/>
        <p:txBody>
          <a:bodyPr>
            <a:normAutofit/>
          </a:bodyPr>
          <a:lstStyle/>
          <a:p>
            <a:r>
              <a:rPr lang="en-US"/>
              <a:t>Body Cavities</a:t>
            </a:r>
          </a:p>
        </p:txBody>
      </p:sp>
      <p:sp>
        <p:nvSpPr>
          <p:cNvPr id="30725" name="Rectangle 5"/>
          <p:cNvSpPr>
            <a:spLocks noGrp="1" noChangeArrowheads="1"/>
          </p:cNvSpPr>
          <p:nvPr>
            <p:ph type="body" idx="1"/>
          </p:nvPr>
        </p:nvSpPr>
        <p:spPr/>
        <p:txBody>
          <a:bodyPr/>
          <a:lstStyle/>
          <a:p>
            <a:r>
              <a:rPr lang="en-US" dirty="0" smtClean="0"/>
              <a:t>_____________________________ of </a:t>
            </a:r>
            <a:r>
              <a:rPr lang="en-US" dirty="0"/>
              <a:t>internal body cavities </a:t>
            </a:r>
          </a:p>
          <a:p>
            <a:pPr lvl="1"/>
            <a:r>
              <a:rPr lang="en-US" dirty="0" smtClean="0"/>
              <a:t> </a:t>
            </a:r>
            <a:endParaRPr lang="en-US" dirty="0"/>
          </a:p>
          <a:p>
            <a:r>
              <a:rPr lang="en-US" dirty="0"/>
              <a:t>Provide different degrees of protection to organs</a:t>
            </a:r>
          </a:p>
          <a:p>
            <a:r>
              <a:rPr lang="en-US" b="1" dirty="0" smtClean="0"/>
              <a:t> </a:t>
            </a:r>
            <a:endParaRPr lang="en-US" b="1" dirty="0"/>
          </a:p>
          <a:p>
            <a:r>
              <a:rPr lang="en-US" b="1" dirty="0" smtClean="0"/>
              <a:t> </a:t>
            </a:r>
            <a:endParaRPr lang="en-US" dirty="0"/>
          </a:p>
        </p:txBody>
      </p:sp>
    </p:spTree>
    <p:extLst>
      <p:ext uri="{BB962C8B-B14F-4D97-AF65-F5344CB8AC3E}">
        <p14:creationId xmlns:p14="http://schemas.microsoft.com/office/powerpoint/2010/main" val="15877989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4"/>
          <p:cNvSpPr>
            <a:spLocks noGrp="1" noChangeArrowheads="1"/>
          </p:cNvSpPr>
          <p:nvPr>
            <p:ph type="title"/>
          </p:nvPr>
        </p:nvSpPr>
        <p:spPr/>
        <p:txBody>
          <a:bodyPr>
            <a:normAutofit/>
          </a:bodyPr>
          <a:lstStyle/>
          <a:p>
            <a:r>
              <a:rPr lang="en-US"/>
              <a:t>Dorsal Body Cavity</a:t>
            </a:r>
          </a:p>
        </p:txBody>
      </p:sp>
      <p:sp>
        <p:nvSpPr>
          <p:cNvPr id="31749" name="Rectangle 5"/>
          <p:cNvSpPr>
            <a:spLocks noGrp="1" noChangeArrowheads="1"/>
          </p:cNvSpPr>
          <p:nvPr>
            <p:ph type="body" idx="1"/>
          </p:nvPr>
        </p:nvSpPr>
        <p:spPr/>
        <p:txBody>
          <a:bodyPr/>
          <a:lstStyle/>
          <a:p>
            <a:r>
              <a:rPr lang="en-US" dirty="0"/>
              <a:t>Protects nervous system</a:t>
            </a:r>
          </a:p>
          <a:p>
            <a:r>
              <a:rPr lang="en-US" dirty="0"/>
              <a:t>Two subdivisions:</a:t>
            </a:r>
          </a:p>
          <a:p>
            <a:pPr lvl="1"/>
            <a:r>
              <a:rPr lang="en-US" b="1" dirty="0"/>
              <a:t>Cranial cavity</a:t>
            </a:r>
            <a:endParaRPr lang="en-US" dirty="0"/>
          </a:p>
          <a:p>
            <a:pPr lvl="2"/>
            <a:r>
              <a:rPr lang="en-US" dirty="0" smtClean="0"/>
              <a:t> </a:t>
            </a:r>
            <a:endParaRPr lang="en-US" dirty="0"/>
          </a:p>
          <a:p>
            <a:pPr lvl="1"/>
            <a:endParaRPr lang="en-US" b="1" dirty="0" smtClean="0"/>
          </a:p>
          <a:p>
            <a:pPr lvl="1"/>
            <a:r>
              <a:rPr lang="en-US" b="1" dirty="0" smtClean="0"/>
              <a:t>Vertebral </a:t>
            </a:r>
            <a:r>
              <a:rPr lang="en-US" b="1" dirty="0"/>
              <a:t>cavity</a:t>
            </a:r>
            <a:endParaRPr lang="en-US" dirty="0"/>
          </a:p>
          <a:p>
            <a:pPr lvl="2"/>
            <a:r>
              <a:rPr lang="en-US" dirty="0" smtClean="0"/>
              <a:t> </a:t>
            </a:r>
            <a:endParaRPr lang="en-US" dirty="0"/>
          </a:p>
        </p:txBody>
      </p:sp>
    </p:spTree>
    <p:extLst>
      <p:ext uri="{BB962C8B-B14F-4D97-AF65-F5344CB8AC3E}">
        <p14:creationId xmlns:p14="http://schemas.microsoft.com/office/powerpoint/2010/main" val="13090948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
          <p:cNvSpPr>
            <a:spLocks noGrp="1" noChangeArrowheads="1"/>
          </p:cNvSpPr>
          <p:nvPr>
            <p:ph type="title"/>
          </p:nvPr>
        </p:nvSpPr>
        <p:spPr/>
        <p:txBody>
          <a:bodyPr>
            <a:normAutofit/>
          </a:bodyPr>
          <a:lstStyle/>
          <a:p>
            <a:r>
              <a:rPr lang="en-US"/>
              <a:t>Ventral Body Cavity</a:t>
            </a:r>
          </a:p>
        </p:txBody>
      </p:sp>
      <p:sp>
        <p:nvSpPr>
          <p:cNvPr id="33797" name="Rectangle 5"/>
          <p:cNvSpPr>
            <a:spLocks noGrp="1" noChangeArrowheads="1"/>
          </p:cNvSpPr>
          <p:nvPr>
            <p:ph type="body" idx="1"/>
          </p:nvPr>
        </p:nvSpPr>
        <p:spPr>
          <a:xfrm>
            <a:off x="457200" y="1600200"/>
            <a:ext cx="7924800" cy="4525963"/>
          </a:xfrm>
        </p:spPr>
        <p:txBody>
          <a:bodyPr/>
          <a:lstStyle/>
          <a:p>
            <a:r>
              <a:rPr lang="en-US" dirty="0"/>
              <a:t>Houses </a:t>
            </a:r>
            <a:r>
              <a:rPr lang="en-US" dirty="0" smtClean="0"/>
              <a:t>_</a:t>
            </a:r>
            <a:endParaRPr lang="en-US" dirty="0"/>
          </a:p>
          <a:p>
            <a:endParaRPr lang="en-US" dirty="0" smtClean="0"/>
          </a:p>
          <a:p>
            <a:r>
              <a:rPr lang="en-US" dirty="0" smtClean="0"/>
              <a:t>Two </a:t>
            </a:r>
            <a:r>
              <a:rPr lang="en-US" dirty="0"/>
              <a:t>subdivisions </a:t>
            </a:r>
            <a:r>
              <a:rPr lang="en-US" dirty="0" smtClean="0"/>
              <a:t>(___________________________________)</a:t>
            </a:r>
            <a:endParaRPr lang="en-US" dirty="0"/>
          </a:p>
          <a:p>
            <a:pPr lvl="1"/>
            <a:r>
              <a:rPr lang="en-US" b="1" dirty="0"/>
              <a:t>Thoracic cavity</a:t>
            </a:r>
          </a:p>
          <a:p>
            <a:pPr lvl="1"/>
            <a:r>
              <a:rPr lang="en-US" b="1" dirty="0"/>
              <a:t>Abdominopelvic cavity</a:t>
            </a:r>
            <a:endParaRPr lang="en-US" dirty="0"/>
          </a:p>
        </p:txBody>
      </p:sp>
    </p:spTree>
    <p:extLst>
      <p:ext uri="{BB962C8B-B14F-4D97-AF65-F5344CB8AC3E}">
        <p14:creationId xmlns:p14="http://schemas.microsoft.com/office/powerpoint/2010/main" val="7247520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4"/>
          <p:cNvSpPr>
            <a:spLocks noGrp="1" noChangeArrowheads="1"/>
          </p:cNvSpPr>
          <p:nvPr>
            <p:ph type="title"/>
          </p:nvPr>
        </p:nvSpPr>
        <p:spPr/>
        <p:txBody>
          <a:bodyPr>
            <a:normAutofit/>
          </a:bodyPr>
          <a:lstStyle/>
          <a:p>
            <a:r>
              <a:rPr lang="en-US" dirty="0"/>
              <a:t>Ventral Body Cavity</a:t>
            </a:r>
          </a:p>
        </p:txBody>
      </p:sp>
      <p:sp>
        <p:nvSpPr>
          <p:cNvPr id="34821" name="Rectangle 5"/>
          <p:cNvSpPr>
            <a:spLocks noGrp="1" noChangeArrowheads="1"/>
          </p:cNvSpPr>
          <p:nvPr>
            <p:ph type="body" idx="1"/>
          </p:nvPr>
        </p:nvSpPr>
        <p:spPr>
          <a:xfrm>
            <a:off x="457200" y="1600200"/>
            <a:ext cx="7620000" cy="4525963"/>
          </a:xfrm>
        </p:spPr>
        <p:txBody>
          <a:bodyPr>
            <a:normAutofit/>
          </a:bodyPr>
          <a:lstStyle/>
          <a:p>
            <a:r>
              <a:rPr lang="en-US" dirty="0"/>
              <a:t>Thoracic cavity subdivisions</a:t>
            </a:r>
          </a:p>
          <a:p>
            <a:pPr lvl="1"/>
            <a:r>
              <a:rPr lang="en-US" dirty="0"/>
              <a:t>Two </a:t>
            </a:r>
            <a:r>
              <a:rPr lang="en-US" b="1" dirty="0" smtClean="0"/>
              <a:t>_</a:t>
            </a:r>
            <a:endParaRPr lang="en-US" dirty="0"/>
          </a:p>
          <a:p>
            <a:pPr lvl="2"/>
            <a:r>
              <a:rPr lang="en-US" dirty="0"/>
              <a:t>Each houses </a:t>
            </a:r>
            <a:r>
              <a:rPr lang="en-US" dirty="0" smtClean="0"/>
              <a:t>_</a:t>
            </a:r>
            <a:endParaRPr lang="en-US" dirty="0"/>
          </a:p>
          <a:p>
            <a:pPr lvl="1"/>
            <a:r>
              <a:rPr lang="en-US" b="1" dirty="0" smtClean="0"/>
              <a:t> </a:t>
            </a:r>
            <a:endParaRPr lang="en-US" dirty="0"/>
          </a:p>
          <a:p>
            <a:pPr lvl="2"/>
            <a:r>
              <a:rPr lang="en-US" dirty="0"/>
              <a:t>Contains pericardial cavity</a:t>
            </a:r>
          </a:p>
          <a:p>
            <a:pPr lvl="2"/>
            <a:r>
              <a:rPr lang="en-US" dirty="0"/>
              <a:t>Surrounds </a:t>
            </a:r>
            <a:r>
              <a:rPr lang="en-US" dirty="0" smtClean="0"/>
              <a:t>_</a:t>
            </a:r>
            <a:endParaRPr lang="en-US" dirty="0"/>
          </a:p>
          <a:p>
            <a:pPr lvl="1"/>
            <a:endParaRPr lang="en-US" b="1" dirty="0" smtClean="0"/>
          </a:p>
          <a:p>
            <a:pPr lvl="1"/>
            <a:r>
              <a:rPr lang="en-US" b="1" dirty="0" smtClean="0"/>
              <a:t>Pericardial </a:t>
            </a:r>
            <a:r>
              <a:rPr lang="en-US" b="1" dirty="0"/>
              <a:t>cavity</a:t>
            </a:r>
            <a:endParaRPr lang="en-US" dirty="0"/>
          </a:p>
          <a:p>
            <a:pPr lvl="2"/>
            <a:r>
              <a:rPr lang="en-US" dirty="0" smtClean="0"/>
              <a:t> </a:t>
            </a:r>
            <a:endParaRPr lang="en-US" dirty="0"/>
          </a:p>
        </p:txBody>
      </p:sp>
    </p:spTree>
    <p:extLst>
      <p:ext uri="{BB962C8B-B14F-4D97-AF65-F5344CB8AC3E}">
        <p14:creationId xmlns:p14="http://schemas.microsoft.com/office/powerpoint/2010/main" val="29195464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4"/>
          <p:cNvSpPr>
            <a:spLocks noGrp="1" noChangeArrowheads="1"/>
          </p:cNvSpPr>
          <p:nvPr>
            <p:ph type="title"/>
          </p:nvPr>
        </p:nvSpPr>
        <p:spPr/>
        <p:txBody>
          <a:bodyPr>
            <a:normAutofit/>
          </a:bodyPr>
          <a:lstStyle/>
          <a:p>
            <a:r>
              <a:rPr lang="en-US"/>
              <a:t>Ventral Body Cavity</a:t>
            </a:r>
          </a:p>
        </p:txBody>
      </p:sp>
      <p:sp>
        <p:nvSpPr>
          <p:cNvPr id="35845" name="Rectangle 5"/>
          <p:cNvSpPr>
            <a:spLocks noGrp="1" noChangeArrowheads="1"/>
          </p:cNvSpPr>
          <p:nvPr>
            <p:ph type="body" idx="1"/>
          </p:nvPr>
        </p:nvSpPr>
        <p:spPr/>
        <p:txBody>
          <a:bodyPr/>
          <a:lstStyle/>
          <a:p>
            <a:r>
              <a:rPr lang="en-US" dirty="0"/>
              <a:t>Abdominopelvic cavity subdivisions</a:t>
            </a:r>
          </a:p>
          <a:p>
            <a:pPr lvl="1"/>
            <a:r>
              <a:rPr lang="en-US" b="1" dirty="0" smtClean="0"/>
              <a:t> </a:t>
            </a:r>
            <a:endParaRPr lang="en-US" dirty="0"/>
          </a:p>
          <a:p>
            <a:pPr lvl="2"/>
            <a:r>
              <a:rPr lang="en-US" dirty="0"/>
              <a:t>Contains stomach, intestines, spleen, and liver</a:t>
            </a:r>
          </a:p>
          <a:p>
            <a:pPr lvl="1"/>
            <a:r>
              <a:rPr lang="en-US" b="1" dirty="0" smtClean="0"/>
              <a:t> </a:t>
            </a:r>
            <a:endParaRPr lang="en-US" dirty="0"/>
          </a:p>
          <a:p>
            <a:pPr lvl="2"/>
            <a:r>
              <a:rPr lang="en-US" dirty="0"/>
              <a:t>Contains urinary bladder, reproductive organs, and rectum </a:t>
            </a:r>
          </a:p>
        </p:txBody>
      </p:sp>
    </p:spTree>
    <p:extLst>
      <p:ext uri="{BB962C8B-B14F-4D97-AF65-F5344CB8AC3E}">
        <p14:creationId xmlns:p14="http://schemas.microsoft.com/office/powerpoint/2010/main" val="38355453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p:cNvSpPr>
            <a:spLocks noGrp="1" noChangeArrowheads="1"/>
          </p:cNvSpPr>
          <p:nvPr>
            <p:ph type="title"/>
          </p:nvPr>
        </p:nvSpPr>
        <p:spPr/>
        <p:txBody>
          <a:bodyPr>
            <a:normAutofit/>
          </a:bodyPr>
          <a:lstStyle/>
          <a:p>
            <a:r>
              <a:rPr lang="en-US"/>
              <a:t>Membranes in Ventral Body Cavity</a:t>
            </a:r>
          </a:p>
        </p:txBody>
      </p:sp>
      <p:sp>
        <p:nvSpPr>
          <p:cNvPr id="37893" name="Rectangle 5"/>
          <p:cNvSpPr>
            <a:spLocks noGrp="1" noChangeArrowheads="1"/>
          </p:cNvSpPr>
          <p:nvPr>
            <p:ph type="body" idx="1"/>
          </p:nvPr>
        </p:nvSpPr>
        <p:spPr/>
        <p:txBody>
          <a:bodyPr/>
          <a:lstStyle/>
          <a:p>
            <a:r>
              <a:rPr lang="en-US" b="1" dirty="0"/>
              <a:t>Serous membrane</a:t>
            </a:r>
            <a:r>
              <a:rPr lang="en-US" dirty="0"/>
              <a:t> or </a:t>
            </a:r>
            <a:r>
              <a:rPr lang="en-US" b="1" dirty="0" smtClean="0"/>
              <a:t>_</a:t>
            </a:r>
            <a:endParaRPr lang="en-US" dirty="0"/>
          </a:p>
          <a:p>
            <a:pPr lvl="1"/>
            <a:r>
              <a:rPr lang="en-US" dirty="0" smtClean="0"/>
              <a:t> </a:t>
            </a:r>
            <a:endParaRPr lang="en-US" dirty="0"/>
          </a:p>
          <a:p>
            <a:pPr lvl="2"/>
            <a:r>
              <a:rPr lang="en-US" b="1" dirty="0"/>
              <a:t>Parietal serosa</a:t>
            </a:r>
            <a:r>
              <a:rPr lang="en-US" dirty="0"/>
              <a:t> lines </a:t>
            </a:r>
            <a:r>
              <a:rPr lang="en-US" dirty="0" smtClean="0"/>
              <a:t>_</a:t>
            </a:r>
            <a:endParaRPr lang="en-US" dirty="0"/>
          </a:p>
          <a:p>
            <a:pPr lvl="2"/>
            <a:endParaRPr lang="en-US" b="1" dirty="0" smtClean="0"/>
          </a:p>
          <a:p>
            <a:pPr lvl="2"/>
            <a:r>
              <a:rPr lang="en-US" b="1" dirty="0" smtClean="0"/>
              <a:t>Visceral </a:t>
            </a:r>
            <a:r>
              <a:rPr lang="en-US" b="1" dirty="0"/>
              <a:t>serosa</a:t>
            </a:r>
            <a:r>
              <a:rPr lang="en-US" dirty="0"/>
              <a:t> covers </a:t>
            </a:r>
            <a:r>
              <a:rPr lang="en-US" dirty="0" smtClean="0"/>
              <a:t>_</a:t>
            </a:r>
            <a:endParaRPr lang="en-US" dirty="0"/>
          </a:p>
          <a:p>
            <a:pPr lvl="1"/>
            <a:endParaRPr lang="en-US" dirty="0" smtClean="0"/>
          </a:p>
          <a:p>
            <a:pPr lvl="1"/>
            <a:r>
              <a:rPr lang="en-US" dirty="0" smtClean="0"/>
              <a:t>Layers </a:t>
            </a:r>
            <a:r>
              <a:rPr lang="en-US" dirty="0"/>
              <a:t>separated by slit-like cavity filled </a:t>
            </a:r>
            <a:r>
              <a:rPr lang="en-US" dirty="0" smtClean="0"/>
              <a:t>_</a:t>
            </a:r>
            <a:endParaRPr lang="en-US" dirty="0"/>
          </a:p>
          <a:p>
            <a:pPr lvl="2"/>
            <a:r>
              <a:rPr lang="en-US" dirty="0"/>
              <a:t>Fluid secreted by both layers of membrane</a:t>
            </a:r>
          </a:p>
          <a:p>
            <a:pPr lvl="1"/>
            <a:endParaRPr lang="en-US" dirty="0"/>
          </a:p>
        </p:txBody>
      </p:sp>
    </p:spTree>
    <p:extLst>
      <p:ext uri="{BB962C8B-B14F-4D97-AF65-F5344CB8AC3E}">
        <p14:creationId xmlns:p14="http://schemas.microsoft.com/office/powerpoint/2010/main" val="32898531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4"/>
          <p:cNvSpPr>
            <a:spLocks noGrp="1" noChangeArrowheads="1"/>
          </p:cNvSpPr>
          <p:nvPr>
            <p:ph type="title"/>
          </p:nvPr>
        </p:nvSpPr>
        <p:spPr/>
        <p:txBody>
          <a:bodyPr>
            <a:normAutofit/>
          </a:bodyPr>
          <a:lstStyle/>
          <a:p>
            <a:r>
              <a:rPr lang="en-US"/>
              <a:t>Serous Membranes</a:t>
            </a:r>
          </a:p>
        </p:txBody>
      </p:sp>
      <p:sp>
        <p:nvSpPr>
          <p:cNvPr id="38917" name="Rectangle 5"/>
          <p:cNvSpPr>
            <a:spLocks noGrp="1" noChangeArrowheads="1"/>
          </p:cNvSpPr>
          <p:nvPr>
            <p:ph type="body" idx="1"/>
          </p:nvPr>
        </p:nvSpPr>
        <p:spPr/>
        <p:txBody>
          <a:bodyPr>
            <a:normAutofit lnSpcReduction="10000"/>
          </a:bodyPr>
          <a:lstStyle/>
          <a:p>
            <a:r>
              <a:rPr lang="en-US" dirty="0"/>
              <a:t>Named for specific cavity and organs with which associated</a:t>
            </a:r>
          </a:p>
          <a:p>
            <a:r>
              <a:rPr lang="en-US" dirty="0"/>
              <a:t>Each has parietal and visceral layers</a:t>
            </a:r>
          </a:p>
          <a:p>
            <a:r>
              <a:rPr lang="en-US" b="1" dirty="0"/>
              <a:t>Pericardium</a:t>
            </a:r>
            <a:endParaRPr lang="en-US" dirty="0"/>
          </a:p>
          <a:p>
            <a:pPr lvl="1"/>
            <a:r>
              <a:rPr lang="en-US" dirty="0" smtClean="0"/>
              <a:t> </a:t>
            </a:r>
            <a:endParaRPr lang="en-US" dirty="0"/>
          </a:p>
          <a:p>
            <a:r>
              <a:rPr lang="en-US" b="1" dirty="0" smtClean="0"/>
              <a:t> </a:t>
            </a:r>
            <a:endParaRPr lang="en-US" dirty="0"/>
          </a:p>
          <a:p>
            <a:pPr lvl="1"/>
            <a:r>
              <a:rPr lang="en-US" dirty="0"/>
              <a:t>Lungs</a:t>
            </a:r>
          </a:p>
          <a:p>
            <a:r>
              <a:rPr lang="en-US" b="1" dirty="0" smtClean="0"/>
              <a:t> </a:t>
            </a:r>
            <a:endParaRPr lang="en-US" dirty="0"/>
          </a:p>
          <a:p>
            <a:pPr lvl="1"/>
            <a:r>
              <a:rPr lang="en-US" dirty="0"/>
              <a:t>Abdominopelvic cavity</a:t>
            </a:r>
          </a:p>
        </p:txBody>
      </p:sp>
    </p:spTree>
    <p:extLst>
      <p:ext uri="{BB962C8B-B14F-4D97-AF65-F5344CB8AC3E}">
        <p14:creationId xmlns:p14="http://schemas.microsoft.com/office/powerpoint/2010/main" val="34131161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2" name="Rectangle 6"/>
          <p:cNvSpPr>
            <a:spLocks noGrp="1" noChangeArrowheads="1"/>
          </p:cNvSpPr>
          <p:nvPr>
            <p:ph type="title"/>
          </p:nvPr>
        </p:nvSpPr>
        <p:spPr/>
        <p:txBody>
          <a:bodyPr>
            <a:normAutofit/>
          </a:bodyPr>
          <a:lstStyle/>
          <a:p>
            <a:r>
              <a:rPr lang="en-US"/>
              <a:t>Other Body Cavities</a:t>
            </a:r>
          </a:p>
        </p:txBody>
      </p:sp>
      <p:sp>
        <p:nvSpPr>
          <p:cNvPr id="45063" name="Rectangle 7"/>
          <p:cNvSpPr>
            <a:spLocks noGrp="1" noChangeArrowheads="1"/>
          </p:cNvSpPr>
          <p:nvPr>
            <p:ph type="body" idx="1"/>
          </p:nvPr>
        </p:nvSpPr>
        <p:spPr/>
        <p:txBody>
          <a:bodyPr/>
          <a:lstStyle/>
          <a:p>
            <a:r>
              <a:rPr lang="en-US" dirty="0"/>
              <a:t>Exposed to environment</a:t>
            </a:r>
          </a:p>
          <a:p>
            <a:pPr lvl="1"/>
            <a:r>
              <a:rPr lang="en-US" dirty="0" smtClean="0"/>
              <a:t> </a:t>
            </a:r>
            <a:endParaRPr lang="en-US" dirty="0"/>
          </a:p>
          <a:p>
            <a:pPr lvl="1"/>
            <a:r>
              <a:rPr lang="en-US" dirty="0"/>
              <a:t>Nasal cavity</a:t>
            </a:r>
          </a:p>
          <a:p>
            <a:pPr lvl="1"/>
            <a:r>
              <a:rPr lang="en-US" dirty="0"/>
              <a:t>Orbital cavities </a:t>
            </a:r>
          </a:p>
          <a:p>
            <a:pPr lvl="1"/>
            <a:r>
              <a:rPr lang="en-US" dirty="0" smtClean="0"/>
              <a:t> </a:t>
            </a:r>
            <a:endParaRPr lang="en-US" dirty="0"/>
          </a:p>
          <a:p>
            <a:r>
              <a:rPr lang="en-US" dirty="0"/>
              <a:t>Not exposed to environment</a:t>
            </a:r>
          </a:p>
          <a:p>
            <a:pPr lvl="1"/>
            <a:r>
              <a:rPr lang="en-US" dirty="0" smtClean="0"/>
              <a:t> </a:t>
            </a:r>
            <a:endParaRPr lang="en-US" dirty="0"/>
          </a:p>
        </p:txBody>
      </p:sp>
    </p:spTree>
    <p:extLst>
      <p:ext uri="{BB962C8B-B14F-4D97-AF65-F5344CB8AC3E}">
        <p14:creationId xmlns:p14="http://schemas.microsoft.com/office/powerpoint/2010/main" val="168825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mtClean="0"/>
              <a:t>Comment on grades and goals</a:t>
            </a:r>
          </a:p>
        </p:txBody>
      </p:sp>
      <p:sp>
        <p:nvSpPr>
          <p:cNvPr id="10243" name="Rectangle 3"/>
          <p:cNvSpPr>
            <a:spLocks noGrp="1" noChangeArrowheads="1"/>
          </p:cNvSpPr>
          <p:nvPr>
            <p:ph type="body" idx="1"/>
          </p:nvPr>
        </p:nvSpPr>
        <p:spPr/>
        <p:txBody>
          <a:bodyPr/>
          <a:lstStyle/>
          <a:p>
            <a:r>
              <a:rPr lang="en-US" smtClean="0"/>
              <a:t>My goal as an instructor is to present material to you in an understandable fashion, to elaborate on the text.  </a:t>
            </a:r>
          </a:p>
          <a:p>
            <a:endParaRPr lang="en-US" smtClean="0"/>
          </a:p>
          <a:p>
            <a:r>
              <a:rPr lang="en-US" smtClean="0"/>
              <a:t>My goal is for you to understand, and more importantly, apply the information you’ve been presented.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t>Introduction</a:t>
            </a:r>
          </a:p>
        </p:txBody>
      </p:sp>
      <p:sp>
        <p:nvSpPr>
          <p:cNvPr id="12291" name="Rectangle 3"/>
          <p:cNvSpPr>
            <a:spLocks noGrp="1" noChangeArrowheads="1"/>
          </p:cNvSpPr>
          <p:nvPr>
            <p:ph type="body" idx="1"/>
          </p:nvPr>
        </p:nvSpPr>
        <p:spPr>
          <a:xfrm>
            <a:off x="457200" y="1600200"/>
            <a:ext cx="8229600" cy="4876800"/>
          </a:xfrm>
        </p:spPr>
        <p:txBody>
          <a:bodyPr/>
          <a:lstStyle/>
          <a:p>
            <a:pPr>
              <a:lnSpc>
                <a:spcPct val="80000"/>
              </a:lnSpc>
            </a:pPr>
            <a:r>
              <a:rPr lang="en-US" sz="2800" dirty="0" smtClean="0"/>
              <a:t>Assignments:  Instructions are also available as they are assigned on </a:t>
            </a:r>
            <a:r>
              <a:rPr lang="en-US" sz="2800" dirty="0" err="1" smtClean="0"/>
              <a:t>ReggieNet</a:t>
            </a:r>
            <a:endParaRPr lang="en-US" sz="2800" dirty="0" smtClean="0"/>
          </a:p>
          <a:p>
            <a:pPr lvl="1">
              <a:lnSpc>
                <a:spcPct val="80000"/>
              </a:lnSpc>
            </a:pPr>
            <a:r>
              <a:rPr lang="en-US" sz="2400" dirty="0" smtClean="0"/>
              <a:t>Encourage Active Study</a:t>
            </a:r>
          </a:p>
          <a:p>
            <a:pPr lvl="1">
              <a:lnSpc>
                <a:spcPct val="80000"/>
              </a:lnSpc>
            </a:pPr>
            <a:r>
              <a:rPr lang="en-US" sz="2400" dirty="0" smtClean="0"/>
              <a:t>Ten high-quality quiz questions</a:t>
            </a:r>
          </a:p>
          <a:p>
            <a:pPr lvl="2">
              <a:lnSpc>
                <a:spcPct val="80000"/>
              </a:lnSpc>
            </a:pPr>
            <a:r>
              <a:rPr lang="en-US" sz="2000" dirty="0" smtClean="0"/>
              <a:t>Eight multiple choice questions that include at least four options.  Indicate the correct response.</a:t>
            </a:r>
          </a:p>
          <a:p>
            <a:pPr lvl="2">
              <a:lnSpc>
                <a:spcPct val="80000"/>
              </a:lnSpc>
            </a:pPr>
            <a:r>
              <a:rPr lang="en-US" sz="2000" dirty="0" smtClean="0"/>
              <a:t>Two short answer questions.  Asked and answered correctly</a:t>
            </a:r>
          </a:p>
          <a:p>
            <a:pPr lvl="1">
              <a:lnSpc>
                <a:spcPct val="80000"/>
              </a:lnSpc>
            </a:pPr>
            <a:endParaRPr lang="en-US" sz="2400" dirty="0" smtClean="0"/>
          </a:p>
          <a:p>
            <a:pPr lvl="1">
              <a:lnSpc>
                <a:spcPct val="80000"/>
              </a:lnSpc>
            </a:pPr>
            <a:r>
              <a:rPr lang="en-US" sz="2400" dirty="0" smtClean="0"/>
              <a:t>Assignments </a:t>
            </a:r>
            <a:r>
              <a:rPr lang="en-US" sz="2400" dirty="0" smtClean="0"/>
              <a:t>will be submitted through </a:t>
            </a:r>
            <a:r>
              <a:rPr lang="en-US" sz="2400" dirty="0" err="1" smtClean="0"/>
              <a:t>ReggieNet</a:t>
            </a:r>
            <a:r>
              <a:rPr lang="en-US" sz="2400" dirty="0" smtClean="0"/>
              <a:t>.</a:t>
            </a:r>
            <a:endParaRPr lang="en-US" sz="2400" dirty="0" smtClean="0"/>
          </a:p>
          <a:p>
            <a:pPr lvl="1">
              <a:lnSpc>
                <a:spcPct val="80000"/>
              </a:lnSpc>
            </a:pPr>
            <a:endParaRPr lang="en-US" sz="2400" dirty="0" smtClean="0"/>
          </a:p>
          <a:p>
            <a:pPr lvl="1">
              <a:lnSpc>
                <a:spcPct val="80000"/>
              </a:lnSpc>
            </a:pPr>
            <a:r>
              <a:rPr lang="en-US" sz="2400" dirty="0" smtClean="0"/>
              <a:t>No </a:t>
            </a:r>
            <a:r>
              <a:rPr lang="en-US" sz="2400" dirty="0" smtClean="0"/>
              <a:t>late assignments will be accepted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mtClean="0"/>
              <a:t>Introduction</a:t>
            </a:r>
          </a:p>
        </p:txBody>
      </p:sp>
      <p:sp>
        <p:nvSpPr>
          <p:cNvPr id="13315" name="Rectangle 3"/>
          <p:cNvSpPr>
            <a:spLocks noGrp="1" noChangeArrowheads="1"/>
          </p:cNvSpPr>
          <p:nvPr>
            <p:ph type="body" idx="1"/>
          </p:nvPr>
        </p:nvSpPr>
        <p:spPr>
          <a:xfrm>
            <a:off x="457200" y="1600200"/>
            <a:ext cx="8229600" cy="4724400"/>
          </a:xfrm>
        </p:spPr>
        <p:txBody>
          <a:bodyPr/>
          <a:lstStyle/>
          <a:p>
            <a:pPr>
              <a:lnSpc>
                <a:spcPct val="80000"/>
              </a:lnSpc>
            </a:pPr>
            <a:r>
              <a:rPr lang="en-US" sz="2800" smtClean="0"/>
              <a:t>Format</a:t>
            </a:r>
          </a:p>
          <a:p>
            <a:pPr lvl="1">
              <a:lnSpc>
                <a:spcPct val="80000"/>
              </a:lnSpc>
            </a:pPr>
            <a:r>
              <a:rPr lang="en-US" sz="2400" smtClean="0"/>
              <a:t>Class will consist of PowerPoint lecture based on the information from your text book.  </a:t>
            </a:r>
          </a:p>
          <a:p>
            <a:pPr lvl="2">
              <a:lnSpc>
                <a:spcPct val="80000"/>
              </a:lnSpc>
            </a:pPr>
            <a:r>
              <a:rPr lang="en-US" sz="2000" smtClean="0"/>
              <a:t>Lectures are intended to help you digest and comprehend the material from your book, </a:t>
            </a:r>
            <a:r>
              <a:rPr lang="en-US" sz="2000" b="1" smtClean="0"/>
              <a:t>not replace it.</a:t>
            </a:r>
            <a:r>
              <a:rPr lang="en-US" sz="2000" smtClean="0"/>
              <a:t>  </a:t>
            </a:r>
          </a:p>
          <a:p>
            <a:pPr lvl="2">
              <a:lnSpc>
                <a:spcPct val="80000"/>
              </a:lnSpc>
            </a:pPr>
            <a:r>
              <a:rPr lang="en-US" sz="2000" smtClean="0"/>
              <a:t>Templates for the lectures will be available online for you to download and print.</a:t>
            </a:r>
          </a:p>
          <a:p>
            <a:pPr lvl="2">
              <a:lnSpc>
                <a:spcPct val="80000"/>
              </a:lnSpc>
            </a:pPr>
            <a:r>
              <a:rPr lang="en-US" sz="2000" smtClean="0"/>
              <a:t>A picture is worth a thousand words…</a:t>
            </a:r>
          </a:p>
          <a:p>
            <a:pPr lvl="3">
              <a:lnSpc>
                <a:spcPct val="80000"/>
              </a:lnSpc>
            </a:pPr>
            <a:r>
              <a:rPr lang="en-US" sz="1800" smtClean="0"/>
              <a:t>Generally, if I draw it on the board, make sure it gets into your notes.  </a:t>
            </a:r>
          </a:p>
          <a:p>
            <a:pPr lvl="1">
              <a:lnSpc>
                <a:spcPct val="80000"/>
              </a:lnSpc>
            </a:pPr>
            <a:endParaRPr lang="en-US" sz="2400" smtClean="0"/>
          </a:p>
          <a:p>
            <a:pPr lvl="1">
              <a:lnSpc>
                <a:spcPct val="80000"/>
              </a:lnSpc>
            </a:pPr>
            <a:r>
              <a:rPr lang="en-US" sz="2400" smtClean="0"/>
              <a:t>The templates are for your convenience.  You do not have to use them.  Some students prefer to bring in laptops and takes their notes in that format.  Do what works best for you to get this material in a digestible format.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Introduction</a:t>
            </a:r>
          </a:p>
        </p:txBody>
      </p:sp>
      <p:sp>
        <p:nvSpPr>
          <p:cNvPr id="14339" name="Rectangle 3"/>
          <p:cNvSpPr>
            <a:spLocks noGrp="1" noChangeArrowheads="1"/>
          </p:cNvSpPr>
          <p:nvPr>
            <p:ph type="body" idx="1"/>
          </p:nvPr>
        </p:nvSpPr>
        <p:spPr/>
        <p:txBody>
          <a:bodyPr/>
          <a:lstStyle/>
          <a:p>
            <a:pPr marL="685800" indent="-685800"/>
            <a:r>
              <a:rPr lang="en-US" smtClean="0"/>
              <a:t>Studying</a:t>
            </a:r>
          </a:p>
          <a:p>
            <a:pPr marL="1066800" lvl="1" indent="-609600"/>
            <a:r>
              <a:rPr lang="en-US" smtClean="0"/>
              <a:t>Read related materials </a:t>
            </a:r>
            <a:r>
              <a:rPr lang="en-US" i="1" smtClean="0"/>
              <a:t>before</a:t>
            </a:r>
            <a:r>
              <a:rPr lang="en-US" smtClean="0"/>
              <a:t> you come in.</a:t>
            </a:r>
          </a:p>
          <a:p>
            <a:pPr marL="1447800" lvl="2" indent="-533400"/>
            <a:r>
              <a:rPr lang="en-US" smtClean="0"/>
              <a:t>Some students find it better to hear lecture, and then read the textbook. </a:t>
            </a:r>
          </a:p>
          <a:p>
            <a:pPr marL="1066800" lvl="1" indent="-609600"/>
            <a:r>
              <a:rPr lang="en-US" smtClean="0"/>
              <a:t>Don’t leave confused.</a:t>
            </a:r>
          </a:p>
          <a:p>
            <a:pPr marL="1066800" lvl="1" indent="-609600"/>
            <a:r>
              <a:rPr lang="en-US" smtClean="0"/>
              <a:t>Study as soon after class as possible.</a:t>
            </a:r>
          </a:p>
          <a:p>
            <a:pPr marL="1066800" lvl="1" indent="-609600"/>
            <a:r>
              <a:rPr lang="en-US" smtClean="0"/>
              <a:t>Spread study time out.</a:t>
            </a:r>
          </a:p>
          <a:p>
            <a:pPr marL="1066800" lvl="1" indent="-609600"/>
            <a:r>
              <a:rPr lang="en-US" smtClean="0"/>
              <a:t>Ask for help when you don’t understand.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mtClean="0"/>
              <a:t>Introduction</a:t>
            </a:r>
          </a:p>
        </p:txBody>
      </p:sp>
      <p:sp>
        <p:nvSpPr>
          <p:cNvPr id="15363" name="Rectangle 3"/>
          <p:cNvSpPr>
            <a:spLocks noGrp="1" noChangeArrowheads="1"/>
          </p:cNvSpPr>
          <p:nvPr>
            <p:ph type="body" idx="1"/>
          </p:nvPr>
        </p:nvSpPr>
        <p:spPr/>
        <p:txBody>
          <a:bodyPr/>
          <a:lstStyle/>
          <a:p>
            <a:r>
              <a:rPr lang="en-US" smtClean="0"/>
              <a:t>Active versus Passive Studying</a:t>
            </a:r>
          </a:p>
          <a:p>
            <a:pPr lvl="1"/>
            <a:r>
              <a:rPr lang="en-US" smtClean="0"/>
              <a:t>Passive:  </a:t>
            </a:r>
          </a:p>
          <a:p>
            <a:pPr lvl="2"/>
            <a:r>
              <a:rPr lang="en-US" sz="2800" smtClean="0"/>
              <a:t>reading or re-reading notes, listening to taped lectures</a:t>
            </a:r>
          </a:p>
          <a:p>
            <a:pPr lvl="2"/>
            <a:r>
              <a:rPr lang="en-US" sz="2800" smtClean="0"/>
              <a:t>Low energy requirements</a:t>
            </a:r>
          </a:p>
          <a:p>
            <a:pPr lvl="2"/>
            <a:r>
              <a:rPr lang="en-US" sz="2800" smtClean="0"/>
              <a:t>Begin to understand material</a:t>
            </a:r>
          </a:p>
          <a:p>
            <a:pPr lvl="2">
              <a:buFontTx/>
              <a:buNone/>
            </a:pPr>
            <a:endParaRPr lang="en-US" sz="2800" smtClean="0"/>
          </a:p>
          <a:p>
            <a:pPr lvl="2"/>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mtClean="0"/>
              <a:t>Introduction</a:t>
            </a:r>
          </a:p>
        </p:txBody>
      </p:sp>
      <p:sp>
        <p:nvSpPr>
          <p:cNvPr id="16387" name="Rectangle 3"/>
          <p:cNvSpPr>
            <a:spLocks noGrp="1" noChangeArrowheads="1"/>
          </p:cNvSpPr>
          <p:nvPr>
            <p:ph type="body" idx="1"/>
          </p:nvPr>
        </p:nvSpPr>
        <p:spPr>
          <a:xfrm>
            <a:off x="457200" y="1600200"/>
            <a:ext cx="8229600" cy="4876800"/>
          </a:xfrm>
        </p:spPr>
        <p:txBody>
          <a:bodyPr/>
          <a:lstStyle/>
          <a:p>
            <a:pPr lvl="1"/>
            <a:r>
              <a:rPr lang="en-US" sz="3200" smtClean="0"/>
              <a:t>Active Studying</a:t>
            </a:r>
          </a:p>
          <a:p>
            <a:pPr lvl="2"/>
            <a:r>
              <a:rPr lang="en-US" sz="2800" smtClean="0"/>
              <a:t>Developing </a:t>
            </a:r>
            <a:r>
              <a:rPr lang="en-US" sz="2800" i="1" smtClean="0"/>
              <a:t>comprehension</a:t>
            </a:r>
          </a:p>
          <a:p>
            <a:pPr lvl="2"/>
            <a:endParaRPr lang="en-US" sz="2800" smtClean="0"/>
          </a:p>
          <a:p>
            <a:pPr lvl="2"/>
            <a:r>
              <a:rPr lang="en-US" sz="2800" smtClean="0"/>
              <a:t>Re-writing sections you don’t understand</a:t>
            </a:r>
          </a:p>
          <a:p>
            <a:pPr lvl="3"/>
            <a:r>
              <a:rPr lang="en-US" sz="2400" smtClean="0"/>
              <a:t>Study efficiently!</a:t>
            </a:r>
          </a:p>
          <a:p>
            <a:pPr lvl="2"/>
            <a:r>
              <a:rPr lang="en-US" sz="2800" smtClean="0"/>
              <a:t>Note-cards</a:t>
            </a:r>
          </a:p>
          <a:p>
            <a:pPr lvl="2"/>
            <a:r>
              <a:rPr lang="en-US" sz="2800" smtClean="0"/>
              <a:t>Vocabulary</a:t>
            </a:r>
          </a:p>
          <a:p>
            <a:pPr lvl="3"/>
            <a:r>
              <a:rPr lang="en-US" sz="2400" smtClean="0"/>
              <a:t>Know root words, prefixes, suffixes.</a:t>
            </a:r>
          </a:p>
          <a:p>
            <a:pPr lvl="4"/>
            <a:r>
              <a:rPr lang="en-US" sz="2400" smtClean="0"/>
              <a:t>These will make it easier to interpret terms that you may be unfamiliar with.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1276</Words>
  <Application>Microsoft Office PowerPoint</Application>
  <PresentationFormat>On-screen Show (4:3)</PresentationFormat>
  <Paragraphs>293</Paragraphs>
  <Slides>38</Slides>
  <Notes>10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BSC 181</vt:lpstr>
      <vt:lpstr>Introduction</vt:lpstr>
      <vt:lpstr>Introduction</vt:lpstr>
      <vt:lpstr>Comment on grades and goals</vt:lpstr>
      <vt:lpstr>Introduction</vt:lpstr>
      <vt:lpstr>Introduction</vt:lpstr>
      <vt:lpstr>Introduction</vt:lpstr>
      <vt:lpstr>Introduction</vt:lpstr>
      <vt:lpstr>Introduction</vt:lpstr>
      <vt:lpstr>Introduction</vt:lpstr>
      <vt:lpstr>Introduction</vt:lpstr>
      <vt:lpstr>Lab</vt:lpstr>
      <vt:lpstr>Ready?</vt:lpstr>
      <vt:lpstr>Exam One Material</vt:lpstr>
      <vt:lpstr>Overview of Anatomy and Physiology</vt:lpstr>
      <vt:lpstr>Principle of Complementarity</vt:lpstr>
      <vt:lpstr>Levels of Structural Organization</vt:lpstr>
      <vt:lpstr>Interdependence of Body Cells</vt:lpstr>
      <vt:lpstr>Homeostasis</vt:lpstr>
      <vt:lpstr>Homeostatic Control Mechanisms</vt:lpstr>
      <vt:lpstr>Components of a Control Mechanism</vt:lpstr>
      <vt:lpstr>Negative Feedback</vt:lpstr>
      <vt:lpstr>Positive Feedback</vt:lpstr>
      <vt:lpstr>Homeostatic Imbalance</vt:lpstr>
      <vt:lpstr>Anatomical Position</vt:lpstr>
      <vt:lpstr>Regional Terms</vt:lpstr>
      <vt:lpstr>Body Planes</vt:lpstr>
      <vt:lpstr>Sagittal Plane</vt:lpstr>
      <vt:lpstr>Body Planes</vt:lpstr>
      <vt:lpstr>Body Planes</vt:lpstr>
      <vt:lpstr>Body Cavities</vt:lpstr>
      <vt:lpstr>Dorsal Body Cavity</vt:lpstr>
      <vt:lpstr>Ventral Body Cavity</vt:lpstr>
      <vt:lpstr>Ventral Body Cavity</vt:lpstr>
      <vt:lpstr>Ventral Body Cavity</vt:lpstr>
      <vt:lpstr>Membranes in Ventral Body Cavity</vt:lpstr>
      <vt:lpstr>Serous Membranes</vt:lpstr>
      <vt:lpstr>Other Body Cavities</vt:lpstr>
    </vt:vector>
  </TitlesOfParts>
  <Company>Illinois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BSC 181</dc:title>
  <dc:creator>bawargo</dc:creator>
  <cp:lastModifiedBy>bawargo</cp:lastModifiedBy>
  <cp:revision>6</cp:revision>
  <dcterms:created xsi:type="dcterms:W3CDTF">2011-01-05T18:53:02Z</dcterms:created>
  <dcterms:modified xsi:type="dcterms:W3CDTF">2013-01-07T16:55:47Z</dcterms:modified>
</cp:coreProperties>
</file>