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ctiveX/activeX1.xml" ContentType="application/vnd.ms-office.activeX+xml"/>
  <Override PartName="/ppt/tags/tag1.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Exam One Material, packet 2</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AD3D48-F0F7-41DD-92C3-F98E957B864A}" type="datetimeFigureOut">
              <a:rPr lang="en-US" smtClean="0"/>
              <a:t>1/7/2013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EFD1C4-D1BA-4C1A-84AB-F08DF4EAADF5}" type="slidenum">
              <a:rPr lang="en-US" smtClean="0"/>
              <a:t>‹#›</a:t>
            </a:fld>
            <a:endParaRPr lang="en-US"/>
          </a:p>
        </p:txBody>
      </p:sp>
    </p:spTree>
    <p:extLst>
      <p:ext uri="{BB962C8B-B14F-4D97-AF65-F5344CB8AC3E}">
        <p14:creationId xmlns:p14="http://schemas.microsoft.com/office/powerpoint/2010/main" val="58787543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Exam One Material, packet 2</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C3E74B-CE5F-462B-9314-DE0C8F26C034}" type="datetimeFigureOut">
              <a:rPr lang="en-US" smtClean="0"/>
              <a:t>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9729BE-1E12-4BC5-81DB-3152A2680381}" type="slidenum">
              <a:rPr lang="en-US" smtClean="0"/>
              <a:t>‹#›</a:t>
            </a:fld>
            <a:endParaRPr lang="en-US"/>
          </a:p>
        </p:txBody>
      </p:sp>
    </p:spTree>
    <p:extLst>
      <p:ext uri="{BB962C8B-B14F-4D97-AF65-F5344CB8AC3E}">
        <p14:creationId xmlns:p14="http://schemas.microsoft.com/office/powerpoint/2010/main" val="267666075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Rot="1" noChangeAspect="1" noChangeArrowheads="1" noTextEdit="1"/>
          </p:cNvSpPr>
          <p:nvPr>
            <p:ph type="sldImg"/>
          </p:nvPr>
        </p:nvSpPr>
        <p:spPr>
          <a:ln/>
        </p:spPr>
      </p:sp>
      <p:sp>
        <p:nvSpPr>
          <p:cNvPr id="106499" name="Rectangle 1027"/>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Rot="1" noChangeAspect="1" noChangeArrowheads="1" noTextEdit="1"/>
          </p:cNvSpPr>
          <p:nvPr>
            <p:ph type="sldImg"/>
          </p:nvPr>
        </p:nvSpPr>
        <p:spPr>
          <a:ln/>
        </p:spPr>
      </p:sp>
      <p:sp>
        <p:nvSpPr>
          <p:cNvPr id="111619" name="Rectangle 1027"/>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Rot="1" noChangeAspect="1" noChangeArrowheads="1" noTextEdit="1"/>
          </p:cNvSpPr>
          <p:nvPr>
            <p:ph type="sldImg"/>
          </p:nvPr>
        </p:nvSpPr>
        <p:spPr>
          <a:ln/>
        </p:spPr>
      </p:sp>
      <p:sp>
        <p:nvSpPr>
          <p:cNvPr id="112643" name="Rectangle 1027"/>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26"/>
          <p:cNvSpPr>
            <a:spLocks noGrp="1" noRot="1" noChangeAspect="1" noChangeArrowheads="1" noTextEdit="1"/>
          </p:cNvSpPr>
          <p:nvPr>
            <p:ph type="sldImg"/>
          </p:nvPr>
        </p:nvSpPr>
        <p:spPr>
          <a:ln/>
        </p:spPr>
      </p:sp>
      <p:sp>
        <p:nvSpPr>
          <p:cNvPr id="113667" name="Rectangle 1027"/>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Rot="1" noChangeAspect="1" noChangeArrowheads="1" noTextEdit="1"/>
          </p:cNvSpPr>
          <p:nvPr>
            <p:ph type="sldImg"/>
          </p:nvPr>
        </p:nvSpPr>
        <p:spPr>
          <a:ln/>
        </p:spPr>
      </p:sp>
      <p:sp>
        <p:nvSpPr>
          <p:cNvPr id="93187" name="Rectangle 1027"/>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26"/>
          <p:cNvSpPr>
            <a:spLocks noGrp="1" noRot="1" noChangeAspect="1" noChangeArrowheads="1" noTextEdit="1"/>
          </p:cNvSpPr>
          <p:nvPr>
            <p:ph type="sldImg"/>
          </p:nvPr>
        </p:nvSpPr>
        <p:spPr>
          <a:ln/>
        </p:spPr>
      </p:sp>
      <p:sp>
        <p:nvSpPr>
          <p:cNvPr id="143363" name="Rectangle 1027"/>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Grp="1" noRot="1" noChangeAspect="1" noChangeArrowheads="1" noTextEdit="1"/>
          </p:cNvSpPr>
          <p:nvPr>
            <p:ph type="sldImg"/>
          </p:nvPr>
        </p:nvSpPr>
        <p:spPr>
          <a:ln/>
        </p:spPr>
      </p:sp>
      <p:sp>
        <p:nvSpPr>
          <p:cNvPr id="144387" name="Rectangle 1027"/>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026"/>
          <p:cNvSpPr>
            <a:spLocks noGrp="1" noRot="1" noChangeAspect="1" noChangeArrowheads="1" noTextEdit="1"/>
          </p:cNvSpPr>
          <p:nvPr>
            <p:ph type="sldImg"/>
          </p:nvPr>
        </p:nvSpPr>
        <p:spPr>
          <a:ln/>
        </p:spPr>
      </p:sp>
      <p:sp>
        <p:nvSpPr>
          <p:cNvPr id="146435" name="Rectangle 1027"/>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Rot="1" noChangeAspect="1" noChangeArrowheads="1" noTextEdit="1"/>
          </p:cNvSpPr>
          <p:nvPr>
            <p:ph type="sldImg"/>
          </p:nvPr>
        </p:nvSpPr>
        <p:spPr>
          <a:ln/>
        </p:spPr>
      </p:sp>
      <p:sp>
        <p:nvSpPr>
          <p:cNvPr id="94211" name="Rectangle 1027"/>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Rot="1" noChangeAspect="1" noChangeArrowheads="1" noTextEdit="1"/>
          </p:cNvSpPr>
          <p:nvPr>
            <p:ph type="sldImg"/>
          </p:nvPr>
        </p:nvSpPr>
        <p:spPr>
          <a:ln/>
        </p:spPr>
      </p:sp>
      <p:sp>
        <p:nvSpPr>
          <p:cNvPr id="98307" name="Rectangle 1027"/>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26"/>
          <p:cNvSpPr>
            <a:spLocks noGrp="1" noRot="1" noChangeAspect="1" noChangeArrowheads="1" noTextEdit="1"/>
          </p:cNvSpPr>
          <p:nvPr>
            <p:ph type="sldImg"/>
          </p:nvPr>
        </p:nvSpPr>
        <p:spPr>
          <a:ln/>
        </p:spPr>
      </p:sp>
      <p:sp>
        <p:nvSpPr>
          <p:cNvPr id="99331" name="Rectangle 1027"/>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26"/>
          <p:cNvSpPr>
            <a:spLocks noGrp="1" noRot="1" noChangeAspect="1" noChangeArrowheads="1" noTextEdit="1"/>
          </p:cNvSpPr>
          <p:nvPr>
            <p:ph type="sldImg"/>
          </p:nvPr>
        </p:nvSpPr>
        <p:spPr>
          <a:ln/>
        </p:spPr>
      </p:sp>
      <p:sp>
        <p:nvSpPr>
          <p:cNvPr id="100355" name="Rectangle 1027"/>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Rot="1" noChangeAspect="1" noChangeArrowheads="1" noTextEdit="1"/>
          </p:cNvSpPr>
          <p:nvPr>
            <p:ph type="sldImg"/>
          </p:nvPr>
        </p:nvSpPr>
        <p:spPr>
          <a:ln/>
        </p:spPr>
      </p:sp>
      <p:sp>
        <p:nvSpPr>
          <p:cNvPr id="101379" name="Rectangle 1027"/>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6"/>
          <p:cNvSpPr>
            <a:spLocks noGrp="1" noRot="1" noChangeAspect="1" noChangeArrowheads="1" noTextEdit="1"/>
          </p:cNvSpPr>
          <p:nvPr>
            <p:ph type="sldImg"/>
          </p:nvPr>
        </p:nvSpPr>
        <p:spPr>
          <a:ln/>
        </p:spPr>
      </p:sp>
      <p:sp>
        <p:nvSpPr>
          <p:cNvPr id="103427" name="Rectangle 1027"/>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Rot="1" noChangeAspect="1" noChangeArrowheads="1" noTextEdit="1"/>
          </p:cNvSpPr>
          <p:nvPr>
            <p:ph type="sldImg"/>
          </p:nvPr>
        </p:nvSpPr>
        <p:spPr>
          <a:ln/>
        </p:spPr>
      </p:sp>
      <p:sp>
        <p:nvSpPr>
          <p:cNvPr id="105475" name="Rectangle 1027"/>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Exam One Material, packet 2</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861259-D044-4F84-A153-6A30FFDC10AB}" type="datetimeFigureOut">
              <a:rPr lang="en-US" smtClean="0"/>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46A7-DBF6-4DDA-B52D-FF2AB12D9315}" type="slidenum">
              <a:rPr lang="en-US" smtClean="0"/>
              <a:t>‹#›</a:t>
            </a:fld>
            <a:endParaRPr lang="en-US"/>
          </a:p>
        </p:txBody>
      </p:sp>
    </p:spTree>
    <p:extLst>
      <p:ext uri="{BB962C8B-B14F-4D97-AF65-F5344CB8AC3E}">
        <p14:creationId xmlns:p14="http://schemas.microsoft.com/office/powerpoint/2010/main" val="52926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861259-D044-4F84-A153-6A30FFDC10AB}" type="datetimeFigureOut">
              <a:rPr lang="en-US" smtClean="0"/>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46A7-DBF6-4DDA-B52D-FF2AB12D9315}" type="slidenum">
              <a:rPr lang="en-US" smtClean="0"/>
              <a:t>‹#›</a:t>
            </a:fld>
            <a:endParaRPr lang="en-US"/>
          </a:p>
        </p:txBody>
      </p:sp>
    </p:spTree>
    <p:extLst>
      <p:ext uri="{BB962C8B-B14F-4D97-AF65-F5344CB8AC3E}">
        <p14:creationId xmlns:p14="http://schemas.microsoft.com/office/powerpoint/2010/main" val="296115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861259-D044-4F84-A153-6A30FFDC10AB}" type="datetimeFigureOut">
              <a:rPr lang="en-US" smtClean="0"/>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46A7-DBF6-4DDA-B52D-FF2AB12D9315}" type="slidenum">
              <a:rPr lang="en-US" smtClean="0"/>
              <a:t>‹#›</a:t>
            </a:fld>
            <a:endParaRPr lang="en-US"/>
          </a:p>
        </p:txBody>
      </p:sp>
    </p:spTree>
    <p:extLst>
      <p:ext uri="{BB962C8B-B14F-4D97-AF65-F5344CB8AC3E}">
        <p14:creationId xmlns:p14="http://schemas.microsoft.com/office/powerpoint/2010/main" val="5741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861259-D044-4F84-A153-6A30FFDC10AB}" type="datetimeFigureOut">
              <a:rPr lang="en-US" smtClean="0"/>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46A7-DBF6-4DDA-B52D-FF2AB12D9315}" type="slidenum">
              <a:rPr lang="en-US" smtClean="0"/>
              <a:t>‹#›</a:t>
            </a:fld>
            <a:endParaRPr lang="en-US"/>
          </a:p>
        </p:txBody>
      </p:sp>
    </p:spTree>
    <p:extLst>
      <p:ext uri="{BB962C8B-B14F-4D97-AF65-F5344CB8AC3E}">
        <p14:creationId xmlns:p14="http://schemas.microsoft.com/office/powerpoint/2010/main" val="189050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61259-D044-4F84-A153-6A30FFDC10AB}" type="datetimeFigureOut">
              <a:rPr lang="en-US" smtClean="0"/>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46A7-DBF6-4DDA-B52D-FF2AB12D9315}" type="slidenum">
              <a:rPr lang="en-US" smtClean="0"/>
              <a:t>‹#›</a:t>
            </a:fld>
            <a:endParaRPr lang="en-US"/>
          </a:p>
        </p:txBody>
      </p:sp>
    </p:spTree>
    <p:extLst>
      <p:ext uri="{BB962C8B-B14F-4D97-AF65-F5344CB8AC3E}">
        <p14:creationId xmlns:p14="http://schemas.microsoft.com/office/powerpoint/2010/main" val="182576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861259-D044-4F84-A153-6A30FFDC10AB}" type="datetimeFigureOut">
              <a:rPr lang="en-US" smtClean="0"/>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F46A7-DBF6-4DDA-B52D-FF2AB12D9315}" type="slidenum">
              <a:rPr lang="en-US" smtClean="0"/>
              <a:t>‹#›</a:t>
            </a:fld>
            <a:endParaRPr lang="en-US"/>
          </a:p>
        </p:txBody>
      </p:sp>
    </p:spTree>
    <p:extLst>
      <p:ext uri="{BB962C8B-B14F-4D97-AF65-F5344CB8AC3E}">
        <p14:creationId xmlns:p14="http://schemas.microsoft.com/office/powerpoint/2010/main" val="3035960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861259-D044-4F84-A153-6A30FFDC10AB}" type="datetimeFigureOut">
              <a:rPr lang="en-US" smtClean="0"/>
              <a:t>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F46A7-DBF6-4DDA-B52D-FF2AB12D9315}" type="slidenum">
              <a:rPr lang="en-US" smtClean="0"/>
              <a:t>‹#›</a:t>
            </a:fld>
            <a:endParaRPr lang="en-US"/>
          </a:p>
        </p:txBody>
      </p:sp>
    </p:spTree>
    <p:extLst>
      <p:ext uri="{BB962C8B-B14F-4D97-AF65-F5344CB8AC3E}">
        <p14:creationId xmlns:p14="http://schemas.microsoft.com/office/powerpoint/2010/main" val="160970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861259-D044-4F84-A153-6A30FFDC10AB}" type="datetimeFigureOut">
              <a:rPr lang="en-US" smtClean="0"/>
              <a:t>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F46A7-DBF6-4DDA-B52D-FF2AB12D9315}" type="slidenum">
              <a:rPr lang="en-US" smtClean="0"/>
              <a:t>‹#›</a:t>
            </a:fld>
            <a:endParaRPr lang="en-US"/>
          </a:p>
        </p:txBody>
      </p:sp>
    </p:spTree>
    <p:extLst>
      <p:ext uri="{BB962C8B-B14F-4D97-AF65-F5344CB8AC3E}">
        <p14:creationId xmlns:p14="http://schemas.microsoft.com/office/powerpoint/2010/main" val="153104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61259-D044-4F84-A153-6A30FFDC10AB}" type="datetimeFigureOut">
              <a:rPr lang="en-US" smtClean="0"/>
              <a:t>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F46A7-DBF6-4DDA-B52D-FF2AB12D9315}" type="slidenum">
              <a:rPr lang="en-US" smtClean="0"/>
              <a:t>‹#›</a:t>
            </a:fld>
            <a:endParaRPr lang="en-US"/>
          </a:p>
        </p:txBody>
      </p:sp>
    </p:spTree>
    <p:extLst>
      <p:ext uri="{BB962C8B-B14F-4D97-AF65-F5344CB8AC3E}">
        <p14:creationId xmlns:p14="http://schemas.microsoft.com/office/powerpoint/2010/main" val="3380983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61259-D044-4F84-A153-6A30FFDC10AB}" type="datetimeFigureOut">
              <a:rPr lang="en-US" smtClean="0"/>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F46A7-DBF6-4DDA-B52D-FF2AB12D9315}" type="slidenum">
              <a:rPr lang="en-US" smtClean="0"/>
              <a:t>‹#›</a:t>
            </a:fld>
            <a:endParaRPr lang="en-US"/>
          </a:p>
        </p:txBody>
      </p:sp>
    </p:spTree>
    <p:extLst>
      <p:ext uri="{BB962C8B-B14F-4D97-AF65-F5344CB8AC3E}">
        <p14:creationId xmlns:p14="http://schemas.microsoft.com/office/powerpoint/2010/main" val="205208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61259-D044-4F84-A153-6A30FFDC10AB}" type="datetimeFigureOut">
              <a:rPr lang="en-US" smtClean="0"/>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F46A7-DBF6-4DDA-B52D-FF2AB12D9315}" type="slidenum">
              <a:rPr lang="en-US" smtClean="0"/>
              <a:t>‹#›</a:t>
            </a:fld>
            <a:endParaRPr lang="en-US"/>
          </a:p>
        </p:txBody>
      </p:sp>
    </p:spTree>
    <p:extLst>
      <p:ext uri="{BB962C8B-B14F-4D97-AF65-F5344CB8AC3E}">
        <p14:creationId xmlns:p14="http://schemas.microsoft.com/office/powerpoint/2010/main" val="1122265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61259-D044-4F84-A153-6A30FFDC10AB}" type="datetimeFigureOut">
              <a:rPr lang="en-US" smtClean="0"/>
              <a:t>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F46A7-DBF6-4DDA-B52D-FF2AB12D9315}" type="slidenum">
              <a:rPr lang="en-US" smtClean="0"/>
              <a:t>‹#›</a:t>
            </a:fld>
            <a:endParaRPr lang="en-US"/>
          </a:p>
        </p:txBody>
      </p:sp>
    </p:spTree>
    <p:extLst>
      <p:ext uri="{BB962C8B-B14F-4D97-AF65-F5344CB8AC3E}">
        <p14:creationId xmlns:p14="http://schemas.microsoft.com/office/powerpoint/2010/main" val="1809515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Rectangle 10"/>
          <p:cNvSpPr>
            <a:spLocks noGrp="1" noChangeArrowheads="1"/>
          </p:cNvSpPr>
          <p:nvPr>
            <p:ph type="title"/>
          </p:nvPr>
        </p:nvSpPr>
        <p:spPr/>
        <p:txBody>
          <a:bodyPr>
            <a:normAutofit/>
          </a:bodyPr>
          <a:lstStyle/>
          <a:p>
            <a:r>
              <a:rPr lang="en-US" dirty="0">
                <a:solidFill>
                  <a:schemeClr val="tx1"/>
                </a:solidFill>
              </a:rPr>
              <a:t>Matter</a:t>
            </a:r>
          </a:p>
        </p:txBody>
      </p:sp>
      <p:sp>
        <p:nvSpPr>
          <p:cNvPr id="14347" name="Rectangle 11"/>
          <p:cNvSpPr>
            <a:spLocks noGrp="1" noChangeArrowheads="1"/>
          </p:cNvSpPr>
          <p:nvPr>
            <p:ph idx="1"/>
          </p:nvPr>
        </p:nvSpPr>
        <p:spPr/>
        <p:txBody>
          <a:bodyPr/>
          <a:lstStyle/>
          <a:p>
            <a:r>
              <a:rPr lang="en-US" b="1" dirty="0">
                <a:solidFill>
                  <a:schemeClr val="tx1"/>
                </a:solidFill>
              </a:rPr>
              <a:t>Matter</a:t>
            </a:r>
            <a:r>
              <a:rPr lang="en-US" dirty="0">
                <a:solidFill>
                  <a:schemeClr val="tx1"/>
                </a:solidFill>
              </a:rPr>
              <a:t>—anything that has mass and occupies space</a:t>
            </a:r>
          </a:p>
          <a:p>
            <a:pPr lvl="1"/>
            <a:r>
              <a:rPr lang="en-US" dirty="0">
                <a:solidFill>
                  <a:schemeClr val="tx1"/>
                </a:solidFill>
              </a:rPr>
              <a:t>Weight—pull of gravity on mass</a:t>
            </a:r>
          </a:p>
          <a:p>
            <a:endParaRPr lang="en-US" dirty="0" smtClean="0">
              <a:solidFill>
                <a:schemeClr val="tx1"/>
              </a:solidFill>
            </a:endParaRPr>
          </a:p>
          <a:p>
            <a:r>
              <a:rPr lang="en-US" dirty="0" smtClean="0">
                <a:solidFill>
                  <a:schemeClr val="tx1"/>
                </a:solidFill>
              </a:rPr>
              <a:t>3 </a:t>
            </a:r>
            <a:r>
              <a:rPr lang="en-US" dirty="0">
                <a:solidFill>
                  <a:schemeClr val="tx1"/>
                </a:solidFill>
              </a:rPr>
              <a:t>states of matter</a:t>
            </a:r>
          </a:p>
          <a:p>
            <a:pPr lvl="1"/>
            <a:r>
              <a:rPr lang="en-US" dirty="0">
                <a:solidFill>
                  <a:schemeClr val="tx1"/>
                </a:solidFill>
              </a:rPr>
              <a:t>Solid</a:t>
            </a:r>
            <a:r>
              <a:rPr lang="en-US" dirty="0" smtClean="0">
                <a:solidFill>
                  <a:schemeClr val="tx1"/>
                </a:solidFill>
              </a:rPr>
              <a:t>—  </a:t>
            </a:r>
            <a:endParaRPr lang="en-US" dirty="0">
              <a:solidFill>
                <a:schemeClr val="tx1"/>
              </a:solidFill>
            </a:endParaRPr>
          </a:p>
          <a:p>
            <a:pPr lvl="1"/>
            <a:r>
              <a:rPr lang="en-US" dirty="0">
                <a:solidFill>
                  <a:schemeClr val="tx1"/>
                </a:solidFill>
              </a:rPr>
              <a:t>Liquid</a:t>
            </a:r>
            <a:r>
              <a:rPr lang="en-US" dirty="0" smtClean="0">
                <a:solidFill>
                  <a:schemeClr val="tx1"/>
                </a:solidFill>
              </a:rPr>
              <a:t>—  </a:t>
            </a:r>
            <a:endParaRPr lang="en-US" dirty="0">
              <a:solidFill>
                <a:schemeClr val="tx1"/>
              </a:solidFill>
            </a:endParaRPr>
          </a:p>
          <a:p>
            <a:pPr lvl="1"/>
            <a:r>
              <a:rPr lang="en-US" dirty="0">
                <a:solidFill>
                  <a:schemeClr val="tx1"/>
                </a:solidFill>
              </a:rPr>
              <a:t>Gas</a:t>
            </a:r>
            <a:r>
              <a:rPr lang="en-US" dirty="0" smtClean="0">
                <a:solidFill>
                  <a:schemeClr val="tx1"/>
                </a:solidFill>
              </a:rPr>
              <a:t>— changeable </a:t>
            </a:r>
            <a:r>
              <a:rPr lang="en-US" dirty="0">
                <a:solidFill>
                  <a:schemeClr val="tx1"/>
                </a:solidFill>
              </a:rPr>
              <a:t>shape and volume</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235724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0" y="0"/>
            <a:ext cx="9144000" cy="1066800"/>
          </a:xfrm>
        </p:spPr>
        <p:txBody>
          <a:bodyPr>
            <a:normAutofit fontScale="90000"/>
          </a:bodyPr>
          <a:lstStyle/>
          <a:p>
            <a:r>
              <a:rPr lang="en-US" dirty="0">
                <a:solidFill>
                  <a:schemeClr val="tx1"/>
                </a:solidFill>
              </a:rPr>
              <a:t/>
            </a:r>
            <a:br>
              <a:rPr lang="en-US" dirty="0">
                <a:solidFill>
                  <a:schemeClr val="tx1"/>
                </a:solidFill>
              </a:rPr>
            </a:br>
            <a:r>
              <a:rPr lang="en-US" dirty="0">
                <a:solidFill>
                  <a:schemeClr val="tx1"/>
                </a:solidFill>
              </a:rPr>
              <a:t>Atomic Number and Mass Number</a:t>
            </a:r>
          </a:p>
        </p:txBody>
      </p:sp>
      <p:sp>
        <p:nvSpPr>
          <p:cNvPr id="30725" name="Rectangle 5"/>
          <p:cNvSpPr>
            <a:spLocks noGrp="1" noChangeArrowheads="1"/>
          </p:cNvSpPr>
          <p:nvPr>
            <p:ph idx="1"/>
          </p:nvPr>
        </p:nvSpPr>
        <p:spPr/>
        <p:txBody>
          <a:bodyPr/>
          <a:lstStyle/>
          <a:p>
            <a:r>
              <a:rPr lang="en-US" b="1" dirty="0">
                <a:solidFill>
                  <a:schemeClr val="tx1"/>
                </a:solidFill>
              </a:rPr>
              <a:t>Atomic number</a:t>
            </a:r>
            <a:r>
              <a:rPr lang="en-US" dirty="0">
                <a:solidFill>
                  <a:schemeClr val="tx1"/>
                </a:solidFill>
              </a:rPr>
              <a:t> = </a:t>
            </a:r>
            <a:r>
              <a:rPr lang="en-US" dirty="0" smtClean="0">
                <a:solidFill>
                  <a:schemeClr val="tx1"/>
                </a:solidFill>
              </a:rPr>
              <a:t> </a:t>
            </a:r>
            <a:endParaRPr lang="en-US" dirty="0">
              <a:solidFill>
                <a:schemeClr val="tx1"/>
              </a:solidFill>
            </a:endParaRPr>
          </a:p>
          <a:p>
            <a:endParaRPr lang="en-US" b="1" dirty="0" smtClean="0">
              <a:solidFill>
                <a:schemeClr val="tx1"/>
              </a:solidFill>
            </a:endParaRPr>
          </a:p>
          <a:p>
            <a:r>
              <a:rPr lang="en-US" b="1" dirty="0" smtClean="0">
                <a:solidFill>
                  <a:schemeClr val="tx1"/>
                </a:solidFill>
              </a:rPr>
              <a:t>Mass </a:t>
            </a:r>
            <a:r>
              <a:rPr lang="en-US" b="1" dirty="0">
                <a:solidFill>
                  <a:schemeClr val="tx1"/>
                </a:solidFill>
              </a:rPr>
              <a:t>number</a:t>
            </a:r>
            <a:r>
              <a:rPr lang="en-US" dirty="0">
                <a:solidFill>
                  <a:schemeClr val="tx1"/>
                </a:solidFill>
              </a:rPr>
              <a:t> </a:t>
            </a:r>
          </a:p>
          <a:p>
            <a:pPr lvl="1"/>
            <a:r>
              <a:rPr lang="en-US" dirty="0">
                <a:solidFill>
                  <a:schemeClr val="tx1"/>
                </a:solidFill>
              </a:rPr>
              <a:t>Total number of </a:t>
            </a:r>
            <a:r>
              <a:rPr lang="en-US" dirty="0" smtClean="0">
                <a:solidFill>
                  <a:schemeClr val="tx1"/>
                </a:solidFill>
              </a:rPr>
              <a:t>_</a:t>
            </a:r>
            <a:endParaRPr lang="en-US" dirty="0">
              <a:solidFill>
                <a:schemeClr val="tx1"/>
              </a:solidFill>
            </a:endParaRPr>
          </a:p>
          <a:p>
            <a:pPr lvl="2"/>
            <a:r>
              <a:rPr lang="en-US" dirty="0">
                <a:solidFill>
                  <a:schemeClr val="tx1"/>
                </a:solidFill>
              </a:rPr>
              <a:t>Total mass of </a:t>
            </a:r>
            <a:r>
              <a:rPr lang="en-US" dirty="0" smtClean="0">
                <a:solidFill>
                  <a:schemeClr val="tx1"/>
                </a:solidFill>
              </a:rPr>
              <a:t>atom</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450742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0" y="0"/>
            <a:ext cx="9144000" cy="1066800"/>
          </a:xfrm>
        </p:spPr>
        <p:txBody>
          <a:bodyPr>
            <a:normAutofit/>
          </a:bodyPr>
          <a:lstStyle/>
          <a:p>
            <a:r>
              <a:rPr lang="en-US" dirty="0" smtClean="0">
                <a:solidFill>
                  <a:schemeClr val="tx1"/>
                </a:solidFill>
              </a:rPr>
              <a:t>Isotopes </a:t>
            </a:r>
            <a:r>
              <a:rPr lang="en-US" dirty="0">
                <a:solidFill>
                  <a:schemeClr val="tx1"/>
                </a:solidFill>
              </a:rPr>
              <a:t>and Atomic Weight</a:t>
            </a:r>
          </a:p>
        </p:txBody>
      </p:sp>
      <p:sp>
        <p:nvSpPr>
          <p:cNvPr id="31749" name="Rectangle 5"/>
          <p:cNvSpPr>
            <a:spLocks noGrp="1" noChangeArrowheads="1"/>
          </p:cNvSpPr>
          <p:nvPr>
            <p:ph idx="1"/>
          </p:nvPr>
        </p:nvSpPr>
        <p:spPr>
          <a:xfrm>
            <a:off x="457200" y="1600201"/>
            <a:ext cx="8229600" cy="3048000"/>
          </a:xfrm>
        </p:spPr>
        <p:txBody>
          <a:bodyPr/>
          <a:lstStyle/>
          <a:p>
            <a:r>
              <a:rPr lang="en-US" b="1" dirty="0">
                <a:solidFill>
                  <a:schemeClr val="tx1"/>
                </a:solidFill>
              </a:rPr>
              <a:t>Isotopes</a:t>
            </a:r>
            <a:endParaRPr lang="en-US" dirty="0">
              <a:solidFill>
                <a:schemeClr val="tx1"/>
              </a:solidFill>
            </a:endParaRPr>
          </a:p>
          <a:p>
            <a:pPr lvl="1"/>
            <a:r>
              <a:rPr lang="en-US" dirty="0">
                <a:solidFill>
                  <a:schemeClr val="tx1"/>
                </a:solidFill>
              </a:rPr>
              <a:t>Structural variations of atoms</a:t>
            </a:r>
          </a:p>
          <a:p>
            <a:pPr lvl="1"/>
            <a:r>
              <a:rPr lang="en-US" dirty="0">
                <a:solidFill>
                  <a:schemeClr val="tx1"/>
                </a:solidFill>
              </a:rPr>
              <a:t>Differ in the number of </a:t>
            </a:r>
            <a:r>
              <a:rPr lang="en-US" dirty="0" smtClean="0">
                <a:solidFill>
                  <a:schemeClr val="tx1"/>
                </a:solidFill>
              </a:rPr>
              <a:t>_</a:t>
            </a:r>
            <a:endParaRPr lang="en-US" dirty="0">
              <a:solidFill>
                <a:schemeClr val="tx1"/>
              </a:solidFill>
            </a:endParaRPr>
          </a:p>
          <a:p>
            <a:pPr lvl="1"/>
            <a:r>
              <a:rPr lang="en-US" dirty="0">
                <a:solidFill>
                  <a:schemeClr val="tx1"/>
                </a:solidFill>
              </a:rPr>
              <a:t>Atomic numbers </a:t>
            </a:r>
            <a:r>
              <a:rPr lang="en-US" b="1" dirty="0">
                <a:solidFill>
                  <a:schemeClr val="tx1"/>
                </a:solidFill>
              </a:rPr>
              <a:t>same</a:t>
            </a:r>
            <a:r>
              <a:rPr lang="en-US" dirty="0">
                <a:solidFill>
                  <a:schemeClr val="tx1"/>
                </a:solidFill>
              </a:rPr>
              <a:t>; </a:t>
            </a:r>
            <a:r>
              <a:rPr lang="en-US" u="sng" dirty="0">
                <a:solidFill>
                  <a:schemeClr val="tx1"/>
                </a:solidFill>
              </a:rPr>
              <a:t>mass numbers different</a:t>
            </a:r>
          </a:p>
          <a:p>
            <a:endParaRPr lang="en-US" b="1" dirty="0" smtClean="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608" y="3823678"/>
            <a:ext cx="7458785" cy="2577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783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Isotopes </a:t>
            </a:r>
            <a:r>
              <a:rPr lang="en-US" dirty="0">
                <a:solidFill>
                  <a:schemeClr val="tx1"/>
                </a:solidFill>
              </a:rPr>
              <a:t>and Atomic Weight</a:t>
            </a:r>
          </a:p>
        </p:txBody>
      </p:sp>
      <p:sp>
        <p:nvSpPr>
          <p:cNvPr id="3" name="Content Placeholder 2"/>
          <p:cNvSpPr>
            <a:spLocks noGrp="1"/>
          </p:cNvSpPr>
          <p:nvPr>
            <p:ph idx="1"/>
          </p:nvPr>
        </p:nvSpPr>
        <p:spPr/>
        <p:txBody>
          <a:bodyPr/>
          <a:lstStyle/>
          <a:p>
            <a:endParaRPr lang="en-US" b="1" dirty="0" smtClean="0">
              <a:solidFill>
                <a:schemeClr val="tx1"/>
              </a:solidFill>
            </a:endParaRPr>
          </a:p>
          <a:p>
            <a:r>
              <a:rPr lang="en-US" b="1" dirty="0" smtClean="0">
                <a:solidFill>
                  <a:schemeClr val="tx1"/>
                </a:solidFill>
              </a:rPr>
              <a:t>Atomic </a:t>
            </a:r>
            <a:r>
              <a:rPr lang="en-US" b="1" dirty="0">
                <a:solidFill>
                  <a:schemeClr val="tx1"/>
                </a:solidFill>
              </a:rPr>
              <a:t>weight</a:t>
            </a:r>
            <a:endParaRPr lang="en-US" dirty="0">
              <a:solidFill>
                <a:schemeClr val="tx1"/>
              </a:solidFill>
            </a:endParaRPr>
          </a:p>
          <a:p>
            <a:pPr lvl="1"/>
            <a:r>
              <a:rPr lang="en-US" dirty="0" smtClean="0">
                <a:solidFill>
                  <a:schemeClr val="tx1"/>
                </a:solidFill>
              </a:rPr>
              <a:t>___________________________ of </a:t>
            </a:r>
            <a:r>
              <a:rPr lang="en-US" dirty="0">
                <a:solidFill>
                  <a:schemeClr val="tx1"/>
                </a:solidFill>
              </a:rPr>
              <a:t>mass numbers (relative weights) </a:t>
            </a:r>
            <a:r>
              <a:rPr lang="en-US" dirty="0" smtClean="0">
                <a:solidFill>
                  <a:schemeClr val="tx1"/>
                </a:solidFill>
              </a:rPr>
              <a:t>_</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177373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0" y="0"/>
            <a:ext cx="9144000" cy="1066800"/>
          </a:xfrm>
        </p:spPr>
        <p:txBody>
          <a:bodyPr>
            <a:normAutofit fontScale="90000"/>
          </a:bodyPr>
          <a:lstStyle/>
          <a:p>
            <a:r>
              <a:rPr lang="en-US" dirty="0">
                <a:solidFill>
                  <a:schemeClr val="tx1"/>
                </a:solidFill>
              </a:rPr>
              <a:t>Combining Matter: Molecules and Compounds</a:t>
            </a:r>
          </a:p>
        </p:txBody>
      </p:sp>
      <p:sp>
        <p:nvSpPr>
          <p:cNvPr id="36869" name="Rectangle 5"/>
          <p:cNvSpPr>
            <a:spLocks noGrp="1" noChangeArrowheads="1"/>
          </p:cNvSpPr>
          <p:nvPr>
            <p:ph idx="1"/>
          </p:nvPr>
        </p:nvSpPr>
        <p:spPr/>
        <p:txBody>
          <a:bodyPr>
            <a:normAutofit lnSpcReduction="10000"/>
          </a:bodyPr>
          <a:lstStyle/>
          <a:p>
            <a:r>
              <a:rPr lang="en-US" dirty="0">
                <a:solidFill>
                  <a:schemeClr val="tx1"/>
                </a:solidFill>
              </a:rPr>
              <a:t>Most atoms chemically combined with other atoms to form molecules and compounds</a:t>
            </a:r>
          </a:p>
          <a:p>
            <a:pPr lvl="1"/>
            <a:r>
              <a:rPr lang="en-US" b="1" dirty="0" smtClean="0">
                <a:solidFill>
                  <a:schemeClr val="tx1"/>
                </a:solidFill>
              </a:rPr>
              <a:t> </a:t>
            </a:r>
            <a:endParaRPr lang="en-US" dirty="0">
              <a:solidFill>
                <a:schemeClr val="tx1"/>
              </a:solidFill>
            </a:endParaRPr>
          </a:p>
          <a:p>
            <a:pPr lvl="2"/>
            <a:r>
              <a:rPr lang="en-US" dirty="0">
                <a:solidFill>
                  <a:schemeClr val="tx1"/>
                </a:solidFill>
              </a:rPr>
              <a:t>Two or more atoms bonded </a:t>
            </a:r>
            <a:r>
              <a:rPr lang="en-US" dirty="0" smtClean="0">
                <a:solidFill>
                  <a:schemeClr val="tx1"/>
                </a:solidFill>
              </a:rPr>
              <a:t>together</a:t>
            </a:r>
          </a:p>
          <a:p>
            <a:pPr lvl="2"/>
            <a:r>
              <a:rPr lang="en-US" dirty="0" smtClean="0">
                <a:solidFill>
                  <a:schemeClr val="tx1"/>
                </a:solidFill>
              </a:rPr>
              <a:t>Can be the _</a:t>
            </a:r>
          </a:p>
          <a:p>
            <a:pPr lvl="2"/>
            <a:r>
              <a:rPr lang="en-US" dirty="0" smtClean="0">
                <a:solidFill>
                  <a:schemeClr val="tx1"/>
                </a:solidFill>
              </a:rPr>
              <a:t>Or _</a:t>
            </a:r>
            <a:endParaRPr lang="en-US" dirty="0">
              <a:solidFill>
                <a:schemeClr val="tx1"/>
              </a:solidFill>
            </a:endParaRPr>
          </a:p>
          <a:p>
            <a:pPr lvl="2"/>
            <a:endParaRPr lang="en-US" dirty="0" smtClean="0">
              <a:solidFill>
                <a:schemeClr val="tx1"/>
              </a:solidFill>
            </a:endParaRPr>
          </a:p>
          <a:p>
            <a:pPr lvl="2"/>
            <a:r>
              <a:rPr lang="en-US" dirty="0" smtClean="0">
                <a:solidFill>
                  <a:schemeClr val="tx1"/>
                </a:solidFill>
              </a:rPr>
              <a:t>Smallest </a:t>
            </a:r>
            <a:r>
              <a:rPr lang="en-US" dirty="0">
                <a:solidFill>
                  <a:schemeClr val="tx1"/>
                </a:solidFill>
              </a:rPr>
              <a:t>particle of a compound with specific characteristics of the compound</a:t>
            </a:r>
          </a:p>
          <a:p>
            <a:pPr lvl="1"/>
            <a:r>
              <a:rPr lang="en-US" b="1" dirty="0">
                <a:solidFill>
                  <a:schemeClr val="tx1"/>
                </a:solidFill>
              </a:rPr>
              <a:t>Compound</a:t>
            </a:r>
          </a:p>
          <a:p>
            <a:pPr lvl="2"/>
            <a:r>
              <a:rPr lang="en-US" dirty="0">
                <a:solidFill>
                  <a:schemeClr val="tx1"/>
                </a:solidFill>
              </a:rPr>
              <a:t>Two or more </a:t>
            </a:r>
            <a:r>
              <a:rPr lang="en-US" u="sng" dirty="0">
                <a:solidFill>
                  <a:schemeClr val="tx1"/>
                </a:solidFill>
              </a:rPr>
              <a:t>different kinds of atoms </a:t>
            </a:r>
            <a:r>
              <a:rPr lang="en-US" dirty="0">
                <a:solidFill>
                  <a:schemeClr val="tx1"/>
                </a:solidFill>
              </a:rPr>
              <a:t>bonded together </a:t>
            </a:r>
            <a:endParaRPr lang="en-US" dirty="0" smtClean="0">
              <a:solidFill>
                <a:schemeClr val="tx1"/>
              </a:solidFill>
            </a:endParaRPr>
          </a:p>
          <a:p>
            <a:pPr lvl="3"/>
            <a:r>
              <a:rPr lang="en-US" dirty="0" smtClean="0">
                <a:solidFill>
                  <a:schemeClr val="tx1"/>
                </a:solidFill>
              </a:rPr>
              <a:t>C</a:t>
            </a:r>
            <a:r>
              <a:rPr lang="en-US" baseline="-25000" dirty="0" smtClean="0">
                <a:solidFill>
                  <a:schemeClr val="tx1"/>
                </a:solidFill>
              </a:rPr>
              <a:t>6</a:t>
            </a:r>
            <a:r>
              <a:rPr lang="en-US" dirty="0" smtClean="0">
                <a:solidFill>
                  <a:schemeClr val="tx1"/>
                </a:solidFill>
              </a:rPr>
              <a:t>H</a:t>
            </a:r>
            <a:r>
              <a:rPr lang="en-US" baseline="-25000" dirty="0" smtClean="0">
                <a:solidFill>
                  <a:schemeClr val="tx1"/>
                </a:solidFill>
              </a:rPr>
              <a:t>12</a:t>
            </a:r>
            <a:r>
              <a:rPr lang="en-US" dirty="0" smtClean="0">
                <a:solidFill>
                  <a:schemeClr val="tx1"/>
                </a:solidFill>
              </a:rPr>
              <a:t>O</a:t>
            </a:r>
            <a:r>
              <a:rPr lang="en-US" baseline="-25000" dirty="0" smtClean="0">
                <a:solidFill>
                  <a:schemeClr val="tx1"/>
                </a:solidFill>
              </a:rPr>
              <a:t>6</a:t>
            </a:r>
            <a:r>
              <a:rPr lang="en-US" dirty="0" smtClean="0">
                <a:solidFill>
                  <a:schemeClr val="tx1"/>
                </a:solidFill>
              </a:rPr>
              <a:t> </a:t>
            </a:r>
            <a:r>
              <a:rPr lang="en-US" dirty="0">
                <a:solidFill>
                  <a:schemeClr val="tx1"/>
                </a:solidFill>
              </a:rPr>
              <a:t>, but not </a:t>
            </a:r>
            <a:r>
              <a:rPr lang="en-US" dirty="0" smtClean="0">
                <a:solidFill>
                  <a:schemeClr val="tx1"/>
                </a:solidFill>
              </a:rPr>
              <a:t>H</a:t>
            </a:r>
            <a:r>
              <a:rPr lang="en-US" baseline="-25000" dirty="0" smtClean="0">
                <a:solidFill>
                  <a:schemeClr val="tx1"/>
                </a:solidFill>
              </a:rPr>
              <a:t>2</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079713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r>
              <a:rPr lang="en-US" dirty="0">
                <a:solidFill>
                  <a:schemeClr val="tx1"/>
                </a:solidFill>
              </a:rPr>
              <a:t>Mixtures </a:t>
            </a:r>
          </a:p>
        </p:txBody>
      </p:sp>
      <p:sp>
        <p:nvSpPr>
          <p:cNvPr id="37893" name="Rectangle 5"/>
          <p:cNvSpPr>
            <a:spLocks noGrp="1" noChangeArrowheads="1"/>
          </p:cNvSpPr>
          <p:nvPr>
            <p:ph idx="1"/>
          </p:nvPr>
        </p:nvSpPr>
        <p:spPr/>
        <p:txBody>
          <a:bodyPr/>
          <a:lstStyle/>
          <a:p>
            <a:r>
              <a:rPr lang="en-US" dirty="0">
                <a:solidFill>
                  <a:schemeClr val="tx1"/>
                </a:solidFill>
              </a:rPr>
              <a:t>Most matter exists as </a:t>
            </a:r>
            <a:r>
              <a:rPr lang="en-US" b="1" dirty="0">
                <a:solidFill>
                  <a:schemeClr val="tx1"/>
                </a:solidFill>
              </a:rPr>
              <a:t>mixtures</a:t>
            </a:r>
            <a:endParaRPr lang="en-US" dirty="0">
              <a:solidFill>
                <a:schemeClr val="tx1"/>
              </a:solidFill>
            </a:endParaRPr>
          </a:p>
          <a:p>
            <a:pPr lvl="1"/>
            <a:r>
              <a:rPr lang="en-US" dirty="0">
                <a:solidFill>
                  <a:schemeClr val="tx1"/>
                </a:solidFill>
              </a:rPr>
              <a:t>Two or more components </a:t>
            </a:r>
            <a:r>
              <a:rPr lang="en-US" dirty="0" smtClean="0">
                <a:solidFill>
                  <a:schemeClr val="tx1"/>
                </a:solidFill>
              </a:rPr>
              <a:t>_</a:t>
            </a:r>
            <a:endParaRPr lang="en-US" dirty="0">
              <a:solidFill>
                <a:schemeClr val="tx1"/>
              </a:solidFill>
            </a:endParaRPr>
          </a:p>
          <a:p>
            <a:r>
              <a:rPr lang="en-US" dirty="0">
                <a:solidFill>
                  <a:schemeClr val="tx1"/>
                </a:solidFill>
              </a:rPr>
              <a:t>Three types of mixtures</a:t>
            </a:r>
          </a:p>
          <a:p>
            <a:pPr lvl="1"/>
            <a:r>
              <a:rPr lang="en-US" b="1" dirty="0" smtClean="0">
                <a:solidFill>
                  <a:schemeClr val="tx1"/>
                </a:solidFill>
              </a:rPr>
              <a:t> </a:t>
            </a:r>
            <a:endParaRPr lang="en-US" b="1" dirty="0">
              <a:solidFill>
                <a:schemeClr val="tx1"/>
              </a:solidFill>
            </a:endParaRPr>
          </a:p>
          <a:p>
            <a:pPr lvl="1"/>
            <a:r>
              <a:rPr lang="en-US" b="1" dirty="0" smtClean="0">
                <a:solidFill>
                  <a:schemeClr val="tx1"/>
                </a:solidFill>
              </a:rPr>
              <a:t> </a:t>
            </a:r>
            <a:endParaRPr lang="en-US" b="1" dirty="0">
              <a:solidFill>
                <a:schemeClr val="tx1"/>
              </a:solidFill>
            </a:endParaRPr>
          </a:p>
          <a:p>
            <a:pPr lvl="1"/>
            <a:r>
              <a:rPr lang="en-US" b="1" dirty="0" smtClean="0">
                <a:solidFill>
                  <a:schemeClr val="tx1"/>
                </a:solidFill>
              </a:rPr>
              <a:t> </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49907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normAutofit fontScale="90000"/>
          </a:bodyPr>
          <a:lstStyle/>
          <a:p>
            <a:r>
              <a:rPr lang="en-US" dirty="0">
                <a:solidFill>
                  <a:schemeClr val="tx1"/>
                </a:solidFill>
              </a:rPr>
              <a:t>Types of Mixtures: Solutions </a:t>
            </a:r>
          </a:p>
        </p:txBody>
      </p:sp>
      <p:sp>
        <p:nvSpPr>
          <p:cNvPr id="38917" name="Rectangle 5"/>
          <p:cNvSpPr>
            <a:spLocks noGrp="1" noChangeArrowheads="1"/>
          </p:cNvSpPr>
          <p:nvPr>
            <p:ph idx="1"/>
          </p:nvPr>
        </p:nvSpPr>
        <p:spPr>
          <a:xfrm>
            <a:off x="457200" y="1600200"/>
            <a:ext cx="8382000" cy="4814381"/>
          </a:xfrm>
        </p:spPr>
        <p:txBody>
          <a:bodyPr>
            <a:normAutofit fontScale="92500" lnSpcReduction="10000"/>
          </a:bodyPr>
          <a:lstStyle/>
          <a:p>
            <a:pPr>
              <a:lnSpc>
                <a:spcPct val="90000"/>
              </a:lnSpc>
            </a:pPr>
            <a:r>
              <a:rPr lang="en-US" sz="2800" dirty="0">
                <a:solidFill>
                  <a:schemeClr val="tx1"/>
                </a:solidFill>
              </a:rPr>
              <a:t>Homogeneous mixtures</a:t>
            </a:r>
          </a:p>
          <a:p>
            <a:pPr>
              <a:lnSpc>
                <a:spcPct val="90000"/>
              </a:lnSpc>
            </a:pPr>
            <a:r>
              <a:rPr lang="en-US" sz="2800" dirty="0">
                <a:solidFill>
                  <a:schemeClr val="tx1"/>
                </a:solidFill>
              </a:rPr>
              <a:t>Most are true solutions in body</a:t>
            </a:r>
          </a:p>
          <a:p>
            <a:pPr lvl="1">
              <a:lnSpc>
                <a:spcPct val="90000"/>
              </a:lnSpc>
            </a:pPr>
            <a:r>
              <a:rPr lang="en-US" sz="2400" dirty="0">
                <a:solidFill>
                  <a:schemeClr val="tx1"/>
                </a:solidFill>
              </a:rPr>
              <a:t>Gases, liquids, or solids dissolved in water </a:t>
            </a:r>
          </a:p>
          <a:p>
            <a:pPr lvl="1">
              <a:lnSpc>
                <a:spcPct val="90000"/>
              </a:lnSpc>
            </a:pPr>
            <a:r>
              <a:rPr lang="en-US" sz="2400" dirty="0">
                <a:solidFill>
                  <a:schemeClr val="tx1"/>
                </a:solidFill>
              </a:rPr>
              <a:t>Usually transparent, e.g., atmospheric air or saline solution</a:t>
            </a:r>
          </a:p>
          <a:p>
            <a:pPr>
              <a:lnSpc>
                <a:spcPct val="90000"/>
              </a:lnSpc>
            </a:pPr>
            <a:r>
              <a:rPr lang="en-US" sz="2800" b="1" dirty="0">
                <a:solidFill>
                  <a:schemeClr val="tx1"/>
                </a:solidFill>
              </a:rPr>
              <a:t>Solvent</a:t>
            </a:r>
            <a:endParaRPr lang="en-US" sz="2800" dirty="0">
              <a:solidFill>
                <a:schemeClr val="tx1"/>
              </a:solidFill>
            </a:endParaRPr>
          </a:p>
          <a:p>
            <a:pPr lvl="1">
              <a:lnSpc>
                <a:spcPct val="90000"/>
              </a:lnSpc>
            </a:pPr>
            <a:r>
              <a:rPr lang="en-US" sz="2400" dirty="0">
                <a:solidFill>
                  <a:schemeClr val="tx1"/>
                </a:solidFill>
              </a:rPr>
              <a:t>Substance present in greatest amount</a:t>
            </a:r>
          </a:p>
          <a:p>
            <a:pPr lvl="1">
              <a:lnSpc>
                <a:spcPct val="90000"/>
              </a:lnSpc>
            </a:pPr>
            <a:r>
              <a:rPr lang="en-US" sz="2400" dirty="0" smtClean="0">
                <a:solidFill>
                  <a:schemeClr val="tx1"/>
                </a:solidFill>
              </a:rPr>
              <a:t> </a:t>
            </a:r>
            <a:endParaRPr lang="en-US" sz="2400" dirty="0">
              <a:solidFill>
                <a:schemeClr val="tx1"/>
              </a:solidFill>
            </a:endParaRPr>
          </a:p>
          <a:p>
            <a:pPr>
              <a:lnSpc>
                <a:spcPct val="90000"/>
              </a:lnSpc>
            </a:pPr>
            <a:endParaRPr lang="en-US" sz="2800" b="1" dirty="0" smtClean="0">
              <a:solidFill>
                <a:schemeClr val="tx1"/>
              </a:solidFill>
            </a:endParaRPr>
          </a:p>
          <a:p>
            <a:pPr>
              <a:lnSpc>
                <a:spcPct val="90000"/>
              </a:lnSpc>
            </a:pPr>
            <a:r>
              <a:rPr lang="en-US" sz="2800" b="1" dirty="0" smtClean="0">
                <a:solidFill>
                  <a:schemeClr val="tx1"/>
                </a:solidFill>
              </a:rPr>
              <a:t> </a:t>
            </a:r>
            <a:endParaRPr lang="en-US" sz="2800" dirty="0">
              <a:solidFill>
                <a:schemeClr val="tx1"/>
              </a:solidFill>
            </a:endParaRPr>
          </a:p>
          <a:p>
            <a:pPr lvl="1">
              <a:lnSpc>
                <a:spcPct val="90000"/>
              </a:lnSpc>
            </a:pPr>
            <a:r>
              <a:rPr lang="en-US" sz="2400" dirty="0">
                <a:solidFill>
                  <a:schemeClr val="tx1"/>
                </a:solidFill>
              </a:rPr>
              <a:t>Present in smaller amounts</a:t>
            </a:r>
          </a:p>
          <a:p>
            <a:pPr>
              <a:lnSpc>
                <a:spcPct val="90000"/>
              </a:lnSpc>
            </a:pPr>
            <a:endParaRPr lang="en-US" sz="2800" dirty="0" smtClean="0">
              <a:solidFill>
                <a:schemeClr val="tx1"/>
              </a:solidFill>
            </a:endParaRPr>
          </a:p>
          <a:p>
            <a:pPr>
              <a:lnSpc>
                <a:spcPct val="90000"/>
              </a:lnSpc>
            </a:pPr>
            <a:r>
              <a:rPr lang="en-US" sz="2800" dirty="0" smtClean="0">
                <a:solidFill>
                  <a:schemeClr val="tx1"/>
                </a:solidFill>
              </a:rPr>
              <a:t>Ex</a:t>
            </a:r>
            <a:r>
              <a:rPr lang="en-US" sz="2800" dirty="0">
                <a:solidFill>
                  <a:schemeClr val="tx1"/>
                </a:solidFill>
              </a:rPr>
              <a:t>. If glucose is dissolved in blood, glucose is solute; blood is solvent</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648365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normAutofit fontScale="90000"/>
          </a:bodyPr>
          <a:lstStyle/>
          <a:p>
            <a:r>
              <a:rPr lang="en-US" dirty="0">
                <a:solidFill>
                  <a:schemeClr val="tx1"/>
                </a:solidFill>
              </a:rPr>
              <a:t>Colloids and Suspensions</a:t>
            </a:r>
          </a:p>
        </p:txBody>
      </p:sp>
      <p:sp>
        <p:nvSpPr>
          <p:cNvPr id="40965" name="Rectangle 5"/>
          <p:cNvSpPr>
            <a:spLocks noGrp="1" noChangeArrowheads="1"/>
          </p:cNvSpPr>
          <p:nvPr>
            <p:ph idx="1"/>
          </p:nvPr>
        </p:nvSpPr>
        <p:spPr>
          <a:xfrm>
            <a:off x="228600" y="1600200"/>
            <a:ext cx="8458200" cy="4953000"/>
          </a:xfrm>
        </p:spPr>
        <p:txBody>
          <a:bodyPr>
            <a:normAutofit fontScale="85000" lnSpcReduction="20000"/>
          </a:bodyPr>
          <a:lstStyle/>
          <a:p>
            <a:r>
              <a:rPr lang="en-US" b="1" dirty="0" smtClean="0">
                <a:solidFill>
                  <a:schemeClr val="tx1"/>
                </a:solidFill>
              </a:rPr>
              <a:t>Colloids</a:t>
            </a:r>
          </a:p>
          <a:p>
            <a:pPr lvl="1"/>
            <a:r>
              <a:rPr lang="en-US" dirty="0" smtClean="0">
                <a:solidFill>
                  <a:schemeClr val="tx1"/>
                </a:solidFill>
              </a:rPr>
              <a:t>a </a:t>
            </a:r>
            <a:r>
              <a:rPr lang="en-US" dirty="0">
                <a:solidFill>
                  <a:schemeClr val="tx1"/>
                </a:solidFill>
              </a:rPr>
              <a:t>substance </a:t>
            </a:r>
            <a:r>
              <a:rPr lang="en-US" dirty="0" smtClean="0">
                <a:solidFill>
                  <a:schemeClr val="tx1"/>
                </a:solidFill>
              </a:rPr>
              <a:t>_</a:t>
            </a:r>
          </a:p>
          <a:p>
            <a:pPr lvl="2"/>
            <a:endParaRPr lang="en-US" dirty="0" smtClean="0">
              <a:solidFill>
                <a:schemeClr val="tx1"/>
              </a:solidFill>
            </a:endParaRPr>
          </a:p>
          <a:p>
            <a:pPr lvl="2"/>
            <a:endParaRPr lang="en-US" dirty="0"/>
          </a:p>
          <a:p>
            <a:pPr lvl="2"/>
            <a:r>
              <a:rPr lang="en-US" dirty="0" smtClean="0">
                <a:solidFill>
                  <a:schemeClr val="tx1"/>
                </a:solidFill>
              </a:rPr>
              <a:t>emulsions</a:t>
            </a:r>
            <a:endParaRPr lang="en-US" dirty="0">
              <a:solidFill>
                <a:schemeClr val="tx1"/>
              </a:solidFill>
            </a:endParaRPr>
          </a:p>
          <a:p>
            <a:pPr lvl="1"/>
            <a:r>
              <a:rPr lang="en-US" dirty="0">
                <a:solidFill>
                  <a:schemeClr val="tx1"/>
                </a:solidFill>
              </a:rPr>
              <a:t>Heterogeneous </a:t>
            </a:r>
            <a:r>
              <a:rPr lang="en-US" dirty="0" smtClean="0">
                <a:solidFill>
                  <a:schemeClr val="tx1"/>
                </a:solidFill>
              </a:rPr>
              <a:t>mixtures</a:t>
            </a:r>
          </a:p>
          <a:p>
            <a:pPr lvl="2"/>
            <a:r>
              <a:rPr lang="en-US" dirty="0" smtClean="0">
                <a:solidFill>
                  <a:schemeClr val="tx1"/>
                </a:solidFill>
              </a:rPr>
              <a:t>cytosol</a:t>
            </a:r>
          </a:p>
          <a:p>
            <a:pPr lvl="1"/>
            <a:r>
              <a:rPr lang="en-US" dirty="0" smtClean="0">
                <a:solidFill>
                  <a:schemeClr val="tx1"/>
                </a:solidFill>
              </a:rPr>
              <a:t> </a:t>
            </a:r>
          </a:p>
          <a:p>
            <a:pPr lvl="1"/>
            <a:endParaRPr lang="en-US" dirty="0" smtClean="0">
              <a:solidFill>
                <a:schemeClr val="tx1"/>
              </a:solidFill>
            </a:endParaRPr>
          </a:p>
          <a:p>
            <a:pPr lvl="1"/>
            <a:endParaRPr lang="en-US" dirty="0"/>
          </a:p>
          <a:p>
            <a:pPr lvl="1"/>
            <a:r>
              <a:rPr lang="en-US" dirty="0" smtClean="0">
                <a:solidFill>
                  <a:schemeClr val="tx1"/>
                </a:solidFill>
              </a:rPr>
              <a:t>Other examples:  </a:t>
            </a:r>
          </a:p>
          <a:p>
            <a:pPr lvl="2"/>
            <a:r>
              <a:rPr lang="en-US" dirty="0" smtClean="0">
                <a:solidFill>
                  <a:schemeClr val="tx1"/>
                </a:solidFill>
              </a:rPr>
              <a:t>Fog (water dispersed in air)</a:t>
            </a:r>
          </a:p>
          <a:p>
            <a:pPr lvl="2"/>
            <a:r>
              <a:rPr lang="en-US" dirty="0" smtClean="0">
                <a:solidFill>
                  <a:schemeClr val="tx1"/>
                </a:solidFill>
              </a:rPr>
              <a:t>Smoke (burned particulates suspended in air)</a:t>
            </a:r>
          </a:p>
          <a:p>
            <a:pPr lvl="2"/>
            <a:r>
              <a:rPr lang="en-US" dirty="0" smtClean="0">
                <a:solidFill>
                  <a:schemeClr val="tx1"/>
                </a:solidFill>
              </a:rPr>
              <a:t>Milk (fats dispersed in water)</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548009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Colloids and Suspensions</a:t>
            </a:r>
          </a:p>
        </p:txBody>
      </p:sp>
      <p:sp>
        <p:nvSpPr>
          <p:cNvPr id="3" name="Content Placeholder 2"/>
          <p:cNvSpPr>
            <a:spLocks noGrp="1"/>
          </p:cNvSpPr>
          <p:nvPr>
            <p:ph idx="1"/>
          </p:nvPr>
        </p:nvSpPr>
        <p:spPr>
          <a:xfrm>
            <a:off x="457200" y="1600200"/>
            <a:ext cx="8077200" cy="4525963"/>
          </a:xfrm>
        </p:spPr>
        <p:txBody>
          <a:bodyPr>
            <a:normAutofit lnSpcReduction="10000"/>
          </a:bodyPr>
          <a:lstStyle/>
          <a:p>
            <a:r>
              <a:rPr lang="en-US" b="1" dirty="0">
                <a:solidFill>
                  <a:schemeClr val="tx1"/>
                </a:solidFill>
              </a:rPr>
              <a:t>Suspensions</a:t>
            </a:r>
            <a:endParaRPr lang="en-US" dirty="0">
              <a:solidFill>
                <a:schemeClr val="tx1"/>
              </a:solidFill>
            </a:endParaRPr>
          </a:p>
          <a:p>
            <a:pPr lvl="1"/>
            <a:r>
              <a:rPr lang="en-US" dirty="0">
                <a:solidFill>
                  <a:schemeClr val="tx1"/>
                </a:solidFill>
              </a:rPr>
              <a:t>Heterogeneous </a:t>
            </a:r>
            <a:r>
              <a:rPr lang="en-US" dirty="0" smtClean="0">
                <a:solidFill>
                  <a:schemeClr val="tx1"/>
                </a:solidFill>
              </a:rPr>
              <a:t>mixtures</a:t>
            </a:r>
          </a:p>
          <a:p>
            <a:pPr lvl="2"/>
            <a:r>
              <a:rPr lang="en-US" dirty="0" smtClean="0">
                <a:solidFill>
                  <a:schemeClr val="tx1"/>
                </a:solidFill>
              </a:rPr>
              <a:t> </a:t>
            </a:r>
            <a:endParaRPr lang="en-US" dirty="0">
              <a:solidFill>
                <a:schemeClr val="tx1"/>
              </a:solidFill>
            </a:endParaRPr>
          </a:p>
          <a:p>
            <a:pPr lvl="1"/>
            <a:endParaRPr lang="en-US" dirty="0" smtClean="0">
              <a:solidFill>
                <a:schemeClr val="tx1"/>
              </a:solidFill>
            </a:endParaRPr>
          </a:p>
          <a:p>
            <a:pPr lvl="1"/>
            <a:r>
              <a:rPr lang="en-US" dirty="0" smtClean="0">
                <a:solidFill>
                  <a:schemeClr val="tx1"/>
                </a:solidFill>
              </a:rPr>
              <a:t>Large</a:t>
            </a:r>
            <a:r>
              <a:rPr lang="en-US" dirty="0">
                <a:solidFill>
                  <a:schemeClr val="tx1"/>
                </a:solidFill>
              </a:rPr>
              <a:t>, </a:t>
            </a:r>
            <a:r>
              <a:rPr lang="en-US" dirty="0" smtClean="0">
                <a:solidFill>
                  <a:schemeClr val="tx1"/>
                </a:solidFill>
              </a:rPr>
              <a:t>_</a:t>
            </a:r>
          </a:p>
          <a:p>
            <a:pPr lvl="2"/>
            <a:endParaRPr lang="en-US" dirty="0" smtClean="0">
              <a:solidFill>
                <a:schemeClr val="tx1"/>
              </a:solidFill>
            </a:endParaRPr>
          </a:p>
          <a:p>
            <a:pPr lvl="2"/>
            <a:r>
              <a:rPr lang="en-US" dirty="0" smtClean="0">
                <a:solidFill>
                  <a:schemeClr val="tx1"/>
                </a:solidFill>
              </a:rPr>
              <a:t>Unlike colloids which don’t separate </a:t>
            </a:r>
          </a:p>
          <a:p>
            <a:pPr lvl="1"/>
            <a:r>
              <a:rPr lang="en-US" dirty="0" smtClean="0">
                <a:solidFill>
                  <a:schemeClr val="tx1"/>
                </a:solidFill>
              </a:rPr>
              <a:t>Other examples</a:t>
            </a:r>
          </a:p>
          <a:p>
            <a:pPr lvl="2"/>
            <a:r>
              <a:rPr lang="en-US" dirty="0" smtClean="0">
                <a:solidFill>
                  <a:schemeClr val="tx1"/>
                </a:solidFill>
              </a:rPr>
              <a:t>Muddy water</a:t>
            </a:r>
          </a:p>
          <a:p>
            <a:pPr lvl="2"/>
            <a:r>
              <a:rPr lang="en-US" dirty="0" smtClean="0">
                <a:solidFill>
                  <a:schemeClr val="tx1"/>
                </a:solidFill>
              </a:rPr>
              <a:t>Flour/water </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872269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normAutofit fontScale="90000"/>
          </a:bodyPr>
          <a:lstStyle/>
          <a:p>
            <a:r>
              <a:rPr lang="en-US" dirty="0">
                <a:solidFill>
                  <a:schemeClr val="tx1"/>
                </a:solidFill>
              </a:rPr>
              <a:t>Mixtures versus Compounds</a:t>
            </a:r>
          </a:p>
        </p:txBody>
      </p:sp>
      <p:sp>
        <p:nvSpPr>
          <p:cNvPr id="43013" name="Rectangle 5"/>
          <p:cNvSpPr>
            <a:spLocks noGrp="1" noChangeArrowheads="1"/>
          </p:cNvSpPr>
          <p:nvPr>
            <p:ph idx="1"/>
          </p:nvPr>
        </p:nvSpPr>
        <p:spPr/>
        <p:txBody>
          <a:bodyPr>
            <a:normAutofit/>
          </a:bodyPr>
          <a:lstStyle/>
          <a:p>
            <a:r>
              <a:rPr lang="en-US" dirty="0">
                <a:solidFill>
                  <a:schemeClr val="tx1"/>
                </a:solidFill>
              </a:rPr>
              <a:t>Mixtures</a:t>
            </a:r>
          </a:p>
          <a:p>
            <a:pPr lvl="1"/>
            <a:r>
              <a:rPr lang="en-US" dirty="0" smtClean="0">
                <a:solidFill>
                  <a:schemeClr val="tx1"/>
                </a:solidFill>
              </a:rPr>
              <a:t>_________________________________________ between </a:t>
            </a:r>
            <a:r>
              <a:rPr lang="en-US" dirty="0">
                <a:solidFill>
                  <a:schemeClr val="tx1"/>
                </a:solidFill>
              </a:rPr>
              <a:t>components </a:t>
            </a:r>
          </a:p>
          <a:p>
            <a:pPr lvl="1"/>
            <a:r>
              <a:rPr lang="en-US" dirty="0">
                <a:solidFill>
                  <a:schemeClr val="tx1"/>
                </a:solidFill>
              </a:rPr>
              <a:t>Can be separated by physical means, such as </a:t>
            </a:r>
            <a:r>
              <a:rPr lang="en-US" dirty="0" smtClean="0">
                <a:solidFill>
                  <a:schemeClr val="tx1"/>
                </a:solidFill>
              </a:rPr>
              <a:t>_</a:t>
            </a:r>
            <a:endParaRPr lang="en-US" dirty="0">
              <a:solidFill>
                <a:schemeClr val="tx1"/>
              </a:solidFill>
            </a:endParaRPr>
          </a:p>
          <a:p>
            <a:endParaRPr lang="en-US" dirty="0" smtClean="0">
              <a:solidFill>
                <a:schemeClr val="tx1"/>
              </a:solidFill>
            </a:endParaRPr>
          </a:p>
          <a:p>
            <a:r>
              <a:rPr lang="en-US" dirty="0" smtClean="0">
                <a:solidFill>
                  <a:schemeClr val="tx1"/>
                </a:solidFill>
              </a:rPr>
              <a:t>Compounds</a:t>
            </a:r>
            <a:endParaRPr lang="en-US" dirty="0">
              <a:solidFill>
                <a:schemeClr val="tx1"/>
              </a:solidFill>
            </a:endParaRPr>
          </a:p>
          <a:p>
            <a:pPr lvl="1"/>
            <a:r>
              <a:rPr lang="en-US" dirty="0" smtClean="0">
                <a:solidFill>
                  <a:schemeClr val="tx1"/>
                </a:solidFill>
              </a:rPr>
              <a:t> </a:t>
            </a:r>
            <a:endParaRPr lang="en-US" dirty="0">
              <a:solidFill>
                <a:schemeClr val="tx1"/>
              </a:solidFill>
            </a:endParaRPr>
          </a:p>
          <a:p>
            <a:pPr lvl="1"/>
            <a:r>
              <a:rPr lang="en-US" dirty="0">
                <a:solidFill>
                  <a:schemeClr val="tx1"/>
                </a:solidFill>
              </a:rPr>
              <a:t>Can be separated only by breaking </a:t>
            </a:r>
            <a:r>
              <a:rPr lang="en-US" dirty="0" smtClean="0">
                <a:solidFill>
                  <a:schemeClr val="tx1"/>
                </a:solidFill>
              </a:rPr>
              <a:t>bonds</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436912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r>
              <a:rPr lang="en-US" dirty="0">
                <a:solidFill>
                  <a:schemeClr val="tx1"/>
                </a:solidFill>
              </a:rPr>
              <a:t>Chemical Bonds</a:t>
            </a:r>
          </a:p>
        </p:txBody>
      </p:sp>
      <p:sp>
        <p:nvSpPr>
          <p:cNvPr id="44037" name="Rectangle 5"/>
          <p:cNvSpPr>
            <a:spLocks noGrp="1" noChangeArrowheads="1"/>
          </p:cNvSpPr>
          <p:nvPr>
            <p:ph idx="1"/>
          </p:nvPr>
        </p:nvSpPr>
        <p:spPr/>
        <p:txBody>
          <a:bodyPr>
            <a:normAutofit lnSpcReduction="10000"/>
          </a:bodyPr>
          <a:lstStyle/>
          <a:p>
            <a:r>
              <a:rPr lang="en-US" sz="2800" b="1" dirty="0">
                <a:solidFill>
                  <a:schemeClr val="tx1"/>
                </a:solidFill>
              </a:rPr>
              <a:t>Chemical bonds</a:t>
            </a:r>
            <a:r>
              <a:rPr lang="en-US" sz="2800" dirty="0">
                <a:solidFill>
                  <a:schemeClr val="tx1"/>
                </a:solidFill>
              </a:rPr>
              <a:t> are </a:t>
            </a:r>
            <a:r>
              <a:rPr lang="en-US" sz="2800" dirty="0" smtClean="0">
                <a:solidFill>
                  <a:schemeClr val="tx1"/>
                </a:solidFill>
              </a:rPr>
              <a:t>______________________________________ between </a:t>
            </a:r>
            <a:r>
              <a:rPr lang="en-US" sz="2800" dirty="0">
                <a:solidFill>
                  <a:schemeClr val="tx1"/>
                </a:solidFill>
              </a:rPr>
              <a:t>electrons of reacting atoms</a:t>
            </a:r>
          </a:p>
          <a:p>
            <a:r>
              <a:rPr lang="en-US" sz="2800" dirty="0">
                <a:solidFill>
                  <a:schemeClr val="tx1"/>
                </a:solidFill>
              </a:rPr>
              <a:t>Electrons can occupy up to seven electron shells (energy levels) around nucleus</a:t>
            </a:r>
          </a:p>
          <a:p>
            <a:r>
              <a:rPr lang="en-US" sz="2800" dirty="0">
                <a:solidFill>
                  <a:schemeClr val="tx1"/>
                </a:solidFill>
              </a:rPr>
              <a:t>Electrons in </a:t>
            </a:r>
            <a:r>
              <a:rPr lang="en-US" sz="2800" b="1" dirty="0" smtClean="0">
                <a:solidFill>
                  <a:schemeClr val="tx1"/>
                </a:solidFill>
              </a:rPr>
              <a:t>_</a:t>
            </a:r>
            <a:endParaRPr lang="en-US" sz="2800" dirty="0">
              <a:solidFill>
                <a:schemeClr val="tx1"/>
              </a:solidFill>
            </a:endParaRPr>
          </a:p>
          <a:p>
            <a:pPr lvl="1"/>
            <a:r>
              <a:rPr lang="en-US" sz="2400" dirty="0">
                <a:solidFill>
                  <a:schemeClr val="tx1"/>
                </a:solidFill>
              </a:rPr>
              <a:t>Have most potential energy </a:t>
            </a:r>
          </a:p>
          <a:p>
            <a:pPr lvl="1"/>
            <a:r>
              <a:rPr lang="en-US" sz="2400" dirty="0">
                <a:solidFill>
                  <a:schemeClr val="tx1"/>
                </a:solidFill>
              </a:rPr>
              <a:t>Are </a:t>
            </a:r>
            <a:r>
              <a:rPr lang="en-US" sz="2400" dirty="0" smtClean="0">
                <a:solidFill>
                  <a:schemeClr val="tx1"/>
                </a:solidFill>
              </a:rPr>
              <a:t>_</a:t>
            </a:r>
            <a:endParaRPr lang="en-US" sz="2400" dirty="0">
              <a:solidFill>
                <a:schemeClr val="tx1"/>
              </a:solidFill>
            </a:endParaRPr>
          </a:p>
          <a:p>
            <a:r>
              <a:rPr lang="en-US" sz="2800" dirty="0">
                <a:solidFill>
                  <a:schemeClr val="tx1"/>
                </a:solidFill>
              </a:rPr>
              <a:t>Octet rule (rule of eights)</a:t>
            </a:r>
          </a:p>
          <a:p>
            <a:pPr lvl="1"/>
            <a:r>
              <a:rPr lang="en-US" sz="2400" dirty="0">
                <a:solidFill>
                  <a:schemeClr val="tx1"/>
                </a:solidFill>
              </a:rPr>
              <a:t>Except for the first shell (full with </a:t>
            </a:r>
            <a:r>
              <a:rPr lang="en-US" sz="2400" dirty="0" smtClean="0">
                <a:solidFill>
                  <a:schemeClr val="tx1"/>
                </a:solidFill>
              </a:rPr>
              <a:t>___________________________) </a:t>
            </a:r>
            <a:r>
              <a:rPr lang="en-US" sz="2400" dirty="0">
                <a:solidFill>
                  <a:schemeClr val="tx1"/>
                </a:solidFill>
              </a:rPr>
              <a:t>atoms interact to have eight electrons in their valence shell</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46678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normAutofit/>
          </a:bodyPr>
          <a:lstStyle/>
          <a:p>
            <a:r>
              <a:rPr lang="en-US" dirty="0">
                <a:solidFill>
                  <a:schemeClr val="tx1"/>
                </a:solidFill>
              </a:rPr>
              <a:t>Composition of Matter: Elements</a:t>
            </a:r>
          </a:p>
        </p:txBody>
      </p:sp>
      <p:sp>
        <p:nvSpPr>
          <p:cNvPr id="18437" name="Rectangle 5"/>
          <p:cNvSpPr>
            <a:spLocks noGrp="1" noChangeArrowheads="1"/>
          </p:cNvSpPr>
          <p:nvPr>
            <p:ph idx="1"/>
          </p:nvPr>
        </p:nvSpPr>
        <p:spPr/>
        <p:txBody>
          <a:bodyPr/>
          <a:lstStyle/>
          <a:p>
            <a:r>
              <a:rPr lang="en-US" dirty="0">
                <a:solidFill>
                  <a:schemeClr val="tx1"/>
                </a:solidFill>
              </a:rPr>
              <a:t>Elements</a:t>
            </a:r>
          </a:p>
          <a:p>
            <a:pPr lvl="1"/>
            <a:r>
              <a:rPr lang="en-US" dirty="0">
                <a:solidFill>
                  <a:schemeClr val="tx1"/>
                </a:solidFill>
              </a:rPr>
              <a:t>Matter is composed of elements</a:t>
            </a:r>
          </a:p>
          <a:p>
            <a:pPr lvl="1"/>
            <a:r>
              <a:rPr lang="en-US" dirty="0">
                <a:solidFill>
                  <a:schemeClr val="tx1"/>
                </a:solidFill>
              </a:rPr>
              <a:t>Elements cannot be broken into simpler substances by ordinary chemical methods </a:t>
            </a:r>
          </a:p>
          <a:p>
            <a:pPr lvl="1"/>
            <a:r>
              <a:rPr lang="en-US" dirty="0">
                <a:solidFill>
                  <a:schemeClr val="tx1"/>
                </a:solidFill>
              </a:rPr>
              <a:t>Each has unique properties</a:t>
            </a:r>
          </a:p>
          <a:p>
            <a:pPr lvl="2"/>
            <a:r>
              <a:rPr lang="en-US" dirty="0" smtClean="0">
                <a:solidFill>
                  <a:schemeClr val="tx1"/>
                </a:solidFill>
              </a:rPr>
              <a:t> </a:t>
            </a:r>
            <a:endParaRPr lang="en-US" dirty="0">
              <a:solidFill>
                <a:schemeClr val="tx1"/>
              </a:solidFill>
            </a:endParaRPr>
          </a:p>
          <a:p>
            <a:pPr lvl="3"/>
            <a:r>
              <a:rPr lang="en-US" dirty="0">
                <a:solidFill>
                  <a:schemeClr val="tx1"/>
                </a:solidFill>
              </a:rPr>
              <a:t>Detectable with our senses, or are measurable</a:t>
            </a:r>
          </a:p>
          <a:p>
            <a:pPr lvl="2"/>
            <a:r>
              <a:rPr lang="en-US" dirty="0" smtClean="0">
                <a:solidFill>
                  <a:schemeClr val="tx1"/>
                </a:solidFill>
              </a:rPr>
              <a:t> </a:t>
            </a:r>
            <a:endParaRPr lang="en-US" dirty="0">
              <a:solidFill>
                <a:schemeClr val="tx1"/>
              </a:solidFill>
            </a:endParaRPr>
          </a:p>
          <a:p>
            <a:pPr lvl="3"/>
            <a:r>
              <a:rPr lang="en-US" dirty="0">
                <a:solidFill>
                  <a:schemeClr val="tx1"/>
                </a:solidFill>
              </a:rPr>
              <a:t>How atoms interact (bond) with one another</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608933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normAutofit fontScale="90000"/>
          </a:bodyPr>
          <a:lstStyle/>
          <a:p>
            <a:r>
              <a:rPr lang="en-US" dirty="0">
                <a:solidFill>
                  <a:schemeClr val="tx1"/>
                </a:solidFill>
              </a:rPr>
              <a:t>Chemically Inert Elements</a:t>
            </a:r>
          </a:p>
        </p:txBody>
      </p:sp>
      <p:sp>
        <p:nvSpPr>
          <p:cNvPr id="45061" name="Rectangle 5"/>
          <p:cNvSpPr>
            <a:spLocks noGrp="1" noChangeArrowheads="1"/>
          </p:cNvSpPr>
          <p:nvPr>
            <p:ph idx="1"/>
          </p:nvPr>
        </p:nvSpPr>
        <p:spPr/>
        <p:txBody>
          <a:bodyPr>
            <a:normAutofit lnSpcReduction="10000"/>
          </a:bodyPr>
          <a:lstStyle/>
          <a:p>
            <a:r>
              <a:rPr lang="en-US" dirty="0" smtClean="0">
                <a:solidFill>
                  <a:schemeClr val="tx1"/>
                </a:solidFill>
              </a:rPr>
              <a:t> </a:t>
            </a:r>
            <a:endParaRPr lang="en-US" dirty="0">
              <a:solidFill>
                <a:schemeClr val="tx1"/>
              </a:solidFill>
            </a:endParaRPr>
          </a:p>
          <a:p>
            <a:r>
              <a:rPr lang="en-US" dirty="0">
                <a:solidFill>
                  <a:schemeClr val="tx1"/>
                </a:solidFill>
              </a:rPr>
              <a:t>Valence shell fully occupied or contains eight electrons</a:t>
            </a:r>
          </a:p>
          <a:p>
            <a:r>
              <a:rPr lang="en-US" dirty="0">
                <a:solidFill>
                  <a:schemeClr val="tx1"/>
                </a:solidFill>
              </a:rPr>
              <a:t>Noble </a:t>
            </a:r>
            <a:r>
              <a:rPr lang="en-US" dirty="0" smtClean="0">
                <a:solidFill>
                  <a:schemeClr val="tx1"/>
                </a:solidFill>
              </a:rPr>
              <a:t>gases</a:t>
            </a:r>
          </a:p>
          <a:p>
            <a:pPr lvl="1"/>
            <a:r>
              <a:rPr lang="en-US" dirty="0"/>
              <a:t>Helium</a:t>
            </a:r>
          </a:p>
          <a:p>
            <a:pPr lvl="1"/>
            <a:r>
              <a:rPr lang="en-US" dirty="0"/>
              <a:t>Neon</a:t>
            </a:r>
          </a:p>
          <a:p>
            <a:pPr lvl="1"/>
            <a:r>
              <a:rPr lang="en-US" dirty="0"/>
              <a:t>Argon</a:t>
            </a:r>
          </a:p>
          <a:p>
            <a:pPr lvl="1"/>
            <a:r>
              <a:rPr lang="en-US" dirty="0"/>
              <a:t>Krypton</a:t>
            </a:r>
          </a:p>
          <a:p>
            <a:pPr lvl="1"/>
            <a:r>
              <a:rPr lang="en-US" dirty="0"/>
              <a:t>Xenon</a:t>
            </a:r>
          </a:p>
          <a:p>
            <a:pPr lvl="1"/>
            <a:r>
              <a:rPr lang="en-US" dirty="0" smtClean="0"/>
              <a:t>Radon</a:t>
            </a:r>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286086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normAutofit fontScale="90000"/>
          </a:bodyPr>
          <a:lstStyle/>
          <a:p>
            <a:r>
              <a:rPr lang="en-US" dirty="0">
                <a:solidFill>
                  <a:schemeClr val="tx1"/>
                </a:solidFill>
              </a:rPr>
              <a:t>Chemically Reactive Elements</a:t>
            </a:r>
          </a:p>
        </p:txBody>
      </p:sp>
      <p:sp>
        <p:nvSpPr>
          <p:cNvPr id="47109" name="Rectangle 5"/>
          <p:cNvSpPr>
            <a:spLocks noGrp="1" noChangeArrowheads="1"/>
          </p:cNvSpPr>
          <p:nvPr>
            <p:ph idx="1"/>
          </p:nvPr>
        </p:nvSpPr>
        <p:spPr/>
        <p:txBody>
          <a:bodyPr/>
          <a:lstStyle/>
          <a:p>
            <a:r>
              <a:rPr lang="en-US" dirty="0" smtClean="0">
                <a:solidFill>
                  <a:schemeClr val="tx1"/>
                </a:solidFill>
              </a:rPr>
              <a:t> </a:t>
            </a:r>
            <a:endParaRPr lang="en-US" dirty="0">
              <a:solidFill>
                <a:schemeClr val="tx1"/>
              </a:solidFill>
            </a:endParaRPr>
          </a:p>
          <a:p>
            <a:endParaRPr lang="en-US" dirty="0" smtClean="0">
              <a:solidFill>
                <a:schemeClr val="tx1"/>
              </a:solidFill>
            </a:endParaRPr>
          </a:p>
          <a:p>
            <a:endParaRPr lang="en-US" dirty="0"/>
          </a:p>
          <a:p>
            <a:r>
              <a:rPr lang="en-US" dirty="0" smtClean="0">
                <a:solidFill>
                  <a:schemeClr val="tx1"/>
                </a:solidFill>
              </a:rPr>
              <a:t>Tend </a:t>
            </a:r>
            <a:r>
              <a:rPr lang="en-US" dirty="0">
                <a:solidFill>
                  <a:schemeClr val="tx1"/>
                </a:solidFill>
              </a:rPr>
              <a:t>to gain, lose, or share electrons (form bonds) with other atoms to achieve stability </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300558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normAutofit fontScale="90000"/>
          </a:bodyPr>
          <a:lstStyle/>
          <a:p>
            <a:r>
              <a:rPr lang="en-US" dirty="0">
                <a:solidFill>
                  <a:schemeClr val="tx1"/>
                </a:solidFill>
              </a:rPr>
              <a:t>Types of Chemical Bonds</a:t>
            </a:r>
          </a:p>
        </p:txBody>
      </p:sp>
      <p:sp>
        <p:nvSpPr>
          <p:cNvPr id="49157" name="Rectangle 5"/>
          <p:cNvSpPr>
            <a:spLocks noGrp="1" noChangeArrowheads="1"/>
          </p:cNvSpPr>
          <p:nvPr>
            <p:ph idx="1"/>
          </p:nvPr>
        </p:nvSpPr>
        <p:spPr/>
        <p:txBody>
          <a:bodyPr/>
          <a:lstStyle/>
          <a:p>
            <a:r>
              <a:rPr lang="en-US" dirty="0">
                <a:solidFill>
                  <a:schemeClr val="tx1"/>
                </a:solidFill>
              </a:rPr>
              <a:t>Three major types</a:t>
            </a:r>
          </a:p>
          <a:p>
            <a:pPr lvl="1"/>
            <a:r>
              <a:rPr lang="en-US" b="1" dirty="0" smtClean="0">
                <a:solidFill>
                  <a:schemeClr val="tx1"/>
                </a:solidFill>
              </a:rPr>
              <a:t> </a:t>
            </a:r>
            <a:endParaRPr lang="en-US" dirty="0">
              <a:solidFill>
                <a:schemeClr val="tx1"/>
              </a:solidFill>
            </a:endParaRPr>
          </a:p>
          <a:p>
            <a:pPr lvl="1"/>
            <a:r>
              <a:rPr lang="en-US" b="1" dirty="0" smtClean="0">
                <a:solidFill>
                  <a:schemeClr val="tx1"/>
                </a:solidFill>
              </a:rPr>
              <a:t> </a:t>
            </a:r>
            <a:endParaRPr lang="en-US" dirty="0">
              <a:solidFill>
                <a:schemeClr val="tx1"/>
              </a:solidFill>
            </a:endParaRPr>
          </a:p>
          <a:p>
            <a:pPr lvl="1"/>
            <a:r>
              <a:rPr lang="en-US" b="1" dirty="0" smtClean="0">
                <a:solidFill>
                  <a:schemeClr val="tx1"/>
                </a:solidFill>
              </a:rPr>
              <a:t> </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328737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lstStyle/>
          <a:p>
            <a:r>
              <a:rPr lang="en-US" dirty="0">
                <a:solidFill>
                  <a:schemeClr val="tx1"/>
                </a:solidFill>
              </a:rPr>
              <a:t>Ionic Bonds</a:t>
            </a:r>
          </a:p>
        </p:txBody>
      </p:sp>
      <p:sp>
        <p:nvSpPr>
          <p:cNvPr id="50181" name="Rectangle 5"/>
          <p:cNvSpPr>
            <a:spLocks noGrp="1" noChangeArrowheads="1"/>
          </p:cNvSpPr>
          <p:nvPr>
            <p:ph idx="1"/>
          </p:nvPr>
        </p:nvSpPr>
        <p:spPr/>
        <p:txBody>
          <a:bodyPr>
            <a:normAutofit/>
          </a:bodyPr>
          <a:lstStyle/>
          <a:p>
            <a:r>
              <a:rPr lang="en-US" sz="2800" b="1" dirty="0">
                <a:solidFill>
                  <a:schemeClr val="tx1"/>
                </a:solidFill>
              </a:rPr>
              <a:t>Ions</a:t>
            </a:r>
            <a:r>
              <a:rPr lang="en-US" sz="2800" dirty="0">
                <a:solidFill>
                  <a:schemeClr val="tx1"/>
                </a:solidFill>
              </a:rPr>
              <a:t> </a:t>
            </a:r>
          </a:p>
          <a:p>
            <a:pPr lvl="1"/>
            <a:r>
              <a:rPr lang="en-US" sz="2400" dirty="0">
                <a:solidFill>
                  <a:schemeClr val="tx1"/>
                </a:solidFill>
              </a:rPr>
              <a:t>Atom gains or loses electrons and becomes </a:t>
            </a:r>
            <a:r>
              <a:rPr lang="en-US" sz="2400" dirty="0" smtClean="0">
                <a:solidFill>
                  <a:schemeClr val="tx1"/>
                </a:solidFill>
              </a:rPr>
              <a:t>charged</a:t>
            </a:r>
          </a:p>
          <a:p>
            <a:pPr lvl="2"/>
            <a:r>
              <a:rPr lang="en-US" sz="2000" dirty="0" smtClean="0">
                <a:solidFill>
                  <a:schemeClr val="tx1"/>
                </a:solidFill>
              </a:rPr>
              <a:t> </a:t>
            </a:r>
            <a:endParaRPr lang="en-US" sz="2000" dirty="0">
              <a:solidFill>
                <a:schemeClr val="tx1"/>
              </a:solidFill>
            </a:endParaRPr>
          </a:p>
          <a:p>
            <a:r>
              <a:rPr lang="en-US" sz="2800" i="1" dirty="0" smtClean="0">
                <a:solidFill>
                  <a:schemeClr val="tx1"/>
                </a:solidFill>
              </a:rPr>
              <a:t>Transfer</a:t>
            </a:r>
            <a:r>
              <a:rPr lang="en-US" sz="2800" dirty="0" smtClean="0">
                <a:solidFill>
                  <a:schemeClr val="tx1"/>
                </a:solidFill>
              </a:rPr>
              <a:t> </a:t>
            </a:r>
            <a:r>
              <a:rPr lang="en-US" sz="2800" dirty="0">
                <a:solidFill>
                  <a:schemeClr val="tx1"/>
                </a:solidFill>
              </a:rPr>
              <a:t>of valence shell electrons from one atom to another forms ions</a:t>
            </a:r>
          </a:p>
          <a:p>
            <a:pPr lvl="1"/>
            <a:r>
              <a:rPr lang="en-US" sz="2400" dirty="0">
                <a:solidFill>
                  <a:schemeClr val="tx1"/>
                </a:solidFill>
              </a:rPr>
              <a:t>One becomes an </a:t>
            </a:r>
            <a:r>
              <a:rPr lang="en-US" sz="2400" b="1" dirty="0" smtClean="0">
                <a:solidFill>
                  <a:schemeClr val="tx1"/>
                </a:solidFill>
              </a:rPr>
              <a:t>_</a:t>
            </a:r>
            <a:endParaRPr lang="en-US" sz="2400" dirty="0" smtClean="0">
              <a:solidFill>
                <a:schemeClr val="tx1"/>
              </a:solidFill>
            </a:endParaRPr>
          </a:p>
          <a:p>
            <a:pPr lvl="2"/>
            <a:r>
              <a:rPr lang="en-US" sz="2000" dirty="0" smtClean="0">
                <a:solidFill>
                  <a:schemeClr val="tx1"/>
                </a:solidFill>
              </a:rPr>
              <a:t> </a:t>
            </a:r>
            <a:endParaRPr lang="en-US" sz="2000" dirty="0">
              <a:solidFill>
                <a:schemeClr val="tx1"/>
              </a:solidFill>
            </a:endParaRPr>
          </a:p>
          <a:p>
            <a:pPr lvl="2"/>
            <a:r>
              <a:rPr lang="en-US" sz="2000" dirty="0">
                <a:solidFill>
                  <a:schemeClr val="tx1"/>
                </a:solidFill>
              </a:rPr>
              <a:t>Atom that gained one or more electrons</a:t>
            </a:r>
          </a:p>
          <a:p>
            <a:pPr lvl="1"/>
            <a:r>
              <a:rPr lang="en-US" sz="2400" dirty="0">
                <a:solidFill>
                  <a:schemeClr val="tx1"/>
                </a:solidFill>
              </a:rPr>
              <a:t>One becomes a </a:t>
            </a:r>
            <a:r>
              <a:rPr lang="en-US" sz="2400" b="1" dirty="0" smtClean="0">
                <a:solidFill>
                  <a:schemeClr val="tx1"/>
                </a:solidFill>
              </a:rPr>
              <a:t>_</a:t>
            </a:r>
            <a:endParaRPr lang="en-US" sz="2400" dirty="0" smtClean="0">
              <a:solidFill>
                <a:schemeClr val="tx1"/>
              </a:solidFill>
            </a:endParaRPr>
          </a:p>
          <a:p>
            <a:pPr lvl="2"/>
            <a:r>
              <a:rPr lang="en-US" sz="2000" dirty="0" smtClean="0">
                <a:solidFill>
                  <a:schemeClr val="tx1"/>
                </a:solidFill>
              </a:rPr>
              <a:t> </a:t>
            </a:r>
            <a:endParaRPr lang="en-US" sz="2000" dirty="0">
              <a:solidFill>
                <a:schemeClr val="tx1"/>
              </a:solidFill>
            </a:endParaRPr>
          </a:p>
          <a:p>
            <a:pPr lvl="2"/>
            <a:r>
              <a:rPr lang="en-US" sz="2000" dirty="0">
                <a:solidFill>
                  <a:schemeClr val="tx1"/>
                </a:solidFill>
              </a:rPr>
              <a:t>Atom that lost one or more electrons</a:t>
            </a:r>
          </a:p>
          <a:p>
            <a:r>
              <a:rPr lang="en-US" sz="2800" dirty="0">
                <a:solidFill>
                  <a:schemeClr val="tx1"/>
                </a:solidFill>
              </a:rPr>
              <a:t>Attraction of opposite charges results in an ionic bond</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834250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lstStyle/>
          <a:p>
            <a:r>
              <a:rPr lang="en-US" dirty="0">
                <a:solidFill>
                  <a:schemeClr val="tx1"/>
                </a:solidFill>
              </a:rPr>
              <a:t>Ionic Compounds</a:t>
            </a:r>
          </a:p>
        </p:txBody>
      </p:sp>
      <p:sp>
        <p:nvSpPr>
          <p:cNvPr id="52229" name="Rectangle 5"/>
          <p:cNvSpPr>
            <a:spLocks noGrp="1" noChangeArrowheads="1"/>
          </p:cNvSpPr>
          <p:nvPr>
            <p:ph idx="1"/>
          </p:nvPr>
        </p:nvSpPr>
        <p:spPr>
          <a:xfrm>
            <a:off x="228600" y="1371600"/>
            <a:ext cx="8382000" cy="5181600"/>
          </a:xfrm>
        </p:spPr>
        <p:txBody>
          <a:bodyPr/>
          <a:lstStyle/>
          <a:p>
            <a:r>
              <a:rPr lang="en-US" dirty="0">
                <a:solidFill>
                  <a:schemeClr val="tx1"/>
                </a:solidFill>
              </a:rPr>
              <a:t>Most ionic compounds are </a:t>
            </a:r>
            <a:r>
              <a:rPr lang="en-US" dirty="0" smtClean="0">
                <a:solidFill>
                  <a:schemeClr val="tx1"/>
                </a:solidFill>
              </a:rPr>
              <a:t>_</a:t>
            </a:r>
            <a:endParaRPr lang="en-US" dirty="0">
              <a:solidFill>
                <a:schemeClr val="tx1"/>
              </a:solidFill>
            </a:endParaRPr>
          </a:p>
          <a:p>
            <a:pPr lvl="1"/>
            <a:endParaRPr lang="en-US" dirty="0" smtClean="0">
              <a:solidFill>
                <a:schemeClr val="tx1"/>
              </a:solidFill>
            </a:endParaRPr>
          </a:p>
          <a:p>
            <a:pPr lvl="1"/>
            <a:r>
              <a:rPr lang="en-US" dirty="0" smtClean="0">
                <a:solidFill>
                  <a:schemeClr val="tx1"/>
                </a:solidFill>
              </a:rPr>
              <a:t>When </a:t>
            </a:r>
            <a:r>
              <a:rPr lang="en-US" dirty="0">
                <a:solidFill>
                  <a:schemeClr val="tx1"/>
                </a:solidFill>
              </a:rPr>
              <a:t>dry salts form </a:t>
            </a:r>
            <a:r>
              <a:rPr lang="en-US" dirty="0" smtClean="0">
                <a:solidFill>
                  <a:schemeClr val="tx1"/>
                </a:solidFill>
              </a:rPr>
              <a:t>__________________________ </a:t>
            </a:r>
            <a:r>
              <a:rPr lang="en-US" dirty="0">
                <a:solidFill>
                  <a:schemeClr val="tx1"/>
                </a:solidFill>
              </a:rPr>
              <a:t>instead of individual molecules</a:t>
            </a:r>
          </a:p>
          <a:p>
            <a:pPr lvl="1"/>
            <a:endParaRPr lang="en-US" dirty="0" smtClean="0">
              <a:solidFill>
                <a:schemeClr val="tx1"/>
              </a:solidFill>
            </a:endParaRPr>
          </a:p>
          <a:p>
            <a:pPr lvl="1"/>
            <a:r>
              <a:rPr lang="en-US" dirty="0" smtClean="0">
                <a:solidFill>
                  <a:schemeClr val="tx1"/>
                </a:solidFill>
              </a:rPr>
              <a:t>Example </a:t>
            </a:r>
            <a:r>
              <a:rPr lang="en-US" dirty="0">
                <a:solidFill>
                  <a:schemeClr val="tx1"/>
                </a:solidFill>
              </a:rPr>
              <a:t>is </a:t>
            </a:r>
            <a:r>
              <a:rPr lang="en-US" dirty="0" err="1">
                <a:solidFill>
                  <a:schemeClr val="tx1"/>
                </a:solidFill>
              </a:rPr>
              <a:t>NaCl</a:t>
            </a:r>
            <a:r>
              <a:rPr lang="en-US" dirty="0">
                <a:solidFill>
                  <a:schemeClr val="tx1"/>
                </a:solidFill>
              </a:rPr>
              <a:t> (sodium chloride)</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135476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lstStyle/>
          <a:p>
            <a:r>
              <a:rPr lang="en-US" dirty="0">
                <a:solidFill>
                  <a:schemeClr val="tx1"/>
                </a:solidFill>
              </a:rPr>
              <a:t>Covalent Bonds</a:t>
            </a:r>
          </a:p>
        </p:txBody>
      </p:sp>
      <p:sp>
        <p:nvSpPr>
          <p:cNvPr id="54277" name="Rectangle 5"/>
          <p:cNvSpPr>
            <a:spLocks noGrp="1" noChangeArrowheads="1"/>
          </p:cNvSpPr>
          <p:nvPr>
            <p:ph idx="1"/>
          </p:nvPr>
        </p:nvSpPr>
        <p:spPr>
          <a:xfrm>
            <a:off x="457200" y="1600200"/>
            <a:ext cx="5943600" cy="4525963"/>
          </a:xfrm>
        </p:spPr>
        <p:txBody>
          <a:bodyPr/>
          <a:lstStyle/>
          <a:p>
            <a:r>
              <a:rPr lang="en-US" dirty="0">
                <a:solidFill>
                  <a:schemeClr val="tx1"/>
                </a:solidFill>
              </a:rPr>
              <a:t>Formed by sharing of </a:t>
            </a:r>
            <a:r>
              <a:rPr lang="en-US" dirty="0" smtClean="0">
                <a:solidFill>
                  <a:schemeClr val="tx1"/>
                </a:solidFill>
              </a:rPr>
              <a:t>_</a:t>
            </a:r>
            <a:endParaRPr lang="en-US"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Allows </a:t>
            </a:r>
            <a:r>
              <a:rPr lang="en-US" dirty="0">
                <a:solidFill>
                  <a:schemeClr val="tx1"/>
                </a:solidFill>
              </a:rPr>
              <a:t>each atom to fill its valence shell </a:t>
            </a:r>
            <a:r>
              <a:rPr lang="en-US" dirty="0" smtClean="0">
                <a:solidFill>
                  <a:schemeClr val="tx1"/>
                </a:solidFill>
              </a:rPr>
              <a:t>_</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981200"/>
            <a:ext cx="2574107" cy="274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139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normAutofit fontScale="90000"/>
          </a:bodyPr>
          <a:lstStyle/>
          <a:p>
            <a:r>
              <a:rPr lang="en-US" dirty="0">
                <a:solidFill>
                  <a:schemeClr val="tx1"/>
                </a:solidFill>
              </a:rPr>
              <a:t>Nonpolar Covalent Bonds</a:t>
            </a:r>
          </a:p>
        </p:txBody>
      </p:sp>
      <p:sp>
        <p:nvSpPr>
          <p:cNvPr id="58373" name="Rectangle 5"/>
          <p:cNvSpPr>
            <a:spLocks noGrp="1" noChangeArrowheads="1"/>
          </p:cNvSpPr>
          <p:nvPr>
            <p:ph idx="1"/>
          </p:nvPr>
        </p:nvSpPr>
        <p:spPr/>
        <p:txBody>
          <a:bodyPr/>
          <a:lstStyle/>
          <a:p>
            <a:r>
              <a:rPr lang="en-US" dirty="0">
                <a:solidFill>
                  <a:schemeClr val="tx1"/>
                </a:solidFill>
              </a:rPr>
              <a:t>Electrons </a:t>
            </a:r>
            <a:r>
              <a:rPr lang="en-US" dirty="0" smtClean="0">
                <a:solidFill>
                  <a:schemeClr val="tx1"/>
                </a:solidFill>
              </a:rPr>
              <a:t>_</a:t>
            </a:r>
            <a:endParaRPr lang="en-US" dirty="0">
              <a:solidFill>
                <a:schemeClr val="tx1"/>
              </a:solidFill>
            </a:endParaRPr>
          </a:p>
          <a:p>
            <a:endParaRPr lang="en-US" dirty="0" smtClean="0">
              <a:solidFill>
                <a:schemeClr val="tx1"/>
              </a:solidFill>
            </a:endParaRPr>
          </a:p>
          <a:p>
            <a:r>
              <a:rPr lang="en-US" dirty="0" smtClean="0">
                <a:solidFill>
                  <a:schemeClr val="tx1"/>
                </a:solidFill>
              </a:rPr>
              <a:t>Produces _____________________________, </a:t>
            </a:r>
            <a:r>
              <a:rPr lang="en-US" dirty="0">
                <a:solidFill>
                  <a:schemeClr val="tx1"/>
                </a:solidFill>
              </a:rPr>
              <a:t>nonpolar molecules such as </a:t>
            </a:r>
            <a:r>
              <a:rPr lang="en-US" dirty="0" smtClean="0">
                <a:solidFill>
                  <a:schemeClr val="tx1"/>
                </a:solidFill>
              </a:rPr>
              <a:t>CO</a:t>
            </a:r>
            <a:r>
              <a:rPr lang="en-US" baseline="-25000" dirty="0" smtClean="0">
                <a:solidFill>
                  <a:schemeClr val="tx1"/>
                </a:solidFill>
              </a:rPr>
              <a:t>2</a:t>
            </a:r>
          </a:p>
          <a:p>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105400"/>
            <a:ext cx="4311482" cy="120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116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lstStyle/>
          <a:p>
            <a:r>
              <a:rPr lang="en-US" dirty="0">
                <a:solidFill>
                  <a:schemeClr val="tx1"/>
                </a:solidFill>
              </a:rPr>
              <a:t>Polar Covalent Bonds</a:t>
            </a:r>
          </a:p>
        </p:txBody>
      </p:sp>
      <p:sp>
        <p:nvSpPr>
          <p:cNvPr id="60421" name="Rectangle 5"/>
          <p:cNvSpPr>
            <a:spLocks noGrp="1" noChangeArrowheads="1"/>
          </p:cNvSpPr>
          <p:nvPr>
            <p:ph idx="1"/>
          </p:nvPr>
        </p:nvSpPr>
        <p:spPr>
          <a:xfrm>
            <a:off x="365125" y="1371600"/>
            <a:ext cx="8229600" cy="4725988"/>
          </a:xfrm>
        </p:spPr>
        <p:txBody>
          <a:bodyPr>
            <a:normAutofit/>
          </a:bodyPr>
          <a:lstStyle/>
          <a:p>
            <a:pPr>
              <a:lnSpc>
                <a:spcPct val="90000"/>
              </a:lnSpc>
            </a:pPr>
            <a:r>
              <a:rPr lang="en-US" dirty="0" smtClean="0">
                <a:solidFill>
                  <a:schemeClr val="tx1"/>
                </a:solidFill>
              </a:rPr>
              <a:t>_____________________ </a:t>
            </a:r>
            <a:r>
              <a:rPr lang="en-US" dirty="0">
                <a:solidFill>
                  <a:schemeClr val="tx1"/>
                </a:solidFill>
              </a:rPr>
              <a:t>sharing of electrons produces </a:t>
            </a:r>
            <a:r>
              <a:rPr lang="en-US" dirty="0" smtClean="0">
                <a:solidFill>
                  <a:schemeClr val="tx1"/>
                </a:solidFill>
              </a:rPr>
              <a:t>polar molecules _</a:t>
            </a:r>
          </a:p>
          <a:p>
            <a:pPr lvl="1">
              <a:lnSpc>
                <a:spcPct val="90000"/>
              </a:lnSpc>
            </a:pPr>
            <a:r>
              <a:rPr lang="en-US" dirty="0" smtClean="0">
                <a:solidFill>
                  <a:schemeClr val="tx1"/>
                </a:solidFill>
              </a:rPr>
              <a:t>Atoms in bond have different electron-attracting abilities </a:t>
            </a:r>
          </a:p>
          <a:p>
            <a:pPr>
              <a:lnSpc>
                <a:spcPct val="90000"/>
              </a:lnSpc>
            </a:pPr>
            <a:r>
              <a:rPr lang="en-US" b="1" dirty="0" smtClean="0">
                <a:solidFill>
                  <a:schemeClr val="tx1"/>
                </a:solidFill>
              </a:rPr>
              <a:t>_________________________</a:t>
            </a:r>
            <a:r>
              <a:rPr lang="en-US" dirty="0" smtClean="0">
                <a:solidFill>
                  <a:schemeClr val="tx1"/>
                </a:solidFill>
              </a:rPr>
              <a:t>:  two poles, one electronegative and the other electropositive</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029200"/>
            <a:ext cx="3886200" cy="141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09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6" name="Rectangle 8"/>
          <p:cNvSpPr>
            <a:spLocks noGrp="1" noChangeArrowheads="1"/>
          </p:cNvSpPr>
          <p:nvPr>
            <p:ph type="title"/>
          </p:nvPr>
        </p:nvSpPr>
        <p:spPr>
          <a:xfrm>
            <a:off x="457200" y="273050"/>
            <a:ext cx="8077200" cy="1162050"/>
          </a:xfrm>
        </p:spPr>
        <p:txBody>
          <a:bodyPr>
            <a:normAutofit/>
          </a:bodyPr>
          <a:lstStyle/>
          <a:p>
            <a:pPr algn="ctr"/>
            <a:r>
              <a:rPr lang="en-US" sz="4400" dirty="0">
                <a:solidFill>
                  <a:schemeClr val="tx1"/>
                </a:solidFill>
              </a:rPr>
              <a:t>Hydrogen Bonds</a:t>
            </a:r>
          </a:p>
        </p:txBody>
      </p:sp>
      <p:sp>
        <p:nvSpPr>
          <p:cNvPr id="63497" name="Rectangle 9"/>
          <p:cNvSpPr>
            <a:spLocks noGrp="1" noChangeArrowheads="1"/>
          </p:cNvSpPr>
          <p:nvPr>
            <p:ph type="body" sz="half" idx="2"/>
          </p:nvPr>
        </p:nvSpPr>
        <p:spPr>
          <a:xfrm>
            <a:off x="457200" y="1435100"/>
            <a:ext cx="7924800" cy="4691063"/>
          </a:xfrm>
        </p:spPr>
        <p:txBody>
          <a:bodyPr>
            <a:normAutofit/>
          </a:bodyPr>
          <a:lstStyle/>
          <a:p>
            <a:r>
              <a:rPr lang="en-US" sz="2800" dirty="0" smtClean="0">
                <a:solidFill>
                  <a:schemeClr val="tx1"/>
                </a:solidFill>
              </a:rPr>
              <a:t>_____________________________________ between </a:t>
            </a:r>
            <a:r>
              <a:rPr lang="en-US" sz="2800" dirty="0">
                <a:solidFill>
                  <a:schemeClr val="tx1"/>
                </a:solidFill>
              </a:rPr>
              <a:t>electropositive hydrogen of one molecule and an electronegative atom of another molecule</a:t>
            </a:r>
          </a:p>
          <a:p>
            <a:pPr marL="914400" lvl="1" indent="-457200">
              <a:buFont typeface="Arial" pitchFamily="34" charset="0"/>
              <a:buChar char="•"/>
            </a:pPr>
            <a:r>
              <a:rPr lang="en-US" sz="2800" dirty="0" smtClean="0">
                <a:solidFill>
                  <a:schemeClr val="tx1"/>
                </a:solidFill>
              </a:rPr>
              <a:t> </a:t>
            </a:r>
            <a:endParaRPr lang="en-US" sz="2800" dirty="0">
              <a:solidFill>
                <a:schemeClr val="tx1"/>
              </a:solidFill>
            </a:endParaRPr>
          </a:p>
          <a:p>
            <a:pPr marL="914400" lvl="1" indent="-457200">
              <a:buFont typeface="Arial" pitchFamily="34" charset="0"/>
              <a:buChar char="•"/>
            </a:pPr>
            <a:r>
              <a:rPr lang="en-US" sz="2800" dirty="0">
                <a:solidFill>
                  <a:schemeClr val="tx1"/>
                </a:solidFill>
              </a:rPr>
              <a:t>Common between dipoles such as </a:t>
            </a:r>
            <a:r>
              <a:rPr lang="en-US" sz="2800" dirty="0" smtClean="0">
                <a:solidFill>
                  <a:schemeClr val="tx1"/>
                </a:solidFill>
              </a:rPr>
              <a:t>water</a:t>
            </a:r>
          </a:p>
          <a:p>
            <a:pPr marL="1371600" lvl="2" indent="-457200">
              <a:buFont typeface="Arial" pitchFamily="34" charset="0"/>
              <a:buChar char="•"/>
            </a:pPr>
            <a:r>
              <a:rPr lang="en-US" sz="2600" dirty="0" smtClean="0">
                <a:solidFill>
                  <a:schemeClr val="tx1"/>
                </a:solidFill>
              </a:rPr>
              <a:t> </a:t>
            </a:r>
            <a:endParaRPr lang="en-US" sz="2600" dirty="0">
              <a:solidFill>
                <a:schemeClr val="tx1"/>
              </a:solidFill>
            </a:endParaRPr>
          </a:p>
          <a:p>
            <a:pPr marL="914400" lvl="1" indent="-457200">
              <a:buFont typeface="Arial" pitchFamily="34" charset="0"/>
              <a:buChar char="•"/>
            </a:pPr>
            <a:r>
              <a:rPr lang="en-US" sz="2800" dirty="0" smtClean="0">
                <a:solidFill>
                  <a:schemeClr val="tx1"/>
                </a:solidFill>
              </a:rPr>
              <a:t>Maintains 3-dimensional shape of large molecules</a:t>
            </a:r>
          </a:p>
          <a:p>
            <a:pPr marL="1371600" lvl="2" indent="-457200">
              <a:buFont typeface="Arial" pitchFamily="34" charset="0"/>
              <a:buChar char="•"/>
            </a:pPr>
            <a:r>
              <a:rPr lang="en-US" sz="2600" dirty="0" smtClean="0">
                <a:solidFill>
                  <a:schemeClr val="tx1"/>
                </a:solidFill>
              </a:rPr>
              <a:t> </a:t>
            </a:r>
            <a:endParaRPr lang="en-US" sz="2600" dirty="0">
              <a:solidFill>
                <a:schemeClr val="tx1"/>
              </a:solidFill>
            </a:endParaRPr>
          </a:p>
        </p:txBody>
      </p:sp>
      <p:sp>
        <p:nvSpPr>
          <p:cNvPr id="6" name="Footer Placeholder 3"/>
          <p:cNvSpPr>
            <a:spLocks noGrp="1"/>
          </p:cNvSpPr>
          <p:nvPr>
            <p:ph type="ftr" sz="quarter" idx="11"/>
          </p:nvPr>
        </p:nvSpPr>
        <p:spPr/>
        <p:txBody>
          <a:bodyPr/>
          <a:lstStyle/>
          <a:p>
            <a:r>
              <a:rPr lang="en-GB" dirty="0" smtClean="0"/>
              <a:t>  </a:t>
            </a:r>
            <a:endParaRPr lang="en-GB" dirty="0"/>
          </a:p>
        </p:txBody>
      </p:sp>
    </p:spTree>
    <p:extLst>
      <p:ext uri="{BB962C8B-B14F-4D97-AF65-F5344CB8AC3E}">
        <p14:creationId xmlns:p14="http://schemas.microsoft.com/office/powerpoint/2010/main" val="907703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normAutofit fontScale="90000"/>
          </a:bodyPr>
          <a:lstStyle/>
          <a:p>
            <a:r>
              <a:rPr lang="en-US" dirty="0">
                <a:solidFill>
                  <a:schemeClr val="tx1"/>
                </a:solidFill>
              </a:rPr>
              <a:t>Patterns of Chemical Reactions</a:t>
            </a:r>
          </a:p>
        </p:txBody>
      </p:sp>
      <p:sp>
        <p:nvSpPr>
          <p:cNvPr id="68613" name="Rectangle 5"/>
          <p:cNvSpPr>
            <a:spLocks noGrp="1" noChangeArrowheads="1"/>
          </p:cNvSpPr>
          <p:nvPr>
            <p:ph idx="1"/>
          </p:nvPr>
        </p:nvSpPr>
        <p:spPr/>
        <p:txBody>
          <a:bodyPr/>
          <a:lstStyle/>
          <a:p>
            <a:pPr marL="0" indent="0">
              <a:buNone/>
            </a:pPr>
            <a:r>
              <a:rPr lang="en-US" b="1" dirty="0">
                <a:solidFill>
                  <a:schemeClr val="tx1"/>
                </a:solidFill>
              </a:rPr>
              <a:t> </a:t>
            </a:r>
            <a:endParaRPr lang="en-US" b="1" dirty="0" smtClean="0">
              <a:solidFill>
                <a:schemeClr val="tx1"/>
              </a:solidFill>
            </a:endParaRPr>
          </a:p>
          <a:p>
            <a:r>
              <a:rPr lang="en-US" b="1" dirty="0" smtClean="0">
                <a:solidFill>
                  <a:schemeClr val="tx1"/>
                </a:solidFill>
              </a:rPr>
              <a:t>___________________________________ </a:t>
            </a:r>
            <a:r>
              <a:rPr lang="en-US" dirty="0" smtClean="0">
                <a:solidFill>
                  <a:schemeClr val="tx1"/>
                </a:solidFill>
              </a:rPr>
              <a:t>(</a:t>
            </a:r>
            <a:r>
              <a:rPr lang="en-US" dirty="0">
                <a:solidFill>
                  <a:schemeClr val="tx1"/>
                </a:solidFill>
              </a:rPr>
              <a:t>combination) reactions</a:t>
            </a:r>
          </a:p>
          <a:p>
            <a:pPr marL="0" indent="0">
              <a:buNone/>
            </a:pPr>
            <a:r>
              <a:rPr lang="en-US" b="1" dirty="0">
                <a:solidFill>
                  <a:schemeClr val="tx1"/>
                </a:solidFill>
              </a:rPr>
              <a:t> </a:t>
            </a:r>
            <a:endParaRPr lang="en-US" b="1" dirty="0" smtClean="0">
              <a:solidFill>
                <a:schemeClr val="tx1"/>
              </a:solidFill>
            </a:endParaRPr>
          </a:p>
          <a:p>
            <a:r>
              <a:rPr lang="en-US" b="1" dirty="0" smtClean="0">
                <a:solidFill>
                  <a:schemeClr val="tx1"/>
                </a:solidFill>
              </a:rPr>
              <a:t> </a:t>
            </a:r>
            <a:endParaRPr lang="en-US" dirty="0">
              <a:solidFill>
                <a:schemeClr val="tx1"/>
              </a:solidFill>
            </a:endParaRPr>
          </a:p>
          <a:p>
            <a:endParaRPr lang="en-US" b="1" dirty="0" smtClean="0">
              <a:solidFill>
                <a:schemeClr val="tx1"/>
              </a:solidFill>
            </a:endParaRPr>
          </a:p>
          <a:p>
            <a:r>
              <a:rPr lang="en-US" b="1" dirty="0" smtClean="0">
                <a:solidFill>
                  <a:schemeClr val="tx1"/>
                </a:solidFill>
              </a:rPr>
              <a:t>Exchange</a:t>
            </a:r>
            <a:r>
              <a:rPr lang="en-US" dirty="0" smtClean="0">
                <a:solidFill>
                  <a:schemeClr val="tx1"/>
                </a:solidFill>
              </a:rPr>
              <a:t> </a:t>
            </a:r>
            <a:r>
              <a:rPr lang="en-US" dirty="0">
                <a:solidFill>
                  <a:schemeClr val="tx1"/>
                </a:solidFill>
              </a:rPr>
              <a:t>reactions</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381765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normAutofit/>
          </a:bodyPr>
          <a:lstStyle/>
          <a:p>
            <a:r>
              <a:rPr lang="en-US" dirty="0">
                <a:solidFill>
                  <a:schemeClr val="tx1"/>
                </a:solidFill>
              </a:rPr>
              <a:t>Composition of Matter</a:t>
            </a:r>
          </a:p>
        </p:txBody>
      </p:sp>
      <p:sp>
        <p:nvSpPr>
          <p:cNvPr id="19461" name="Rectangle 5"/>
          <p:cNvSpPr>
            <a:spLocks noGrp="1" noChangeArrowheads="1"/>
          </p:cNvSpPr>
          <p:nvPr>
            <p:ph idx="1"/>
          </p:nvPr>
        </p:nvSpPr>
        <p:spPr/>
        <p:txBody>
          <a:bodyPr>
            <a:normAutofit fontScale="92500"/>
          </a:bodyPr>
          <a:lstStyle/>
          <a:p>
            <a:r>
              <a:rPr lang="en-US" dirty="0">
                <a:solidFill>
                  <a:schemeClr val="tx1"/>
                </a:solidFill>
              </a:rPr>
              <a:t>Atoms</a:t>
            </a:r>
          </a:p>
          <a:p>
            <a:pPr lvl="1"/>
            <a:r>
              <a:rPr lang="en-US" dirty="0" smtClean="0">
                <a:solidFill>
                  <a:schemeClr val="tx1"/>
                </a:solidFill>
              </a:rPr>
              <a:t> </a:t>
            </a:r>
            <a:endParaRPr lang="en-US" dirty="0">
              <a:solidFill>
                <a:schemeClr val="tx1"/>
              </a:solidFill>
            </a:endParaRPr>
          </a:p>
          <a:p>
            <a:pPr lvl="1"/>
            <a:r>
              <a:rPr lang="en-US" dirty="0">
                <a:solidFill>
                  <a:schemeClr val="tx1"/>
                </a:solidFill>
              </a:rPr>
              <a:t>Give each element its physical &amp; chemical properties</a:t>
            </a:r>
          </a:p>
          <a:p>
            <a:pPr lvl="1"/>
            <a:r>
              <a:rPr lang="en-US" dirty="0">
                <a:solidFill>
                  <a:schemeClr val="tx1"/>
                </a:solidFill>
              </a:rPr>
              <a:t>Smallest particles of an element with properties of that element</a:t>
            </a:r>
          </a:p>
          <a:p>
            <a:pPr lvl="1"/>
            <a:endParaRPr lang="en-US" dirty="0">
              <a:solidFill>
                <a:schemeClr val="tx1"/>
              </a:solidFill>
            </a:endParaRPr>
          </a:p>
          <a:p>
            <a:r>
              <a:rPr lang="en-US" dirty="0" smtClean="0">
                <a:solidFill>
                  <a:schemeClr val="tx1"/>
                </a:solidFill>
              </a:rPr>
              <a:t> </a:t>
            </a:r>
            <a:endParaRPr lang="en-US" dirty="0">
              <a:solidFill>
                <a:schemeClr val="tx1"/>
              </a:solidFill>
            </a:endParaRPr>
          </a:p>
          <a:p>
            <a:pPr lvl="1"/>
            <a:r>
              <a:rPr lang="en-US" dirty="0">
                <a:solidFill>
                  <a:schemeClr val="tx1"/>
                </a:solidFill>
              </a:rPr>
              <a:t>One- or two-letter chemical shorthand for each element</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417845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p:txBody>
          <a:bodyPr/>
          <a:lstStyle/>
          <a:p>
            <a:r>
              <a:rPr lang="en-US" dirty="0">
                <a:solidFill>
                  <a:schemeClr val="tx1"/>
                </a:solidFill>
              </a:rPr>
              <a:t>Synthesis Reactions</a:t>
            </a:r>
          </a:p>
        </p:txBody>
      </p:sp>
      <p:sp>
        <p:nvSpPr>
          <p:cNvPr id="69637" name="Rectangle 5"/>
          <p:cNvSpPr>
            <a:spLocks noGrp="1" noChangeArrowheads="1"/>
          </p:cNvSpPr>
          <p:nvPr>
            <p:ph idx="1"/>
          </p:nvPr>
        </p:nvSpPr>
        <p:spPr>
          <a:xfrm>
            <a:off x="457200" y="1600200"/>
            <a:ext cx="7924800" cy="4525963"/>
          </a:xfrm>
        </p:spPr>
        <p:txBody>
          <a:bodyPr/>
          <a:lstStyle/>
          <a:p>
            <a:r>
              <a:rPr lang="en-US" dirty="0">
                <a:solidFill>
                  <a:schemeClr val="tx1"/>
                </a:solidFill>
              </a:rPr>
              <a:t>A + B </a:t>
            </a:r>
            <a:r>
              <a:rPr lang="en-US" dirty="0">
                <a:solidFill>
                  <a:schemeClr val="tx1"/>
                </a:solidFill>
                <a:sym typeface="Symbol" pitchFamily="28" charset="2"/>
              </a:rPr>
              <a:t></a:t>
            </a:r>
            <a:r>
              <a:rPr lang="en-US" dirty="0">
                <a:solidFill>
                  <a:schemeClr val="tx1"/>
                </a:solidFill>
              </a:rPr>
              <a:t> AB</a:t>
            </a:r>
          </a:p>
          <a:p>
            <a:pPr lvl="1"/>
            <a:r>
              <a:rPr lang="en-US" dirty="0">
                <a:solidFill>
                  <a:schemeClr val="tx1"/>
                </a:solidFill>
              </a:rPr>
              <a:t>Atoms or molecules combine to form larger, more complex molecule</a:t>
            </a:r>
          </a:p>
          <a:p>
            <a:pPr lvl="1"/>
            <a:r>
              <a:rPr lang="en-US" dirty="0" smtClean="0">
                <a:solidFill>
                  <a:schemeClr val="tx1"/>
                </a:solidFill>
              </a:rPr>
              <a:t> </a:t>
            </a:r>
          </a:p>
          <a:p>
            <a:pPr lvl="1"/>
            <a:endParaRPr lang="en-US" dirty="0">
              <a:solidFill>
                <a:schemeClr val="tx1"/>
              </a:solidFill>
            </a:endParaRPr>
          </a:p>
          <a:p>
            <a:pPr lvl="1"/>
            <a:r>
              <a:rPr lang="en-US" b="1" dirty="0" smtClean="0">
                <a:solidFill>
                  <a:schemeClr val="tx1"/>
                </a:solidFill>
              </a:rPr>
              <a:t> </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013217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p:txBody>
          <a:bodyPr>
            <a:normAutofit fontScale="90000"/>
          </a:bodyPr>
          <a:lstStyle/>
          <a:p>
            <a:r>
              <a:rPr lang="en-US" dirty="0">
                <a:solidFill>
                  <a:schemeClr val="tx1"/>
                </a:solidFill>
              </a:rPr>
              <a:t>Decomposition Reactions</a:t>
            </a:r>
          </a:p>
        </p:txBody>
      </p:sp>
      <p:sp>
        <p:nvSpPr>
          <p:cNvPr id="71685" name="Rectangle 5"/>
          <p:cNvSpPr>
            <a:spLocks noGrp="1" noChangeArrowheads="1"/>
          </p:cNvSpPr>
          <p:nvPr>
            <p:ph idx="1"/>
          </p:nvPr>
        </p:nvSpPr>
        <p:spPr>
          <a:xfrm>
            <a:off x="457200" y="1600200"/>
            <a:ext cx="8077200" cy="4525963"/>
          </a:xfrm>
        </p:spPr>
        <p:txBody>
          <a:bodyPr>
            <a:normAutofit/>
          </a:bodyPr>
          <a:lstStyle/>
          <a:p>
            <a:r>
              <a:rPr lang="en-US" dirty="0">
                <a:solidFill>
                  <a:schemeClr val="tx1"/>
                </a:solidFill>
              </a:rPr>
              <a:t>AB </a:t>
            </a:r>
            <a:r>
              <a:rPr lang="en-US" dirty="0">
                <a:solidFill>
                  <a:schemeClr val="tx1"/>
                </a:solidFill>
                <a:sym typeface="Symbol" pitchFamily="28" charset="2"/>
              </a:rPr>
              <a:t></a:t>
            </a:r>
            <a:r>
              <a:rPr lang="en-US" dirty="0">
                <a:solidFill>
                  <a:schemeClr val="tx1"/>
                </a:solidFill>
              </a:rPr>
              <a:t> A + B</a:t>
            </a:r>
          </a:p>
          <a:p>
            <a:pPr lvl="1"/>
            <a:r>
              <a:rPr lang="en-US" dirty="0">
                <a:solidFill>
                  <a:schemeClr val="tx1"/>
                </a:solidFill>
              </a:rPr>
              <a:t>Molecule is broken down into smaller molecules or its constituent atoms</a:t>
            </a:r>
          </a:p>
          <a:p>
            <a:pPr lvl="2"/>
            <a:r>
              <a:rPr lang="en-US" dirty="0" smtClean="0">
                <a:solidFill>
                  <a:schemeClr val="tx1"/>
                </a:solidFill>
              </a:rPr>
              <a:t> </a:t>
            </a:r>
            <a:endParaRPr lang="en-US" dirty="0">
              <a:solidFill>
                <a:schemeClr val="tx1"/>
              </a:solidFill>
            </a:endParaRPr>
          </a:p>
          <a:p>
            <a:pPr lvl="1"/>
            <a:endParaRPr lang="en-US" dirty="0" smtClean="0">
              <a:solidFill>
                <a:schemeClr val="tx1"/>
              </a:solidFill>
            </a:endParaRPr>
          </a:p>
          <a:p>
            <a:pPr lvl="1"/>
            <a:r>
              <a:rPr lang="en-US" dirty="0" smtClean="0">
                <a:solidFill>
                  <a:schemeClr val="tx1"/>
                </a:solidFill>
              </a:rPr>
              <a:t>Involve _</a:t>
            </a:r>
            <a:endParaRPr lang="en-US" dirty="0">
              <a:solidFill>
                <a:schemeClr val="tx1"/>
              </a:solidFill>
            </a:endParaRPr>
          </a:p>
          <a:p>
            <a:pPr lvl="1"/>
            <a:r>
              <a:rPr lang="en-US" b="1" dirty="0" smtClean="0">
                <a:solidFill>
                  <a:schemeClr val="tx1"/>
                </a:solidFill>
              </a:rPr>
              <a:t> </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791372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p:txBody>
          <a:bodyPr/>
          <a:lstStyle/>
          <a:p>
            <a:r>
              <a:rPr lang="en-US" dirty="0">
                <a:solidFill>
                  <a:schemeClr val="tx1"/>
                </a:solidFill>
              </a:rPr>
              <a:t>Exchange Reactions</a:t>
            </a:r>
          </a:p>
        </p:txBody>
      </p:sp>
      <p:sp>
        <p:nvSpPr>
          <p:cNvPr id="73733" name="Rectangle 5"/>
          <p:cNvSpPr>
            <a:spLocks noGrp="1" noChangeArrowheads="1"/>
          </p:cNvSpPr>
          <p:nvPr>
            <p:ph idx="1"/>
          </p:nvPr>
        </p:nvSpPr>
        <p:spPr>
          <a:xfrm>
            <a:off x="457200" y="1600200"/>
            <a:ext cx="8229600" cy="4525963"/>
          </a:xfrm>
        </p:spPr>
        <p:txBody>
          <a:bodyPr/>
          <a:lstStyle/>
          <a:p>
            <a:r>
              <a:rPr lang="en-US" dirty="0">
                <a:solidFill>
                  <a:schemeClr val="tx1"/>
                </a:solidFill>
              </a:rPr>
              <a:t>AB + C </a:t>
            </a:r>
            <a:r>
              <a:rPr lang="en-US" dirty="0">
                <a:solidFill>
                  <a:schemeClr val="tx1"/>
                </a:solidFill>
                <a:sym typeface="Symbol" pitchFamily="28" charset="2"/>
              </a:rPr>
              <a:t></a:t>
            </a:r>
            <a:r>
              <a:rPr lang="en-US" dirty="0">
                <a:solidFill>
                  <a:schemeClr val="tx1"/>
                </a:solidFill>
              </a:rPr>
              <a:t> AC + B</a:t>
            </a:r>
          </a:p>
          <a:p>
            <a:pPr lvl="1"/>
            <a:r>
              <a:rPr lang="en-US" dirty="0">
                <a:solidFill>
                  <a:schemeClr val="tx1"/>
                </a:solidFill>
              </a:rPr>
              <a:t>Also called </a:t>
            </a:r>
            <a:r>
              <a:rPr lang="en-US" dirty="0" smtClean="0">
                <a:solidFill>
                  <a:schemeClr val="tx1"/>
                </a:solidFill>
              </a:rPr>
              <a:t>_</a:t>
            </a:r>
            <a:endParaRPr lang="en-US" dirty="0">
              <a:solidFill>
                <a:schemeClr val="tx1"/>
              </a:solidFill>
            </a:endParaRPr>
          </a:p>
          <a:p>
            <a:pPr lvl="1"/>
            <a:endParaRPr lang="en-US" dirty="0" smtClean="0">
              <a:solidFill>
                <a:schemeClr val="tx1"/>
              </a:solidFill>
            </a:endParaRPr>
          </a:p>
          <a:p>
            <a:pPr lvl="1"/>
            <a:r>
              <a:rPr lang="en-US" dirty="0" smtClean="0">
                <a:solidFill>
                  <a:schemeClr val="tx1"/>
                </a:solidFill>
              </a:rPr>
              <a:t>Involve </a:t>
            </a:r>
            <a:r>
              <a:rPr lang="en-US" dirty="0">
                <a:solidFill>
                  <a:schemeClr val="tx1"/>
                </a:solidFill>
              </a:rPr>
              <a:t>both </a:t>
            </a:r>
            <a:r>
              <a:rPr lang="en-US" dirty="0" smtClean="0">
                <a:solidFill>
                  <a:schemeClr val="tx1"/>
                </a:solidFill>
              </a:rPr>
              <a:t>_</a:t>
            </a:r>
            <a:endParaRPr lang="en-US" dirty="0">
              <a:solidFill>
                <a:schemeClr val="tx1"/>
              </a:solidFill>
            </a:endParaRPr>
          </a:p>
          <a:p>
            <a:pPr lvl="1"/>
            <a:endParaRPr lang="en-US" dirty="0" smtClean="0">
              <a:solidFill>
                <a:schemeClr val="tx1"/>
              </a:solidFill>
            </a:endParaRPr>
          </a:p>
          <a:p>
            <a:pPr lvl="1"/>
            <a:r>
              <a:rPr lang="en-US" dirty="0" smtClean="0">
                <a:solidFill>
                  <a:schemeClr val="tx1"/>
                </a:solidFill>
              </a:rPr>
              <a:t>Bonds </a:t>
            </a:r>
            <a:r>
              <a:rPr lang="en-US" dirty="0">
                <a:solidFill>
                  <a:schemeClr val="tx1"/>
                </a:solidFill>
              </a:rPr>
              <a:t>are both made and broken</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4164932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p:txBody>
          <a:bodyPr>
            <a:normAutofit fontScale="90000"/>
          </a:bodyPr>
          <a:lstStyle/>
          <a:p>
            <a:r>
              <a:rPr lang="en-US" dirty="0">
                <a:solidFill>
                  <a:schemeClr val="tx1"/>
                </a:solidFill>
              </a:rPr>
              <a:t>Oxidation-Reduction (Redox) Reactions</a:t>
            </a:r>
          </a:p>
        </p:txBody>
      </p:sp>
      <p:sp>
        <p:nvSpPr>
          <p:cNvPr id="75781" name="Rectangle 5"/>
          <p:cNvSpPr>
            <a:spLocks noGrp="1" noChangeArrowheads="1"/>
          </p:cNvSpPr>
          <p:nvPr>
            <p:ph idx="1"/>
          </p:nvPr>
        </p:nvSpPr>
        <p:spPr/>
        <p:txBody>
          <a:bodyPr>
            <a:normAutofit/>
          </a:bodyPr>
          <a:lstStyle/>
          <a:p>
            <a:r>
              <a:rPr lang="en-US" sz="2800" dirty="0">
                <a:solidFill>
                  <a:schemeClr val="tx1"/>
                </a:solidFill>
              </a:rPr>
              <a:t>Are decomposition reactions</a:t>
            </a:r>
          </a:p>
          <a:p>
            <a:pPr lvl="1"/>
            <a:r>
              <a:rPr lang="en-US" sz="2400" dirty="0">
                <a:solidFill>
                  <a:schemeClr val="tx1"/>
                </a:solidFill>
              </a:rPr>
              <a:t>Reactions in which </a:t>
            </a:r>
            <a:r>
              <a:rPr lang="en-US" sz="2400" dirty="0" smtClean="0">
                <a:solidFill>
                  <a:schemeClr val="tx1"/>
                </a:solidFill>
              </a:rPr>
              <a:t>_</a:t>
            </a:r>
            <a:endParaRPr lang="en-US" sz="2400" dirty="0">
              <a:solidFill>
                <a:schemeClr val="tx1"/>
              </a:solidFill>
            </a:endParaRPr>
          </a:p>
          <a:p>
            <a:endParaRPr lang="en-US" sz="2800" dirty="0" smtClean="0">
              <a:solidFill>
                <a:schemeClr val="tx1"/>
              </a:solidFill>
            </a:endParaRPr>
          </a:p>
          <a:p>
            <a:r>
              <a:rPr lang="en-US" sz="2800" dirty="0" smtClean="0">
                <a:solidFill>
                  <a:schemeClr val="tx1"/>
                </a:solidFill>
              </a:rPr>
              <a:t>Are </a:t>
            </a:r>
            <a:r>
              <a:rPr lang="en-US" sz="2800" dirty="0">
                <a:solidFill>
                  <a:schemeClr val="tx1"/>
                </a:solidFill>
              </a:rPr>
              <a:t>also </a:t>
            </a:r>
            <a:r>
              <a:rPr lang="en-US" sz="2800" u="sng" dirty="0">
                <a:solidFill>
                  <a:schemeClr val="tx1"/>
                </a:solidFill>
              </a:rPr>
              <a:t>exchange reactions </a:t>
            </a:r>
            <a:r>
              <a:rPr lang="en-US" sz="2800" dirty="0">
                <a:solidFill>
                  <a:schemeClr val="tx1"/>
                </a:solidFill>
              </a:rPr>
              <a:t>because </a:t>
            </a:r>
            <a:r>
              <a:rPr lang="en-US" sz="2800" u="sng" dirty="0" smtClean="0">
                <a:solidFill>
                  <a:schemeClr val="tx1"/>
                </a:solidFill>
              </a:rPr>
              <a:t>_</a:t>
            </a:r>
            <a:endParaRPr lang="en-US" sz="2800" dirty="0">
              <a:solidFill>
                <a:schemeClr val="tx1"/>
              </a:solidFill>
            </a:endParaRPr>
          </a:p>
          <a:p>
            <a:pPr lvl="1"/>
            <a:endParaRPr lang="en-US" sz="2400" dirty="0" smtClean="0">
              <a:solidFill>
                <a:schemeClr val="tx1"/>
              </a:solidFill>
            </a:endParaRPr>
          </a:p>
          <a:p>
            <a:pPr lvl="1"/>
            <a:r>
              <a:rPr lang="en-US" sz="2400" dirty="0" smtClean="0">
                <a:solidFill>
                  <a:schemeClr val="tx1"/>
                </a:solidFill>
              </a:rPr>
              <a:t>Electron </a:t>
            </a:r>
            <a:r>
              <a:rPr lang="en-US" sz="2400" dirty="0">
                <a:solidFill>
                  <a:schemeClr val="tx1"/>
                </a:solidFill>
              </a:rPr>
              <a:t>donors lose electrons and </a:t>
            </a:r>
            <a:r>
              <a:rPr lang="en-US" sz="2400" dirty="0" smtClean="0">
                <a:solidFill>
                  <a:schemeClr val="tx1"/>
                </a:solidFill>
              </a:rPr>
              <a:t>_</a:t>
            </a:r>
            <a:endParaRPr lang="en-US" sz="2400" dirty="0">
              <a:solidFill>
                <a:schemeClr val="tx1"/>
              </a:solidFill>
            </a:endParaRPr>
          </a:p>
          <a:p>
            <a:pPr lvl="1"/>
            <a:endParaRPr lang="en-US" sz="2400" dirty="0" smtClean="0">
              <a:solidFill>
                <a:schemeClr val="tx1"/>
              </a:solidFill>
            </a:endParaRPr>
          </a:p>
          <a:p>
            <a:pPr lvl="1"/>
            <a:r>
              <a:rPr lang="en-US" sz="2400" dirty="0" smtClean="0">
                <a:solidFill>
                  <a:schemeClr val="tx1"/>
                </a:solidFill>
              </a:rPr>
              <a:t>Electron </a:t>
            </a:r>
            <a:r>
              <a:rPr lang="en-US" sz="2400" dirty="0">
                <a:solidFill>
                  <a:schemeClr val="tx1"/>
                </a:solidFill>
              </a:rPr>
              <a:t>acceptors receive electrons and </a:t>
            </a:r>
            <a:r>
              <a:rPr lang="en-US" sz="2400" dirty="0" smtClean="0">
                <a:solidFill>
                  <a:schemeClr val="tx1"/>
                </a:solidFill>
              </a:rPr>
              <a:t>_</a:t>
            </a:r>
            <a:endParaRPr lang="en-US" sz="2400"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800945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2209800" y="1828800"/>
            <a:ext cx="45720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b="1">
                <a:latin typeface="Calibri" pitchFamily="34" charset="0"/>
              </a:rPr>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 </a:t>
            </a:r>
          </a:p>
          <a:p>
            <a:pPr eaLnBrk="1" hangingPunct="1">
              <a:spcBef>
                <a:spcPct val="50000"/>
              </a:spcBef>
            </a:pPr>
            <a:endParaRPr lang="en-US" sz="1400" b="1">
              <a:latin typeface="Calibri" pitchFamily="34" charset="0"/>
            </a:endParaRPr>
          </a:p>
        </p:txBody>
      </p:sp>
    </p:spTree>
    <p:controls>
      <mc:AlternateContent xmlns:mc="http://schemas.openxmlformats.org/markup-compatibility/2006">
        <mc:Choice xmlns:v="urn:schemas-microsoft-com:vml" Requires="v">
          <p:control spid="1026" name="ShockwaveFlash1" r:id="rId2" imgW="6426871" imgH="6780952"/>
        </mc:Choice>
        <mc:Fallback>
          <p:control name="ShockwaveFlash1" r:id="rId2" imgW="6426871" imgH="6780952">
            <p:pic>
              <p:nvPicPr>
                <p:cNvPr id="0" name="ShockwaveFlash1"/>
                <p:cNvPicPr preferRelativeResize="0">
                  <a:picLocks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371600" y="0"/>
                  <a:ext cx="6426200" cy="6781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734821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p:txBody>
          <a:bodyPr>
            <a:normAutofit fontScale="90000"/>
          </a:bodyPr>
          <a:lstStyle/>
          <a:p>
            <a:r>
              <a:rPr lang="en-US" dirty="0">
                <a:solidFill>
                  <a:schemeClr val="tx1"/>
                </a:solidFill>
              </a:rPr>
              <a:t>Reversibility of Chemical Reactions</a:t>
            </a:r>
          </a:p>
        </p:txBody>
      </p:sp>
      <p:sp>
        <p:nvSpPr>
          <p:cNvPr id="77829" name="Rectangle 5"/>
          <p:cNvSpPr>
            <a:spLocks noGrp="1" noChangeArrowheads="1"/>
          </p:cNvSpPr>
          <p:nvPr>
            <p:ph idx="1"/>
          </p:nvPr>
        </p:nvSpPr>
        <p:spPr/>
        <p:txBody>
          <a:bodyPr>
            <a:normAutofit lnSpcReduction="10000"/>
          </a:bodyPr>
          <a:lstStyle/>
          <a:p>
            <a:pPr>
              <a:lnSpc>
                <a:spcPct val="90000"/>
              </a:lnSpc>
            </a:pPr>
            <a:r>
              <a:rPr lang="en-US" dirty="0">
                <a:solidFill>
                  <a:schemeClr val="tx1"/>
                </a:solidFill>
              </a:rPr>
              <a:t>All chemical reactions are </a:t>
            </a:r>
            <a:r>
              <a:rPr lang="en-US" dirty="0" smtClean="0">
                <a:solidFill>
                  <a:schemeClr val="tx1"/>
                </a:solidFill>
              </a:rPr>
              <a:t>_</a:t>
            </a:r>
            <a:endParaRPr lang="en-US" dirty="0">
              <a:solidFill>
                <a:schemeClr val="tx1"/>
              </a:solidFill>
            </a:endParaRPr>
          </a:p>
          <a:p>
            <a:pPr lvl="1">
              <a:lnSpc>
                <a:spcPct val="90000"/>
              </a:lnSpc>
            </a:pPr>
            <a:r>
              <a:rPr lang="en-US" dirty="0">
                <a:solidFill>
                  <a:schemeClr val="tx1"/>
                </a:solidFill>
              </a:rPr>
              <a:t>A + B </a:t>
            </a:r>
            <a:r>
              <a:rPr lang="en-US" dirty="0">
                <a:solidFill>
                  <a:schemeClr val="tx1"/>
                </a:solidFill>
                <a:sym typeface="Symbol" pitchFamily="28" charset="2"/>
              </a:rPr>
              <a:t></a:t>
            </a:r>
            <a:r>
              <a:rPr lang="en-US" dirty="0">
                <a:solidFill>
                  <a:schemeClr val="tx1"/>
                </a:solidFill>
              </a:rPr>
              <a:t> AB</a:t>
            </a:r>
          </a:p>
          <a:p>
            <a:pPr lvl="1">
              <a:lnSpc>
                <a:spcPct val="90000"/>
              </a:lnSpc>
            </a:pPr>
            <a:r>
              <a:rPr lang="en-US" dirty="0">
                <a:solidFill>
                  <a:schemeClr val="tx1"/>
                </a:solidFill>
              </a:rPr>
              <a:t>AB </a:t>
            </a:r>
            <a:r>
              <a:rPr lang="en-US" dirty="0">
                <a:solidFill>
                  <a:schemeClr val="tx1"/>
                </a:solidFill>
                <a:sym typeface="Symbol" pitchFamily="28" charset="2"/>
              </a:rPr>
              <a:t></a:t>
            </a:r>
            <a:r>
              <a:rPr lang="en-US" dirty="0">
                <a:solidFill>
                  <a:schemeClr val="tx1"/>
                </a:solidFill>
              </a:rPr>
              <a:t> A + B</a:t>
            </a:r>
          </a:p>
          <a:p>
            <a:pPr>
              <a:lnSpc>
                <a:spcPct val="90000"/>
              </a:lnSpc>
            </a:pPr>
            <a:r>
              <a:rPr lang="en-US" dirty="0" smtClean="0">
                <a:solidFill>
                  <a:schemeClr val="tx1"/>
                </a:solidFill>
              </a:rPr>
              <a:t>________________________________________occurs </a:t>
            </a:r>
            <a:r>
              <a:rPr lang="en-US" dirty="0">
                <a:solidFill>
                  <a:schemeClr val="tx1"/>
                </a:solidFill>
              </a:rPr>
              <a:t>if neither a forward nor reverse reaction is dominant</a:t>
            </a:r>
          </a:p>
          <a:p>
            <a:pPr>
              <a:lnSpc>
                <a:spcPct val="90000"/>
              </a:lnSpc>
            </a:pPr>
            <a:endParaRPr lang="en-US" dirty="0" smtClean="0">
              <a:solidFill>
                <a:schemeClr val="tx1"/>
              </a:solidFill>
            </a:endParaRPr>
          </a:p>
          <a:p>
            <a:pPr>
              <a:lnSpc>
                <a:spcPct val="90000"/>
              </a:lnSpc>
            </a:pPr>
            <a:r>
              <a:rPr lang="en-US" dirty="0" smtClean="0">
                <a:solidFill>
                  <a:schemeClr val="tx1"/>
                </a:solidFill>
              </a:rPr>
              <a:t>Many </a:t>
            </a:r>
            <a:r>
              <a:rPr lang="en-US" dirty="0">
                <a:solidFill>
                  <a:schemeClr val="tx1"/>
                </a:solidFill>
              </a:rPr>
              <a:t>biological reactions are essentially irreversible</a:t>
            </a:r>
          </a:p>
          <a:p>
            <a:pPr lvl="1">
              <a:lnSpc>
                <a:spcPct val="90000"/>
              </a:lnSpc>
            </a:pPr>
            <a:r>
              <a:rPr lang="en-US" dirty="0">
                <a:solidFill>
                  <a:schemeClr val="tx1"/>
                </a:solidFill>
              </a:rPr>
              <a:t> Due to </a:t>
            </a:r>
            <a:r>
              <a:rPr lang="en-US" dirty="0" smtClean="0">
                <a:solidFill>
                  <a:schemeClr val="tx1"/>
                </a:solidFill>
              </a:rPr>
              <a:t>_</a:t>
            </a:r>
            <a:endParaRPr lang="en-US" dirty="0">
              <a:solidFill>
                <a:schemeClr val="tx1"/>
              </a:solidFill>
            </a:endParaRPr>
          </a:p>
          <a:p>
            <a:pPr lvl="1">
              <a:lnSpc>
                <a:spcPct val="90000"/>
              </a:lnSpc>
            </a:pPr>
            <a:r>
              <a:rPr lang="en-US" dirty="0">
                <a:solidFill>
                  <a:schemeClr val="tx1"/>
                </a:solidFill>
              </a:rPr>
              <a:t> Due to </a:t>
            </a:r>
            <a:r>
              <a:rPr lang="en-US" dirty="0" smtClean="0">
                <a:solidFill>
                  <a:schemeClr val="tx1"/>
                </a:solidFill>
              </a:rPr>
              <a:t>_</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136978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normAutofit/>
          </a:bodyPr>
          <a:lstStyle/>
          <a:p>
            <a:r>
              <a:rPr lang="en-US" dirty="0">
                <a:solidFill>
                  <a:schemeClr val="tx1"/>
                </a:solidFill>
              </a:rPr>
              <a:t>Atomic Structure</a:t>
            </a:r>
          </a:p>
        </p:txBody>
      </p:sp>
      <p:sp>
        <p:nvSpPr>
          <p:cNvPr id="23557" name="Rectangle 5"/>
          <p:cNvSpPr>
            <a:spLocks noGrp="1" noChangeArrowheads="1"/>
          </p:cNvSpPr>
          <p:nvPr>
            <p:ph idx="1"/>
          </p:nvPr>
        </p:nvSpPr>
        <p:spPr/>
        <p:txBody>
          <a:bodyPr/>
          <a:lstStyle/>
          <a:p>
            <a:r>
              <a:rPr lang="en-US" dirty="0">
                <a:solidFill>
                  <a:schemeClr val="tx1"/>
                </a:solidFill>
              </a:rPr>
              <a:t>Atoms are composed of </a:t>
            </a:r>
            <a:r>
              <a:rPr lang="en-US" b="1" dirty="0">
                <a:solidFill>
                  <a:schemeClr val="tx1"/>
                </a:solidFill>
              </a:rPr>
              <a:t>subatomic particles</a:t>
            </a:r>
            <a:endParaRPr lang="en-US" dirty="0">
              <a:solidFill>
                <a:schemeClr val="tx1"/>
              </a:solidFill>
            </a:endParaRPr>
          </a:p>
          <a:p>
            <a:pPr lvl="1"/>
            <a:r>
              <a:rPr lang="en-US" b="1" dirty="0">
                <a:solidFill>
                  <a:schemeClr val="tx1"/>
                </a:solidFill>
              </a:rPr>
              <a:t>Protons, neutrons, electrons</a:t>
            </a:r>
            <a:endParaRPr lang="en-US" dirty="0">
              <a:solidFill>
                <a:schemeClr val="tx1"/>
              </a:solidFill>
            </a:endParaRPr>
          </a:p>
          <a:p>
            <a:endParaRPr lang="en-US" dirty="0" smtClean="0">
              <a:solidFill>
                <a:schemeClr val="tx1"/>
              </a:solidFill>
            </a:endParaRPr>
          </a:p>
          <a:p>
            <a:r>
              <a:rPr lang="en-US" dirty="0" smtClean="0">
                <a:solidFill>
                  <a:schemeClr val="tx1"/>
                </a:solidFill>
              </a:rPr>
              <a:t>Protons </a:t>
            </a:r>
            <a:r>
              <a:rPr lang="en-US" dirty="0">
                <a:solidFill>
                  <a:schemeClr val="tx1"/>
                </a:solidFill>
              </a:rPr>
              <a:t>and neutrons </a:t>
            </a:r>
            <a:r>
              <a:rPr lang="en-US" dirty="0" smtClean="0">
                <a:solidFill>
                  <a:schemeClr val="tx1"/>
                </a:solidFill>
              </a:rPr>
              <a:t>_</a:t>
            </a:r>
            <a:endParaRPr lang="en-US" dirty="0">
              <a:solidFill>
                <a:schemeClr val="tx1"/>
              </a:solidFill>
            </a:endParaRPr>
          </a:p>
          <a:p>
            <a:endParaRPr lang="en-US" dirty="0" smtClean="0">
              <a:solidFill>
                <a:schemeClr val="tx1"/>
              </a:solidFill>
            </a:endParaRPr>
          </a:p>
          <a:p>
            <a:r>
              <a:rPr lang="en-US" dirty="0" smtClean="0">
                <a:solidFill>
                  <a:schemeClr val="tx1"/>
                </a:solidFill>
              </a:rPr>
              <a:t>Electrons </a:t>
            </a:r>
            <a:r>
              <a:rPr lang="en-US" dirty="0">
                <a:solidFill>
                  <a:schemeClr val="tx1"/>
                </a:solidFill>
              </a:rPr>
              <a:t>orbit nucleus </a:t>
            </a:r>
            <a:r>
              <a:rPr lang="en-US" dirty="0" smtClean="0">
                <a:solidFill>
                  <a:schemeClr val="tx1"/>
                </a:solidFill>
              </a:rPr>
              <a:t>_</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413016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normAutofit/>
          </a:bodyPr>
          <a:lstStyle/>
          <a:p>
            <a:r>
              <a:rPr lang="en-US" dirty="0">
                <a:solidFill>
                  <a:schemeClr val="tx1"/>
                </a:solidFill>
              </a:rPr>
              <a:t>Atomic Structure: The Nucleus</a:t>
            </a:r>
          </a:p>
        </p:txBody>
      </p:sp>
      <p:sp>
        <p:nvSpPr>
          <p:cNvPr id="24581" name="Rectangle 5"/>
          <p:cNvSpPr>
            <a:spLocks noGrp="1" noChangeArrowheads="1"/>
          </p:cNvSpPr>
          <p:nvPr>
            <p:ph idx="1"/>
          </p:nvPr>
        </p:nvSpPr>
        <p:spPr/>
        <p:txBody>
          <a:bodyPr/>
          <a:lstStyle/>
          <a:p>
            <a:r>
              <a:rPr lang="en-US" dirty="0">
                <a:solidFill>
                  <a:schemeClr val="tx1"/>
                </a:solidFill>
              </a:rPr>
              <a:t>Almost entire mass of the atom</a:t>
            </a:r>
          </a:p>
          <a:p>
            <a:endParaRPr lang="en-US" dirty="0" smtClean="0">
              <a:solidFill>
                <a:schemeClr val="tx1"/>
              </a:solidFill>
            </a:endParaRPr>
          </a:p>
          <a:p>
            <a:r>
              <a:rPr lang="en-US" dirty="0" smtClean="0">
                <a:solidFill>
                  <a:schemeClr val="tx1"/>
                </a:solidFill>
              </a:rPr>
              <a:t>Neutrons</a:t>
            </a:r>
            <a:endParaRPr lang="en-US" dirty="0">
              <a:solidFill>
                <a:schemeClr val="tx1"/>
              </a:solidFill>
            </a:endParaRPr>
          </a:p>
          <a:p>
            <a:pPr lvl="2"/>
            <a:r>
              <a:rPr lang="en-US" dirty="0" smtClean="0">
                <a:solidFill>
                  <a:schemeClr val="tx1"/>
                </a:solidFill>
              </a:rPr>
              <a:t> </a:t>
            </a:r>
            <a:endParaRPr lang="en-US" dirty="0">
              <a:solidFill>
                <a:schemeClr val="tx1"/>
              </a:solidFill>
            </a:endParaRPr>
          </a:p>
          <a:p>
            <a:pPr lvl="2"/>
            <a:r>
              <a:rPr lang="en-US" dirty="0">
                <a:solidFill>
                  <a:schemeClr val="tx1"/>
                </a:solidFill>
              </a:rPr>
              <a:t>Mass = 1 atomic mass unit (</a:t>
            </a:r>
            <a:r>
              <a:rPr lang="en-US" dirty="0" err="1">
                <a:solidFill>
                  <a:schemeClr val="tx1"/>
                </a:solidFill>
              </a:rPr>
              <a:t>amu</a:t>
            </a:r>
            <a:r>
              <a:rPr lang="en-US" dirty="0">
                <a:solidFill>
                  <a:schemeClr val="tx1"/>
                </a:solidFill>
              </a:rPr>
              <a:t>)</a:t>
            </a:r>
          </a:p>
          <a:p>
            <a:r>
              <a:rPr lang="en-US" dirty="0">
                <a:solidFill>
                  <a:schemeClr val="tx1"/>
                </a:solidFill>
              </a:rPr>
              <a:t>Protons</a:t>
            </a:r>
          </a:p>
          <a:p>
            <a:pPr lvl="2"/>
            <a:r>
              <a:rPr lang="en-US" dirty="0" smtClean="0">
                <a:solidFill>
                  <a:schemeClr val="tx1"/>
                </a:solidFill>
              </a:rPr>
              <a:t> </a:t>
            </a:r>
            <a:endParaRPr lang="en-US" dirty="0">
              <a:solidFill>
                <a:schemeClr val="tx1"/>
              </a:solidFill>
            </a:endParaRPr>
          </a:p>
          <a:p>
            <a:pPr lvl="2"/>
            <a:r>
              <a:rPr lang="en-US" dirty="0">
                <a:solidFill>
                  <a:schemeClr val="tx1"/>
                </a:solidFill>
              </a:rPr>
              <a:t>Mass = 1 </a:t>
            </a:r>
            <a:r>
              <a:rPr lang="en-US" dirty="0" err="1">
                <a:solidFill>
                  <a:schemeClr val="tx1"/>
                </a:solidFill>
              </a:rPr>
              <a:t>amu</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239834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normAutofit/>
          </a:bodyPr>
          <a:lstStyle/>
          <a:p>
            <a:r>
              <a:rPr lang="en-US" dirty="0">
                <a:solidFill>
                  <a:schemeClr val="tx1"/>
                </a:solidFill>
              </a:rPr>
              <a:t>Atomic Structure: Electrons</a:t>
            </a:r>
          </a:p>
        </p:txBody>
      </p:sp>
      <p:sp>
        <p:nvSpPr>
          <p:cNvPr id="25605" name="Rectangle 5"/>
          <p:cNvSpPr>
            <a:spLocks noGrp="1" noChangeArrowheads="1"/>
          </p:cNvSpPr>
          <p:nvPr>
            <p:ph idx="1"/>
          </p:nvPr>
        </p:nvSpPr>
        <p:spPr/>
        <p:txBody>
          <a:bodyPr/>
          <a:lstStyle/>
          <a:p>
            <a:r>
              <a:rPr lang="en-US" dirty="0">
                <a:solidFill>
                  <a:schemeClr val="tx1"/>
                </a:solidFill>
              </a:rPr>
              <a:t>Electrons in orbitals within electron cloud</a:t>
            </a:r>
          </a:p>
          <a:p>
            <a:pPr lvl="1"/>
            <a:endParaRPr lang="en-US" dirty="0" smtClean="0">
              <a:solidFill>
                <a:schemeClr val="tx1"/>
              </a:solidFill>
            </a:endParaRPr>
          </a:p>
          <a:p>
            <a:pPr lvl="1"/>
            <a:r>
              <a:rPr lang="en-US" dirty="0" smtClean="0">
                <a:solidFill>
                  <a:schemeClr val="tx1"/>
                </a:solidFill>
              </a:rPr>
              <a:t> </a:t>
            </a:r>
            <a:endParaRPr lang="en-US" dirty="0">
              <a:solidFill>
                <a:schemeClr val="tx1"/>
              </a:solidFill>
            </a:endParaRPr>
          </a:p>
          <a:p>
            <a:pPr lvl="1"/>
            <a:endParaRPr lang="en-US" dirty="0" smtClean="0">
              <a:solidFill>
                <a:schemeClr val="tx1"/>
              </a:solidFill>
            </a:endParaRPr>
          </a:p>
          <a:p>
            <a:pPr lvl="1"/>
            <a:r>
              <a:rPr lang="en-US" dirty="0" smtClean="0">
                <a:solidFill>
                  <a:schemeClr val="tx1"/>
                </a:solidFill>
              </a:rPr>
              <a:t>1/2000 </a:t>
            </a:r>
            <a:r>
              <a:rPr lang="en-US" dirty="0">
                <a:solidFill>
                  <a:schemeClr val="tx1"/>
                </a:solidFill>
              </a:rPr>
              <a:t>the mass of a proton (0 </a:t>
            </a:r>
            <a:r>
              <a:rPr lang="en-US" dirty="0" err="1">
                <a:solidFill>
                  <a:schemeClr val="tx1"/>
                </a:solidFill>
              </a:rPr>
              <a:t>amu</a:t>
            </a:r>
            <a:r>
              <a:rPr lang="en-US" dirty="0">
                <a:solidFill>
                  <a:schemeClr val="tx1"/>
                </a:solidFill>
              </a:rPr>
              <a:t>)</a:t>
            </a:r>
          </a:p>
          <a:p>
            <a:pPr lvl="1"/>
            <a:endParaRPr lang="en-US" dirty="0" smtClean="0">
              <a:solidFill>
                <a:schemeClr val="tx1"/>
              </a:solidFill>
            </a:endParaRPr>
          </a:p>
          <a:p>
            <a:pPr lvl="1"/>
            <a:r>
              <a:rPr lang="en-US" dirty="0" smtClean="0">
                <a:solidFill>
                  <a:schemeClr val="tx1"/>
                </a:solidFill>
              </a:rPr>
              <a:t>Number </a:t>
            </a:r>
            <a:r>
              <a:rPr lang="en-US" dirty="0">
                <a:solidFill>
                  <a:schemeClr val="tx1"/>
                </a:solidFill>
              </a:rPr>
              <a:t>of protons and electrons </a:t>
            </a:r>
            <a:r>
              <a:rPr lang="en-US" dirty="0" smtClean="0">
                <a:solidFill>
                  <a:schemeClr val="tx1"/>
                </a:solidFill>
              </a:rPr>
              <a:t>_</a:t>
            </a:r>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spTree>
    <p:extLst>
      <p:ext uri="{BB962C8B-B14F-4D97-AF65-F5344CB8AC3E}">
        <p14:creationId xmlns:p14="http://schemas.microsoft.com/office/powerpoint/2010/main" val="116629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normAutofit/>
          </a:bodyPr>
          <a:lstStyle/>
          <a:p>
            <a:r>
              <a:rPr lang="en-US" dirty="0">
                <a:solidFill>
                  <a:schemeClr val="tx1"/>
                </a:solidFill>
              </a:rPr>
              <a:t>Models of the Atom</a:t>
            </a:r>
          </a:p>
        </p:txBody>
      </p:sp>
      <p:sp>
        <p:nvSpPr>
          <p:cNvPr id="26629" name="Rectangle 5"/>
          <p:cNvSpPr>
            <a:spLocks noGrp="1" noChangeArrowheads="1"/>
          </p:cNvSpPr>
          <p:nvPr>
            <p:ph idx="1"/>
          </p:nvPr>
        </p:nvSpPr>
        <p:spPr>
          <a:xfrm>
            <a:off x="457200" y="1600200"/>
            <a:ext cx="4191000" cy="4525963"/>
          </a:xfrm>
        </p:spPr>
        <p:txBody>
          <a:bodyPr>
            <a:normAutofit/>
          </a:bodyPr>
          <a:lstStyle/>
          <a:p>
            <a:r>
              <a:rPr lang="en-US" dirty="0">
                <a:solidFill>
                  <a:schemeClr val="tx1"/>
                </a:solidFill>
              </a:rPr>
              <a:t>Planetary </a:t>
            </a:r>
            <a:r>
              <a:rPr lang="en-US" dirty="0" smtClean="0">
                <a:solidFill>
                  <a:schemeClr val="tx1"/>
                </a:solidFill>
              </a:rPr>
              <a:t>model</a:t>
            </a:r>
          </a:p>
          <a:p>
            <a:pPr lvl="1"/>
            <a:r>
              <a:rPr lang="en-US" dirty="0" smtClean="0">
                <a:solidFill>
                  <a:schemeClr val="tx1"/>
                </a:solidFill>
              </a:rPr>
              <a:t> </a:t>
            </a:r>
            <a:endParaRPr lang="en-US" dirty="0">
              <a:solidFill>
                <a:schemeClr val="tx1"/>
              </a:solidFill>
            </a:endParaRPr>
          </a:p>
          <a:p>
            <a:pPr lvl="2"/>
            <a:r>
              <a:rPr lang="en-US" dirty="0">
                <a:solidFill>
                  <a:schemeClr val="tx1"/>
                </a:solidFill>
              </a:rPr>
              <a:t>Incorrectly depicts fixed circular electron paths</a:t>
            </a:r>
          </a:p>
          <a:p>
            <a:pPr lvl="2"/>
            <a:endParaRPr lang="en-US" dirty="0" smtClean="0">
              <a:solidFill>
                <a:schemeClr val="tx1"/>
              </a:solidFill>
            </a:endParaRPr>
          </a:p>
          <a:p>
            <a:pPr lvl="2"/>
            <a:r>
              <a:rPr lang="en-US" dirty="0" smtClean="0">
                <a:solidFill>
                  <a:schemeClr val="tx1"/>
                </a:solidFill>
              </a:rPr>
              <a:t> </a:t>
            </a:r>
            <a:endParaRPr lang="en-US" dirty="0">
              <a:solidFill>
                <a:schemeClr val="tx1"/>
              </a:solidFill>
            </a:endParaRPr>
          </a:p>
          <a:p>
            <a:pPr lvl="1"/>
            <a:endParaRPr lang="en-US" dirty="0">
              <a:solidFill>
                <a:schemeClr val="tx1"/>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746" y="1219200"/>
            <a:ext cx="2967553" cy="528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64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Models of the Atom</a:t>
            </a:r>
          </a:p>
        </p:txBody>
      </p:sp>
      <p:sp>
        <p:nvSpPr>
          <p:cNvPr id="3" name="Content Placeholder 2"/>
          <p:cNvSpPr>
            <a:spLocks noGrp="1"/>
          </p:cNvSpPr>
          <p:nvPr>
            <p:ph idx="1"/>
          </p:nvPr>
        </p:nvSpPr>
        <p:spPr>
          <a:xfrm>
            <a:off x="457200" y="1600200"/>
            <a:ext cx="4191000" cy="4525963"/>
          </a:xfrm>
        </p:spPr>
        <p:txBody>
          <a:bodyPr>
            <a:normAutofit/>
          </a:bodyPr>
          <a:lstStyle/>
          <a:p>
            <a:r>
              <a:rPr lang="en-US" dirty="0" smtClean="0">
                <a:solidFill>
                  <a:schemeClr val="tx1"/>
                </a:solidFill>
              </a:rPr>
              <a:t> </a:t>
            </a:r>
            <a:endParaRPr lang="en-US" dirty="0">
              <a:solidFill>
                <a:schemeClr val="tx1"/>
              </a:solidFill>
            </a:endParaRPr>
          </a:p>
          <a:p>
            <a:pPr lvl="1"/>
            <a:r>
              <a:rPr lang="en-US" dirty="0">
                <a:solidFill>
                  <a:schemeClr val="tx1"/>
                </a:solidFill>
              </a:rPr>
              <a:t>current model used by chemists</a:t>
            </a:r>
          </a:p>
          <a:p>
            <a:pPr lvl="1"/>
            <a:r>
              <a:rPr lang="en-US" dirty="0" smtClean="0">
                <a:solidFill>
                  <a:schemeClr val="tx1"/>
                </a:solidFill>
              </a:rPr>
              <a:t> </a:t>
            </a:r>
          </a:p>
          <a:p>
            <a:pPr lvl="1"/>
            <a:endParaRPr lang="en-US" dirty="0">
              <a:solidFill>
                <a:schemeClr val="tx1"/>
              </a:solidFill>
            </a:endParaRPr>
          </a:p>
          <a:p>
            <a:pPr lvl="2"/>
            <a:r>
              <a:rPr lang="en-US" dirty="0">
                <a:solidFill>
                  <a:schemeClr val="tx1"/>
                </a:solidFill>
              </a:rPr>
              <a:t>an electron cloud</a:t>
            </a:r>
          </a:p>
          <a:p>
            <a:pPr lvl="1"/>
            <a:r>
              <a:rPr lang="en-US" dirty="0">
                <a:solidFill>
                  <a:schemeClr val="tx1"/>
                </a:solidFill>
              </a:rPr>
              <a:t>Useful for predicting chemical behavior of atoms</a:t>
            </a:r>
          </a:p>
          <a:p>
            <a:endParaRPr lang="en-US"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371600"/>
            <a:ext cx="293370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521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normAutofit/>
          </a:bodyPr>
          <a:lstStyle/>
          <a:p>
            <a:r>
              <a:rPr lang="en-US" dirty="0">
                <a:solidFill>
                  <a:schemeClr val="tx1"/>
                </a:solidFill>
              </a:rPr>
              <a:t>Identifying Elements</a:t>
            </a:r>
          </a:p>
        </p:txBody>
      </p:sp>
      <p:sp>
        <p:nvSpPr>
          <p:cNvPr id="28677" name="Rectangle 5"/>
          <p:cNvSpPr>
            <a:spLocks noGrp="1" noChangeArrowheads="1"/>
          </p:cNvSpPr>
          <p:nvPr>
            <p:ph idx="1"/>
          </p:nvPr>
        </p:nvSpPr>
        <p:spPr>
          <a:xfrm>
            <a:off x="457200" y="1600200"/>
            <a:ext cx="4191000" cy="4525963"/>
          </a:xfrm>
        </p:spPr>
        <p:txBody>
          <a:bodyPr>
            <a:normAutofit lnSpcReduction="10000"/>
          </a:bodyPr>
          <a:lstStyle/>
          <a:p>
            <a:r>
              <a:rPr lang="en-US" dirty="0">
                <a:solidFill>
                  <a:schemeClr val="tx1"/>
                </a:solidFill>
              </a:rPr>
              <a:t>Different elements contain </a:t>
            </a:r>
            <a:r>
              <a:rPr lang="en-US" dirty="0" smtClean="0">
                <a:solidFill>
                  <a:schemeClr val="tx1"/>
                </a:solidFill>
              </a:rPr>
              <a:t>_</a:t>
            </a:r>
            <a:endParaRPr lang="en-US" dirty="0">
              <a:solidFill>
                <a:schemeClr val="tx1"/>
              </a:solidFill>
            </a:endParaRPr>
          </a:p>
          <a:p>
            <a:pPr lvl="1"/>
            <a:endParaRPr lang="en-US" dirty="0" smtClean="0">
              <a:solidFill>
                <a:schemeClr val="tx1"/>
              </a:solidFill>
            </a:endParaRPr>
          </a:p>
          <a:p>
            <a:pPr lvl="1"/>
            <a:r>
              <a:rPr lang="en-US" dirty="0" smtClean="0">
                <a:solidFill>
                  <a:schemeClr val="tx1"/>
                </a:solidFill>
              </a:rPr>
              <a:t>Hydrogen </a:t>
            </a:r>
            <a:r>
              <a:rPr lang="en-US" dirty="0">
                <a:solidFill>
                  <a:schemeClr val="tx1"/>
                </a:solidFill>
              </a:rPr>
              <a:t>has 1 proton, 0 neutrons, and 1 electron</a:t>
            </a:r>
          </a:p>
          <a:p>
            <a:pPr lvl="1"/>
            <a:endParaRPr lang="en-US" dirty="0" smtClean="0">
              <a:solidFill>
                <a:schemeClr val="tx1"/>
              </a:solidFill>
            </a:endParaRPr>
          </a:p>
          <a:p>
            <a:pPr lvl="1"/>
            <a:r>
              <a:rPr lang="en-US" dirty="0" smtClean="0">
                <a:solidFill>
                  <a:schemeClr val="tx1"/>
                </a:solidFill>
              </a:rPr>
              <a:t>Lithium </a:t>
            </a:r>
            <a:r>
              <a:rPr lang="en-US" dirty="0">
                <a:solidFill>
                  <a:schemeClr val="tx1"/>
                </a:solidFill>
              </a:rPr>
              <a:t>has 3 protons, 4 neutrons, and 3 electrons</a:t>
            </a: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  </a:t>
            </a:r>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745" y="1828800"/>
            <a:ext cx="3276600" cy="404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9888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SWF_FILE" val="0;\\Ia04fil002\commons\Kris_Queck\Final_APR_Flash_Anim_PPT_from_Stacy\APR 2.0 Animation Files\Digestive Flash Animations\NADHoxidationreductionreactions.sw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1237</Words>
  <Application>Microsoft Office PowerPoint</Application>
  <PresentationFormat>On-screen Show (4:3)</PresentationFormat>
  <Paragraphs>322</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Matter</vt:lpstr>
      <vt:lpstr>Composition of Matter: Elements</vt:lpstr>
      <vt:lpstr>Composition of Matter</vt:lpstr>
      <vt:lpstr>Atomic Structure</vt:lpstr>
      <vt:lpstr>Atomic Structure: The Nucleus</vt:lpstr>
      <vt:lpstr>Atomic Structure: Electrons</vt:lpstr>
      <vt:lpstr>Models of the Atom</vt:lpstr>
      <vt:lpstr>Models of the Atom</vt:lpstr>
      <vt:lpstr>Identifying Elements</vt:lpstr>
      <vt:lpstr> Atomic Number and Mass Number</vt:lpstr>
      <vt:lpstr>Isotopes and Atomic Weight</vt:lpstr>
      <vt:lpstr>Isotopes and Atomic Weight</vt:lpstr>
      <vt:lpstr>Combining Matter: Molecules and Compounds</vt:lpstr>
      <vt:lpstr>Mixtures </vt:lpstr>
      <vt:lpstr>Types of Mixtures: Solutions </vt:lpstr>
      <vt:lpstr>Colloids and Suspensions</vt:lpstr>
      <vt:lpstr>Colloids and Suspensions</vt:lpstr>
      <vt:lpstr>Mixtures versus Compounds</vt:lpstr>
      <vt:lpstr>Chemical Bonds</vt:lpstr>
      <vt:lpstr>Chemically Inert Elements</vt:lpstr>
      <vt:lpstr>Chemically Reactive Elements</vt:lpstr>
      <vt:lpstr>Types of Chemical Bonds</vt:lpstr>
      <vt:lpstr>Ionic Bonds</vt:lpstr>
      <vt:lpstr>Ionic Compounds</vt:lpstr>
      <vt:lpstr>Covalent Bonds</vt:lpstr>
      <vt:lpstr>Nonpolar Covalent Bonds</vt:lpstr>
      <vt:lpstr>Polar Covalent Bonds</vt:lpstr>
      <vt:lpstr>Hydrogen Bonds</vt:lpstr>
      <vt:lpstr>Patterns of Chemical Reactions</vt:lpstr>
      <vt:lpstr>Synthesis Reactions</vt:lpstr>
      <vt:lpstr>Decomposition Reactions</vt:lpstr>
      <vt:lpstr>Exchange Reactions</vt:lpstr>
      <vt:lpstr>Oxidation-Reduction (Redox) Reactions</vt:lpstr>
      <vt:lpstr>PowerPoint Presentation</vt:lpstr>
      <vt:lpstr>Reversibility of Chemical Reactions</vt:lpstr>
    </vt:vector>
  </TitlesOfParts>
  <Company>Illinois State University / CAS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dc:title>
  <dc:creator>bawargo</dc:creator>
  <cp:lastModifiedBy>bawargo</cp:lastModifiedBy>
  <cp:revision>1</cp:revision>
  <dcterms:created xsi:type="dcterms:W3CDTF">2013-01-07T16:59:02Z</dcterms:created>
  <dcterms:modified xsi:type="dcterms:W3CDTF">2013-01-07T16:59:57Z</dcterms:modified>
</cp:coreProperties>
</file>