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One Material, Packet Three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F90C3-FA88-4EA9-A5BA-9C38563BF010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B4B01A-6B81-4132-9C11-C9D631127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3015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One Material, Packet Three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40BF6E-74A4-4904-AD38-0F54A58DC85D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9C48A-9D09-49AA-B4B7-015AB732F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20050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Three</a:t>
            </a: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12/10/11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6F67F45-5E5E-41BD-B497-EBA362CD215C}" type="slidenum">
              <a:rPr lang="en-US"/>
              <a:pPr/>
              <a:t>10</a:t>
            </a:fld>
            <a:endParaRPr lang="en-US"/>
          </a:p>
        </p:txBody>
      </p:sp>
      <p:sp>
        <p:nvSpPr>
          <p:cNvPr id="921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Three</a:t>
            </a: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12/10/11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482FFC6-CF25-4712-8855-959F8449266B}" type="slidenum">
              <a:rPr lang="en-US"/>
              <a:pPr/>
              <a:t>11</a:t>
            </a:fld>
            <a:endParaRPr lang="en-US"/>
          </a:p>
        </p:txBody>
      </p:sp>
      <p:sp>
        <p:nvSpPr>
          <p:cNvPr id="93185" name="Rectangle 1025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3186" name="Rectangle 1026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Three</a:t>
            </a: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12/10/11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848153F-3340-4CB5-A3ED-DA5BBA7E22BF}" type="slidenum">
              <a:rPr lang="en-US"/>
              <a:pPr/>
              <a:t>12</a:t>
            </a:fld>
            <a:endParaRPr lang="en-US"/>
          </a:p>
        </p:txBody>
      </p:sp>
      <p:sp>
        <p:nvSpPr>
          <p:cNvPr id="94209" name="Rectangle 1025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4210" name="Rectangle 1026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Three</a:t>
            </a: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12/10/11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2B51BAA-BB48-4F07-9E57-46F6FDAEA579}" type="slidenum">
              <a:rPr lang="en-US"/>
              <a:pPr/>
              <a:t>13</a:t>
            </a:fld>
            <a:endParaRPr lang="en-US"/>
          </a:p>
        </p:txBody>
      </p:sp>
      <p:sp>
        <p:nvSpPr>
          <p:cNvPr id="96257" name="Rectangle 1025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6258" name="Rectangle 1026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Three</a:t>
            </a:r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12/10/11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678AC56-F49E-4C23-BD0A-0F096E16F5F7}" type="slidenum">
              <a:rPr lang="en-US"/>
              <a:pPr/>
              <a:t>14</a:t>
            </a:fld>
            <a:endParaRPr lang="en-US"/>
          </a:p>
        </p:txBody>
      </p:sp>
      <p:sp>
        <p:nvSpPr>
          <p:cNvPr id="97281" name="Rectangle 1025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7282" name="Rectangle 1026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Three</a:t>
            </a:r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12/10/11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FF49621-AE26-4B11-86CF-5FCC3DF5390D}" type="slidenum">
              <a:rPr lang="en-US"/>
              <a:pPr/>
              <a:t>15</a:t>
            </a:fld>
            <a:endParaRPr lang="en-US"/>
          </a:p>
        </p:txBody>
      </p:sp>
      <p:sp>
        <p:nvSpPr>
          <p:cNvPr id="98305" name="Rectangle 1025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8306" name="Rectangle 1026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Three</a:t>
            </a:r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12/10/11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597E37A-1FEC-40FE-B2BF-1C6B959BE9DF}" type="slidenum">
              <a:rPr lang="en-US"/>
              <a:pPr/>
              <a:t>16</a:t>
            </a:fld>
            <a:endParaRPr lang="en-US"/>
          </a:p>
        </p:txBody>
      </p:sp>
      <p:sp>
        <p:nvSpPr>
          <p:cNvPr id="100353" name="Rectangle 1025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0354" name="Rectangle 1026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Three</a:t>
            </a:r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12/10/11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5B762A8-62E2-413C-A39D-2CB3EEF07FEB}" type="slidenum">
              <a:rPr lang="en-US"/>
              <a:pPr/>
              <a:t>17</a:t>
            </a:fld>
            <a:endParaRPr lang="en-US"/>
          </a:p>
        </p:txBody>
      </p:sp>
      <p:sp>
        <p:nvSpPr>
          <p:cNvPr id="102401" name="Rectangle 1025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02" name="Rectangle 1026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Three</a:t>
            </a:r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12/10/11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93BD866-C2AE-460C-A3B2-6E605C7BDC67}" type="slidenum">
              <a:rPr lang="en-US"/>
              <a:pPr/>
              <a:t>18</a:t>
            </a:fld>
            <a:endParaRPr lang="en-US"/>
          </a:p>
        </p:txBody>
      </p:sp>
      <p:sp>
        <p:nvSpPr>
          <p:cNvPr id="104449" name="Rectangle 1025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4450" name="Rectangle 1026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Three</a:t>
            </a:r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12/10/11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554E56C-4D22-484D-BC31-03A3C9BFE1D3}" type="slidenum">
              <a:rPr lang="en-US"/>
              <a:pPr/>
              <a:t>19</a:t>
            </a:fld>
            <a:endParaRPr lang="en-US"/>
          </a:p>
        </p:txBody>
      </p:sp>
      <p:sp>
        <p:nvSpPr>
          <p:cNvPr id="105473" name="Rectangle 1025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5474" name="Rectangle 1026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Three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12/10/11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B27C5A6-1957-42A3-A369-5DA33C0570D8}" type="slidenum">
              <a:rPr lang="en-US"/>
              <a:pPr/>
              <a:t>2</a:t>
            </a:fld>
            <a:endParaRPr lang="en-US"/>
          </a:p>
        </p:txBody>
      </p:sp>
      <p:sp>
        <p:nvSpPr>
          <p:cNvPr id="768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68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Three</a:t>
            </a:r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12/10/11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3AC4AB2-611C-4AEE-8D82-0922D043A0DC}" type="slidenum">
              <a:rPr lang="en-US"/>
              <a:pPr/>
              <a:t>20</a:t>
            </a:fld>
            <a:endParaRPr lang="en-US"/>
          </a:p>
        </p:txBody>
      </p:sp>
      <p:sp>
        <p:nvSpPr>
          <p:cNvPr id="107521" name="Rectangle 1025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7522" name="Rectangle 1026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Three</a:t>
            </a:r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12/10/11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FC9FABF-4629-4007-813E-F56BBD5E5601}" type="slidenum">
              <a:rPr lang="en-US"/>
              <a:pPr/>
              <a:t>21</a:t>
            </a:fld>
            <a:endParaRPr lang="en-US"/>
          </a:p>
        </p:txBody>
      </p:sp>
      <p:sp>
        <p:nvSpPr>
          <p:cNvPr id="108545" name="Rectangle 1025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8546" name="Rectangle 1026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Three</a:t>
            </a:r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12/10/11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CE2B97E-F5FE-4BC5-BDA4-AED080123A3D}" type="slidenum">
              <a:rPr lang="en-US"/>
              <a:pPr/>
              <a:t>22</a:t>
            </a:fld>
            <a:endParaRPr lang="en-US"/>
          </a:p>
        </p:txBody>
      </p:sp>
      <p:sp>
        <p:nvSpPr>
          <p:cNvPr id="110593" name="Rectangle 1025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0594" name="Rectangle 1026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Three</a:t>
            </a:r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12/10/11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FC3981-5558-4069-8F0B-04AFDCADAFF1}" type="slidenum">
              <a:rPr lang="en-US"/>
              <a:pPr/>
              <a:t>23</a:t>
            </a:fld>
            <a:endParaRPr lang="en-US"/>
          </a:p>
        </p:txBody>
      </p:sp>
      <p:sp>
        <p:nvSpPr>
          <p:cNvPr id="1126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Three</a:t>
            </a:r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12/10/11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E61B867-D7D4-468A-B435-17B79D971802}" type="slidenum">
              <a:rPr lang="en-US"/>
              <a:pPr/>
              <a:t>24</a:t>
            </a:fld>
            <a:endParaRPr lang="en-US"/>
          </a:p>
        </p:txBody>
      </p:sp>
      <p:sp>
        <p:nvSpPr>
          <p:cNvPr id="1136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36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Three</a:t>
            </a:r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12/10/11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046E271-E501-4C44-9B04-A545BAFE38C6}" type="slidenum">
              <a:rPr lang="en-US"/>
              <a:pPr/>
              <a:t>25</a:t>
            </a:fld>
            <a:endParaRPr lang="en-US"/>
          </a:p>
        </p:txBody>
      </p:sp>
      <p:sp>
        <p:nvSpPr>
          <p:cNvPr id="1146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46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Three</a:t>
            </a:r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12/10/11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3B77EF6-16EC-4B0D-99CF-06E94F18CC8F}" type="slidenum">
              <a:rPr lang="en-US"/>
              <a:pPr/>
              <a:t>30</a:t>
            </a:fld>
            <a:endParaRPr lang="en-US"/>
          </a:p>
        </p:txBody>
      </p:sp>
      <p:sp>
        <p:nvSpPr>
          <p:cNvPr id="1228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8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Three</a:t>
            </a:r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12/10/11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38F5FAC-AF70-4F91-AF04-02363D235A92}" type="slidenum">
              <a:rPr lang="en-US"/>
              <a:pPr/>
              <a:t>31</a:t>
            </a:fld>
            <a:endParaRPr lang="en-US"/>
          </a:p>
        </p:txBody>
      </p:sp>
      <p:sp>
        <p:nvSpPr>
          <p:cNvPr id="1239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39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Three</a:t>
            </a:r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12/10/11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768DD7C-5806-486D-B3F5-AC2D176FE4C5}" type="slidenum">
              <a:rPr lang="en-US"/>
              <a:pPr/>
              <a:t>32</a:t>
            </a:fld>
            <a:endParaRPr lang="en-US"/>
          </a:p>
        </p:txBody>
      </p:sp>
      <p:sp>
        <p:nvSpPr>
          <p:cNvPr id="1249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49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Three</a:t>
            </a:r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12/10/11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C88482E-B581-47D6-8992-547292B44F69}" type="slidenum">
              <a:rPr lang="en-US"/>
              <a:pPr/>
              <a:t>33</a:t>
            </a:fld>
            <a:endParaRPr lang="en-US"/>
          </a:p>
        </p:txBody>
      </p:sp>
      <p:sp>
        <p:nvSpPr>
          <p:cNvPr id="1280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80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Three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12/10/11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AB697A8-54C5-4B1D-8009-2CFFBAA061FE}" type="slidenum">
              <a:rPr lang="en-US"/>
              <a:pPr/>
              <a:t>3</a:t>
            </a:fld>
            <a:endParaRPr lang="en-US"/>
          </a:p>
        </p:txBody>
      </p:sp>
      <p:sp>
        <p:nvSpPr>
          <p:cNvPr id="778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78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Three</a:t>
            </a:r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12/10/11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2426028-4C80-4CE1-A431-33A1C93F7C6E}" type="slidenum">
              <a:rPr lang="en-US"/>
              <a:pPr/>
              <a:t>34</a:t>
            </a:fld>
            <a:endParaRPr lang="en-US"/>
          </a:p>
        </p:txBody>
      </p:sp>
      <p:sp>
        <p:nvSpPr>
          <p:cNvPr id="1300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0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Three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12/10/11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329965F-3768-4192-B3A2-7F9E3D8B2650}" type="slidenum">
              <a:rPr lang="en-US"/>
              <a:pPr/>
              <a:t>4</a:t>
            </a:fld>
            <a:endParaRPr lang="en-US"/>
          </a:p>
        </p:txBody>
      </p:sp>
      <p:sp>
        <p:nvSpPr>
          <p:cNvPr id="839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39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Three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12/10/11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3EFFCD7-F00D-4052-B18E-5E516BEBCBF9}" type="slidenum">
              <a:rPr lang="en-US"/>
              <a:pPr/>
              <a:t>5</a:t>
            </a:fld>
            <a:endParaRPr lang="en-US"/>
          </a:p>
        </p:txBody>
      </p:sp>
      <p:sp>
        <p:nvSpPr>
          <p:cNvPr id="860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60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Three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12/10/11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B110F58-A3D3-4A9E-B441-C34C8E546C64}" type="slidenum">
              <a:rPr lang="en-US"/>
              <a:pPr/>
              <a:t>6</a:t>
            </a:fld>
            <a:endParaRPr lang="en-US"/>
          </a:p>
        </p:txBody>
      </p:sp>
      <p:sp>
        <p:nvSpPr>
          <p:cNvPr id="870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70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Three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12/10/11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2265B20-B7AE-4C0C-A816-457574FF1C91}" type="slidenum">
              <a:rPr lang="en-US"/>
              <a:pPr/>
              <a:t>7</a:t>
            </a:fld>
            <a:endParaRPr lang="en-US"/>
          </a:p>
        </p:txBody>
      </p:sp>
      <p:sp>
        <p:nvSpPr>
          <p:cNvPr id="880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80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Three</a:t>
            </a: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12/10/11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8F8C221-EE09-4970-B6A1-F3CD29A3C9B1}" type="slidenum">
              <a:rPr lang="en-US"/>
              <a:pPr/>
              <a:t>8</a:t>
            </a:fld>
            <a:endParaRPr lang="en-US"/>
          </a:p>
        </p:txBody>
      </p:sp>
      <p:sp>
        <p:nvSpPr>
          <p:cNvPr id="901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01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Three</a:t>
            </a: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12/10/11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47750B1-A3B7-48E9-B264-6A6C4B7F6837}" type="slidenum">
              <a:rPr lang="en-US"/>
              <a:pPr/>
              <a:t>9</a:t>
            </a:fld>
            <a:endParaRPr lang="en-US"/>
          </a:p>
        </p:txBody>
      </p:sp>
      <p:sp>
        <p:nvSpPr>
          <p:cNvPr id="911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Three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B1AC5-629D-4B49-ACF4-494D58BE8B42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CFC30-DFED-460F-9539-D873C5E93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280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B1AC5-629D-4B49-ACF4-494D58BE8B42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CFC30-DFED-460F-9539-D873C5E93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650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B1AC5-629D-4B49-ACF4-494D58BE8B42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CFC30-DFED-460F-9539-D873C5E93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58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B1AC5-629D-4B49-ACF4-494D58BE8B42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CFC30-DFED-460F-9539-D873C5E93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209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B1AC5-629D-4B49-ACF4-494D58BE8B42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CFC30-DFED-460F-9539-D873C5E93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551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B1AC5-629D-4B49-ACF4-494D58BE8B42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CFC30-DFED-460F-9539-D873C5E93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034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B1AC5-629D-4B49-ACF4-494D58BE8B42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CFC30-DFED-460F-9539-D873C5E93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325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B1AC5-629D-4B49-ACF4-494D58BE8B42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CFC30-DFED-460F-9539-D873C5E93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537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B1AC5-629D-4B49-ACF4-494D58BE8B42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CFC30-DFED-460F-9539-D873C5E93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315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B1AC5-629D-4B49-ACF4-494D58BE8B42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CFC30-DFED-460F-9539-D873C5E93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51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B1AC5-629D-4B49-ACF4-494D58BE8B42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CFC30-DFED-460F-9539-D873C5E93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904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B1AC5-629D-4B49-ACF4-494D58BE8B42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CFC30-DFED-460F-9539-D873C5E93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350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Rate of Chemical Reactions</a:t>
            </a:r>
          </a:p>
        </p:txBody>
      </p:sp>
      <p:sp>
        <p:nvSpPr>
          <p:cNvPr id="78853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Affected by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sym typeface="Symbol" pitchFamily="28" charset="2"/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  <a:sym typeface="Symbol" pitchFamily="28" charset="2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sym typeface="Symbol" pitchFamily="28" charset="2"/>
              </a:rPr>
              <a:t>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Concentration of reactant </a:t>
            </a:r>
            <a:r>
              <a:rPr lang="en-US" dirty="0">
                <a:solidFill>
                  <a:schemeClr val="tx1"/>
                </a:solidFill>
                <a:sym typeface="Symbol" pitchFamily="28" charset="2"/>
              </a:rPr>
              <a:t>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sym typeface="Symbol" pitchFamily="28" charset="2"/>
              </a:rPr>
              <a:t></a:t>
            </a:r>
            <a:r>
              <a:rPr lang="en-US" dirty="0">
                <a:solidFill>
                  <a:schemeClr val="tx1"/>
                </a:solidFill>
              </a:rPr>
              <a:t> Rate </a:t>
            </a:r>
          </a:p>
          <a:p>
            <a:pPr lvl="1"/>
            <a:endParaRPr lang="en-US" dirty="0" smtClean="0">
              <a:solidFill>
                <a:schemeClr val="tx1"/>
              </a:solidFill>
              <a:sym typeface="Symbol" pitchFamily="28" charset="2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sym typeface="Symbol" pitchFamily="28" charset="2"/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_________________________________: </a:t>
            </a:r>
            <a:r>
              <a:rPr lang="en-US" dirty="0">
                <a:solidFill>
                  <a:schemeClr val="tx1"/>
                </a:solidFill>
                <a:sym typeface="Symbol" pitchFamily="28" charset="2"/>
              </a:rPr>
              <a:t></a:t>
            </a:r>
            <a:r>
              <a:rPr lang="en-US" dirty="0">
                <a:solidFill>
                  <a:schemeClr val="tx1"/>
                </a:solidFill>
              </a:rPr>
              <a:t> Rate without being chemically changed or part of product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443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8102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IN" dirty="0">
                <a:solidFill>
                  <a:schemeClr val="tx1"/>
                </a:solidFill>
              </a:rPr>
              <a:t>Buffers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65125" y="1141413"/>
            <a:ext cx="8229600" cy="5106987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>
                <a:solidFill>
                  <a:schemeClr val="tx1"/>
                </a:solidFill>
              </a:rPr>
              <a:t>Acidity reflects only </a:t>
            </a:r>
            <a:r>
              <a:rPr lang="en-US" sz="2400" dirty="0" smtClean="0">
                <a:solidFill>
                  <a:schemeClr val="tx1"/>
                </a:solidFill>
              </a:rPr>
              <a:t>_</a:t>
            </a:r>
            <a:endParaRPr lang="en-US" sz="2400" dirty="0">
              <a:solidFill>
                <a:schemeClr val="tx1"/>
              </a:solidFill>
            </a:endParaRP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solidFill>
                  <a:schemeClr val="tx1"/>
                </a:solidFill>
              </a:rPr>
              <a:t>Not those bound to anions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chemeClr val="tx1"/>
                </a:solidFill>
              </a:rPr>
              <a:t>_______________________________ resist </a:t>
            </a:r>
            <a:r>
              <a:rPr lang="en-US" sz="2400" dirty="0">
                <a:solidFill>
                  <a:schemeClr val="tx1"/>
                </a:solidFill>
              </a:rPr>
              <a:t>abrupt and large swings in pH</a:t>
            </a: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solidFill>
                  <a:schemeClr val="tx1"/>
                </a:solidFill>
              </a:rPr>
              <a:t>Release hydrogen ions if pH rises</a:t>
            </a: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solidFill>
                  <a:schemeClr val="tx1"/>
                </a:solidFill>
              </a:rPr>
              <a:t>Bind hydrogen ions if pH falls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chemeClr val="tx1"/>
                </a:solidFill>
              </a:rPr>
              <a:t>Convert </a:t>
            </a:r>
            <a:r>
              <a:rPr lang="en-US" sz="2400" dirty="0">
                <a:solidFill>
                  <a:schemeClr val="tx1"/>
                </a:solidFill>
              </a:rPr>
              <a:t>strong (completely dissociated) acids or bases </a:t>
            </a:r>
            <a:r>
              <a:rPr lang="en-US" sz="2400" dirty="0" smtClean="0">
                <a:solidFill>
                  <a:schemeClr val="tx1"/>
                </a:solidFill>
              </a:rPr>
              <a:t>_</a:t>
            </a:r>
            <a:endParaRPr lang="en-US" sz="2400" dirty="0">
              <a:solidFill>
                <a:schemeClr val="tx1"/>
              </a:solidFill>
            </a:endParaRP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chemeClr val="tx1"/>
                </a:solidFill>
              </a:rPr>
              <a:t>Carbonic </a:t>
            </a:r>
            <a:r>
              <a:rPr lang="en-US" sz="2400" dirty="0">
                <a:solidFill>
                  <a:schemeClr val="tx1"/>
                </a:solidFill>
              </a:rPr>
              <a:t>acid-bicarbonate system (important buffer system of blood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35166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8102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IN" dirty="0">
                <a:solidFill>
                  <a:schemeClr val="tx1"/>
                </a:solidFill>
              </a:rPr>
              <a:t>Organic Compounds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365125" y="1141413"/>
            <a:ext cx="8229600" cy="5106987"/>
          </a:xfrm>
          <a:ln/>
        </p:spPr>
        <p:txBody>
          <a:bodyPr/>
          <a:lstStyle/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chemeClr val="tx1"/>
                </a:solidFill>
              </a:rPr>
              <a:t>Molecules that contain carbon</a:t>
            </a: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chemeClr val="tx1"/>
                </a:solidFill>
              </a:rPr>
              <a:t>Except </a:t>
            </a:r>
            <a:r>
              <a:rPr lang="en-US" dirty="0" smtClean="0">
                <a:solidFill>
                  <a:schemeClr val="tx1"/>
                </a:solidFill>
              </a:rPr>
              <a:t>________________________________, </a:t>
            </a:r>
            <a:r>
              <a:rPr lang="en-US" dirty="0">
                <a:solidFill>
                  <a:schemeClr val="tx1"/>
                </a:solidFill>
              </a:rPr>
              <a:t>which are considered inorganic</a:t>
            </a: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chemeClr val="tx1"/>
                </a:solidFill>
              </a:rPr>
              <a:t>Carbon is </a:t>
            </a:r>
            <a:r>
              <a:rPr lang="en-US" b="1" dirty="0" err="1">
                <a:solidFill>
                  <a:schemeClr val="tx1"/>
                </a:solidFill>
              </a:rPr>
              <a:t>electroneutral</a:t>
            </a:r>
            <a:endParaRPr lang="en-US" b="1" dirty="0">
              <a:solidFill>
                <a:schemeClr val="tx1"/>
              </a:solidFill>
            </a:endParaRPr>
          </a:p>
          <a:p>
            <a:pPr lvl="2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lvl="2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chemeClr val="tx1"/>
                </a:solidFill>
              </a:rPr>
              <a:t>Forms four covalent bonds with other elements</a:t>
            </a: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chemeClr val="tx1"/>
                </a:solidFill>
              </a:rPr>
              <a:t>Unique to living systems</a:t>
            </a: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1" dirty="0">
                <a:solidFill>
                  <a:schemeClr val="tx1"/>
                </a:solidFill>
              </a:rPr>
              <a:t>Carbohydrates, lipids, proteins,</a:t>
            </a:r>
            <a:r>
              <a:rPr lang="en-US" dirty="0">
                <a:solidFill>
                  <a:schemeClr val="tx1"/>
                </a:solidFill>
              </a:rPr>
              <a:t> and </a:t>
            </a:r>
            <a:r>
              <a:rPr lang="en-US" b="1" dirty="0">
                <a:solidFill>
                  <a:schemeClr val="tx1"/>
                </a:solidFill>
              </a:rPr>
              <a:t>nucleic acids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15355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8102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IN" dirty="0">
                <a:solidFill>
                  <a:schemeClr val="tx1"/>
                </a:solidFill>
              </a:rPr>
              <a:t>Organic Compounds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365125" y="1141413"/>
            <a:ext cx="8229600" cy="5106987"/>
          </a:xfrm>
          <a:ln/>
        </p:spPr>
        <p:txBody>
          <a:bodyPr/>
          <a:lstStyle/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>
                <a:solidFill>
                  <a:schemeClr val="tx1"/>
                </a:solidFill>
              </a:rPr>
              <a:t>Many are </a:t>
            </a:r>
            <a:r>
              <a:rPr lang="en-IN" b="1" dirty="0" smtClean="0">
                <a:solidFill>
                  <a:schemeClr val="tx1"/>
                </a:solidFill>
              </a:rPr>
              <a:t>_</a:t>
            </a:r>
            <a:endParaRPr lang="en-IN" b="1" dirty="0">
              <a:solidFill>
                <a:schemeClr val="tx1"/>
              </a:solidFill>
            </a:endParaRP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>
                <a:solidFill>
                  <a:schemeClr val="tx1"/>
                </a:solidFill>
              </a:rPr>
              <a:t>Chains of </a:t>
            </a:r>
            <a:r>
              <a:rPr lang="en-IN" dirty="0" smtClean="0">
                <a:solidFill>
                  <a:schemeClr val="tx1"/>
                </a:solidFill>
              </a:rPr>
              <a:t>____________________________ called </a:t>
            </a:r>
            <a:r>
              <a:rPr lang="en-IN" b="1" dirty="0">
                <a:solidFill>
                  <a:schemeClr val="tx1"/>
                </a:solidFill>
              </a:rPr>
              <a:t>monomers</a:t>
            </a:r>
            <a:r>
              <a:rPr lang="en-IN" dirty="0">
                <a:solidFill>
                  <a:schemeClr val="tx1"/>
                </a:solidFill>
              </a:rPr>
              <a:t> </a:t>
            </a:r>
            <a:r>
              <a:rPr lang="en-IN" dirty="0" smtClean="0">
                <a:solidFill>
                  <a:schemeClr val="tx1"/>
                </a:solidFill>
              </a:rPr>
              <a:t>(________________________)</a:t>
            </a:r>
            <a:endParaRPr lang="en-IN" dirty="0">
              <a:solidFill>
                <a:schemeClr val="tx1"/>
              </a:solidFill>
            </a:endParaRP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IN" dirty="0" smtClean="0">
              <a:solidFill>
                <a:schemeClr val="tx1"/>
              </a:solidFill>
            </a:endParaRP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 smtClean="0">
                <a:solidFill>
                  <a:schemeClr val="tx1"/>
                </a:solidFill>
              </a:rPr>
              <a:t>Synthesized </a:t>
            </a:r>
            <a:r>
              <a:rPr lang="en-IN" dirty="0">
                <a:solidFill>
                  <a:schemeClr val="tx1"/>
                </a:solidFill>
              </a:rPr>
              <a:t>by </a:t>
            </a:r>
            <a:r>
              <a:rPr lang="en-IN" dirty="0" smtClean="0">
                <a:solidFill>
                  <a:schemeClr val="tx1"/>
                </a:solidFill>
              </a:rPr>
              <a:t>_</a:t>
            </a:r>
            <a:endParaRPr lang="en-IN" dirty="0">
              <a:solidFill>
                <a:schemeClr val="tx1"/>
              </a:solidFill>
            </a:endParaRP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IN" dirty="0" smtClean="0">
              <a:solidFill>
                <a:schemeClr val="tx1"/>
              </a:solidFill>
            </a:endParaRP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 smtClean="0">
                <a:solidFill>
                  <a:schemeClr val="tx1"/>
                </a:solidFill>
              </a:rPr>
              <a:t>Broken </a:t>
            </a:r>
            <a:r>
              <a:rPr lang="en-IN" dirty="0">
                <a:solidFill>
                  <a:schemeClr val="tx1"/>
                </a:solidFill>
              </a:rPr>
              <a:t>down by </a:t>
            </a:r>
            <a:r>
              <a:rPr lang="en-IN" dirty="0" smtClean="0">
                <a:solidFill>
                  <a:schemeClr val="tx1"/>
                </a:solidFill>
              </a:rPr>
              <a:t>_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95901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8102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IN" dirty="0">
                <a:solidFill>
                  <a:schemeClr val="tx1"/>
                </a:solidFill>
              </a:rPr>
              <a:t>Carbohydrates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>
          <a:xfrm>
            <a:off x="365125" y="1141413"/>
            <a:ext cx="8229600" cy="5106987"/>
          </a:xfrm>
          <a:ln/>
        </p:spPr>
        <p:txBody>
          <a:bodyPr>
            <a:normAutofit lnSpcReduction="10000"/>
          </a:bodyPr>
          <a:lstStyle/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chemeClr val="tx1"/>
                </a:solidFill>
              </a:rPr>
              <a:t>Sugars and starches</a:t>
            </a: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chemeClr val="tx1"/>
                </a:solidFill>
              </a:rPr>
              <a:t>Polymers</a:t>
            </a: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chemeClr val="tx1"/>
                </a:solidFill>
              </a:rPr>
              <a:t>Contain C, H, and O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chemeClr val="tx1"/>
                </a:solidFill>
              </a:rPr>
              <a:t>Three classes</a:t>
            </a: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1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 marL="1141413" lvl="2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one sugar</a:t>
            </a: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1" dirty="0" smtClean="0">
                <a:solidFill>
                  <a:schemeClr val="tx1"/>
                </a:solidFill>
              </a:rPr>
              <a:t> </a:t>
            </a:r>
          </a:p>
          <a:p>
            <a:pPr marL="1141413" lvl="2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 two </a:t>
            </a:r>
            <a:r>
              <a:rPr lang="en-US" dirty="0">
                <a:solidFill>
                  <a:schemeClr val="tx1"/>
                </a:solidFill>
              </a:rPr>
              <a:t>sugars</a:t>
            </a: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1" dirty="0" smtClean="0">
                <a:solidFill>
                  <a:schemeClr val="tx1"/>
                </a:solidFill>
              </a:rPr>
              <a:t> </a:t>
            </a:r>
          </a:p>
          <a:p>
            <a:pPr marL="1141413" lvl="2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 many </a:t>
            </a:r>
            <a:r>
              <a:rPr lang="en-US" dirty="0">
                <a:solidFill>
                  <a:schemeClr val="tx1"/>
                </a:solidFill>
              </a:rPr>
              <a:t>sugars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06334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8102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IN" dirty="0">
                <a:solidFill>
                  <a:schemeClr val="tx1"/>
                </a:solidFill>
              </a:rPr>
              <a:t>Carbohydrates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>
          <a:xfrm>
            <a:off x="365125" y="1141413"/>
            <a:ext cx="8229600" cy="5106987"/>
          </a:xfrm>
          <a:ln/>
        </p:spPr>
        <p:txBody>
          <a:bodyPr/>
          <a:lstStyle/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>
                <a:solidFill>
                  <a:schemeClr val="tx1"/>
                </a:solidFill>
              </a:rPr>
              <a:t>Functions of carbohydrates</a:t>
            </a: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IN" dirty="0" smtClean="0">
              <a:solidFill>
                <a:schemeClr val="tx1"/>
              </a:solidFill>
            </a:endParaRP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 smtClean="0">
                <a:solidFill>
                  <a:schemeClr val="tx1"/>
                </a:solidFill>
              </a:rPr>
              <a:t>Major </a:t>
            </a:r>
            <a:r>
              <a:rPr lang="en-IN" dirty="0">
                <a:solidFill>
                  <a:schemeClr val="tx1"/>
                </a:solidFill>
              </a:rPr>
              <a:t>source of </a:t>
            </a:r>
            <a:r>
              <a:rPr lang="en-IN" dirty="0" smtClean="0">
                <a:solidFill>
                  <a:schemeClr val="tx1"/>
                </a:solidFill>
              </a:rPr>
              <a:t>_</a:t>
            </a:r>
            <a:endParaRPr lang="en-IN" dirty="0">
              <a:solidFill>
                <a:schemeClr val="tx1"/>
              </a:solidFill>
            </a:endParaRPr>
          </a:p>
          <a:p>
            <a:pPr marL="1141413" lvl="2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 smtClean="0">
                <a:solidFill>
                  <a:schemeClr val="tx1"/>
                </a:solidFill>
              </a:rPr>
              <a:t> </a:t>
            </a:r>
            <a:endParaRPr lang="en-IN" dirty="0">
              <a:solidFill>
                <a:schemeClr val="tx1"/>
              </a:solidFill>
            </a:endParaRP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IN" dirty="0" smtClean="0">
              <a:solidFill>
                <a:schemeClr val="tx1"/>
              </a:solidFill>
            </a:endParaRP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 smtClean="0">
                <a:solidFill>
                  <a:schemeClr val="tx1"/>
                </a:solidFill>
              </a:rPr>
              <a:t>Structural </a:t>
            </a:r>
            <a:r>
              <a:rPr lang="en-IN" dirty="0">
                <a:solidFill>
                  <a:schemeClr val="tx1"/>
                </a:solidFill>
              </a:rPr>
              <a:t>molecules </a:t>
            </a:r>
            <a:endParaRPr lang="en-IN" dirty="0" smtClean="0">
              <a:solidFill>
                <a:schemeClr val="tx1"/>
              </a:solidFill>
            </a:endParaRPr>
          </a:p>
          <a:p>
            <a:pPr marL="1141413" lvl="2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 smtClean="0">
                <a:solidFill>
                  <a:schemeClr val="tx1"/>
                </a:solidFill>
              </a:rPr>
              <a:t> 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50179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8102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>
                <a:solidFill>
                  <a:schemeClr val="tx1"/>
                </a:solidFill>
              </a:rPr>
              <a:t>Monosaccharides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xfrm>
            <a:off x="365125" y="1141413"/>
            <a:ext cx="8229600" cy="5106987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chemeClr val="tx1"/>
                </a:solidFill>
              </a:rPr>
              <a:t>Simple sugars containing three to seven C atoms</a:t>
            </a:r>
          </a:p>
          <a:p>
            <a:pPr marL="341313" indent="-341313">
              <a:lnSpc>
                <a:spcPct val="90000"/>
              </a:lnSpc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Monomers </a:t>
            </a:r>
            <a:r>
              <a:rPr lang="en-US" dirty="0">
                <a:solidFill>
                  <a:schemeClr val="tx1"/>
                </a:solidFill>
              </a:rPr>
              <a:t>of </a:t>
            </a:r>
            <a:r>
              <a:rPr lang="en-US" dirty="0" smtClean="0">
                <a:solidFill>
                  <a:schemeClr val="tx1"/>
                </a:solidFill>
              </a:rPr>
              <a:t>carbohydrates</a:t>
            </a:r>
          </a:p>
          <a:p>
            <a:pPr marL="341313" indent="-341313">
              <a:lnSpc>
                <a:spcPct val="90000"/>
              </a:lnSpc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Important </a:t>
            </a:r>
            <a:r>
              <a:rPr lang="en-US" dirty="0" err="1">
                <a:solidFill>
                  <a:schemeClr val="tx1"/>
                </a:solidFill>
              </a:rPr>
              <a:t>monosaccharides</a:t>
            </a:r>
            <a:endParaRPr lang="en-US" dirty="0">
              <a:solidFill>
                <a:schemeClr val="tx1"/>
              </a:solidFill>
            </a:endParaRPr>
          </a:p>
          <a:p>
            <a:pPr marL="741363" lvl="1" indent="-284163">
              <a:lnSpc>
                <a:spcPct val="90000"/>
              </a:lnSpc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lvl="2">
              <a:lnSpc>
                <a:spcPct val="90000"/>
              </a:lnSpc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marL="741363" lvl="1" indent="-284163">
              <a:lnSpc>
                <a:spcPct val="90000"/>
              </a:lnSpc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>
              <a:solidFill>
                <a:schemeClr val="tx1"/>
              </a:solidFill>
            </a:endParaRPr>
          </a:p>
          <a:p>
            <a:pPr marL="741363" lvl="1" indent="-284163">
              <a:lnSpc>
                <a:spcPct val="90000"/>
              </a:lnSpc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lvl="2">
              <a:lnSpc>
                <a:spcPct val="90000"/>
              </a:lnSpc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chemeClr val="tx1"/>
                </a:solidFill>
              </a:rPr>
              <a:t>Glucose (blood sugar)</a:t>
            </a:r>
          </a:p>
          <a:p>
            <a:pPr marL="341313" indent="-341313">
              <a:lnSpc>
                <a:spcPct val="90000"/>
              </a:lnSpc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31423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8102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IN" dirty="0">
                <a:solidFill>
                  <a:schemeClr val="tx1"/>
                </a:solidFill>
              </a:rPr>
              <a:t>Disaccharides 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idx="1"/>
          </p:nvPr>
        </p:nvSpPr>
        <p:spPr>
          <a:xfrm>
            <a:off x="365125" y="1141413"/>
            <a:ext cx="8229600" cy="5106987"/>
          </a:xfrm>
          <a:ln/>
        </p:spPr>
        <p:txBody>
          <a:bodyPr/>
          <a:lstStyle/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>
                <a:solidFill>
                  <a:schemeClr val="tx1"/>
                </a:solidFill>
              </a:rPr>
              <a:t>Double </a:t>
            </a:r>
            <a:r>
              <a:rPr lang="en-IN" dirty="0" smtClean="0">
                <a:solidFill>
                  <a:schemeClr val="tx1"/>
                </a:solidFill>
              </a:rPr>
              <a:t>sugars</a:t>
            </a: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IN" dirty="0" smtClean="0">
              <a:solidFill>
                <a:schemeClr val="tx1"/>
              </a:solidFill>
            </a:endParaRP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 smtClean="0">
                <a:solidFill>
                  <a:schemeClr val="tx1"/>
                </a:solidFill>
              </a:rPr>
              <a:t>_________________________________ to </a:t>
            </a:r>
            <a:r>
              <a:rPr lang="en-IN" dirty="0">
                <a:solidFill>
                  <a:schemeClr val="tx1"/>
                </a:solidFill>
              </a:rPr>
              <a:t>pass through cell </a:t>
            </a:r>
            <a:r>
              <a:rPr lang="en-IN" dirty="0" smtClean="0">
                <a:solidFill>
                  <a:schemeClr val="tx1"/>
                </a:solidFill>
              </a:rPr>
              <a:t>membranes</a:t>
            </a: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IN" dirty="0" smtClean="0">
              <a:solidFill>
                <a:schemeClr val="tx1"/>
              </a:solidFill>
            </a:endParaRP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 smtClean="0">
                <a:solidFill>
                  <a:schemeClr val="tx1"/>
                </a:solidFill>
              </a:rPr>
              <a:t>Important </a:t>
            </a:r>
            <a:r>
              <a:rPr lang="en-IN" dirty="0">
                <a:solidFill>
                  <a:schemeClr val="tx1"/>
                </a:solidFill>
              </a:rPr>
              <a:t>disaccharides</a:t>
            </a: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 smtClean="0">
                <a:solidFill>
                  <a:schemeClr val="tx1"/>
                </a:solidFill>
              </a:rPr>
              <a:t> 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34125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8102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IN" dirty="0">
                <a:solidFill>
                  <a:schemeClr val="tx1"/>
                </a:solidFill>
              </a:rPr>
              <a:t>Polysaccharides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>
          <a:xfrm>
            <a:off x="365125" y="1141413"/>
            <a:ext cx="8229600" cy="5106987"/>
          </a:xfrm>
          <a:ln/>
        </p:spPr>
        <p:txBody>
          <a:bodyPr/>
          <a:lstStyle/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chemeClr val="tx1"/>
                </a:solidFill>
              </a:rPr>
              <a:t>Polymers of </a:t>
            </a:r>
            <a:r>
              <a:rPr lang="en-US" dirty="0" err="1">
                <a:solidFill>
                  <a:schemeClr val="tx1"/>
                </a:solidFill>
              </a:rPr>
              <a:t>monosaccharides</a:t>
            </a:r>
            <a:endParaRPr lang="en-US" dirty="0">
              <a:solidFill>
                <a:schemeClr val="tx1"/>
              </a:solidFill>
            </a:endParaRP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>
              <a:solidFill>
                <a:schemeClr val="tx1"/>
              </a:solidFill>
            </a:endParaRP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Important </a:t>
            </a:r>
            <a:r>
              <a:rPr lang="en-US" dirty="0">
                <a:solidFill>
                  <a:schemeClr val="tx1"/>
                </a:solidFill>
              </a:rPr>
              <a:t>polysaccharides</a:t>
            </a: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>
              <a:solidFill>
                <a:schemeClr val="tx1"/>
              </a:solidFill>
            </a:endParaRP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Not _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76504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8102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IN" dirty="0">
                <a:solidFill>
                  <a:schemeClr val="tx1"/>
                </a:solidFill>
              </a:rPr>
              <a:t>Lipids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365125" y="1141413"/>
            <a:ext cx="8229600" cy="5106987"/>
          </a:xfrm>
          <a:ln/>
        </p:spPr>
        <p:txBody>
          <a:bodyPr/>
          <a:lstStyle/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chemeClr val="tx1"/>
                </a:solidFill>
              </a:rPr>
              <a:t>Contain C, H, O (less than in carbohydrates), and sometimes P</a:t>
            </a: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chemeClr val="tx1"/>
                </a:solidFill>
              </a:rPr>
              <a:t>Main types:</a:t>
            </a: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1" dirty="0">
                <a:solidFill>
                  <a:schemeClr val="tx1"/>
                </a:solidFill>
              </a:rPr>
              <a:t>Neutral fats</a:t>
            </a:r>
            <a:r>
              <a:rPr lang="en-US" dirty="0">
                <a:solidFill>
                  <a:schemeClr val="tx1"/>
                </a:solidFill>
              </a:rPr>
              <a:t> or </a:t>
            </a:r>
            <a:r>
              <a:rPr lang="en-US" b="1" dirty="0" smtClean="0">
                <a:solidFill>
                  <a:schemeClr val="tx1"/>
                </a:solidFill>
              </a:rPr>
              <a:t>_</a:t>
            </a:r>
            <a:endParaRPr lang="en-US" b="1" dirty="0">
              <a:solidFill>
                <a:schemeClr val="tx1"/>
              </a:solidFill>
            </a:endParaRP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1" dirty="0" smtClean="0">
                <a:solidFill>
                  <a:schemeClr val="tx1"/>
                </a:solidFill>
              </a:rPr>
              <a:t> </a:t>
            </a:r>
            <a:endParaRPr lang="en-US" b="1" dirty="0">
              <a:solidFill>
                <a:schemeClr val="tx1"/>
              </a:solidFill>
            </a:endParaRP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1" dirty="0">
                <a:solidFill>
                  <a:schemeClr val="tx1"/>
                </a:solidFill>
              </a:rPr>
              <a:t>Steroids</a:t>
            </a: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1" dirty="0">
                <a:solidFill>
                  <a:schemeClr val="tx1"/>
                </a:solidFill>
              </a:rPr>
              <a:t>Eicosanoids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50403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8102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IN" dirty="0">
                <a:solidFill>
                  <a:schemeClr val="tx1"/>
                </a:solidFill>
              </a:rPr>
              <a:t>Neutral Fats or Triglycerides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idx="1"/>
          </p:nvPr>
        </p:nvSpPr>
        <p:spPr>
          <a:xfrm>
            <a:off x="365125" y="1141413"/>
            <a:ext cx="8229600" cy="5106987"/>
          </a:xfrm>
          <a:ln/>
        </p:spPr>
        <p:txBody>
          <a:bodyPr>
            <a:normAutofit lnSpcReduction="10000"/>
          </a:bodyPr>
          <a:lstStyle/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>
                <a:solidFill>
                  <a:schemeClr val="tx1"/>
                </a:solidFill>
              </a:rPr>
              <a:t>Called </a:t>
            </a:r>
            <a:r>
              <a:rPr lang="en-IN" dirty="0" smtClean="0">
                <a:solidFill>
                  <a:schemeClr val="tx1"/>
                </a:solidFill>
              </a:rPr>
              <a:t>__________________________ when </a:t>
            </a:r>
            <a:r>
              <a:rPr lang="en-IN" dirty="0">
                <a:solidFill>
                  <a:schemeClr val="tx1"/>
                </a:solidFill>
              </a:rPr>
              <a:t>solid and </a:t>
            </a:r>
            <a:r>
              <a:rPr lang="en-IN" dirty="0" smtClean="0">
                <a:solidFill>
                  <a:schemeClr val="tx1"/>
                </a:solidFill>
              </a:rPr>
              <a:t>____________________when </a:t>
            </a:r>
            <a:r>
              <a:rPr lang="en-IN" dirty="0">
                <a:solidFill>
                  <a:schemeClr val="tx1"/>
                </a:solidFill>
              </a:rPr>
              <a:t>liquid</a:t>
            </a: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IN" dirty="0" smtClean="0">
              <a:solidFill>
                <a:schemeClr val="tx1"/>
              </a:solidFill>
            </a:endParaRP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 smtClean="0">
                <a:solidFill>
                  <a:schemeClr val="tx1"/>
                </a:solidFill>
              </a:rPr>
              <a:t>Composed </a:t>
            </a:r>
            <a:r>
              <a:rPr lang="en-IN" dirty="0">
                <a:solidFill>
                  <a:schemeClr val="tx1"/>
                </a:solidFill>
              </a:rPr>
              <a:t>of </a:t>
            </a:r>
            <a:r>
              <a:rPr lang="en-IN" dirty="0" smtClean="0">
                <a:solidFill>
                  <a:schemeClr val="tx1"/>
                </a:solidFill>
              </a:rPr>
              <a:t>__________________________________ bonded </a:t>
            </a:r>
            <a:r>
              <a:rPr lang="en-IN" dirty="0">
                <a:solidFill>
                  <a:schemeClr val="tx1"/>
                </a:solidFill>
              </a:rPr>
              <a:t>to </a:t>
            </a:r>
            <a:r>
              <a:rPr lang="en-IN" dirty="0" smtClean="0">
                <a:solidFill>
                  <a:schemeClr val="tx1"/>
                </a:solidFill>
              </a:rPr>
              <a:t>_</a:t>
            </a:r>
            <a:endParaRPr lang="en-IN" dirty="0">
              <a:solidFill>
                <a:schemeClr val="tx1"/>
              </a:solidFill>
            </a:endParaRP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>
                <a:solidFill>
                  <a:schemeClr val="tx1"/>
                </a:solidFill>
              </a:rPr>
              <a:t>Main functions</a:t>
            </a: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>
                <a:solidFill>
                  <a:schemeClr val="tx1"/>
                </a:solidFill>
              </a:rPr>
              <a:t>Energy storage</a:t>
            </a: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>
                <a:solidFill>
                  <a:schemeClr val="tx1"/>
                </a:solidFill>
              </a:rPr>
              <a:t>Insulation</a:t>
            </a: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>
                <a:solidFill>
                  <a:schemeClr val="tx1"/>
                </a:solidFill>
              </a:rPr>
              <a:t>Protection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84152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8102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IN" dirty="0">
                <a:solidFill>
                  <a:schemeClr val="tx1"/>
                </a:solidFill>
              </a:rPr>
              <a:t>Classes of Compounds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365125" y="1141413"/>
            <a:ext cx="8229600" cy="5106987"/>
          </a:xfrm>
          <a:ln/>
        </p:spPr>
        <p:txBody>
          <a:bodyPr>
            <a:normAutofit fontScale="92500" lnSpcReduction="20000"/>
          </a:bodyPr>
          <a:lstStyle/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b="1" dirty="0">
                <a:solidFill>
                  <a:schemeClr val="tx1"/>
                </a:solidFill>
              </a:rPr>
              <a:t>Inorganic</a:t>
            </a:r>
            <a:r>
              <a:rPr lang="en-IN" dirty="0">
                <a:solidFill>
                  <a:schemeClr val="tx1"/>
                </a:solidFill>
              </a:rPr>
              <a:t> compounds</a:t>
            </a:r>
          </a:p>
          <a:p>
            <a:pPr lvl="2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sz="2800" dirty="0">
                <a:solidFill>
                  <a:schemeClr val="tx1"/>
                </a:solidFill>
              </a:rPr>
              <a:t>Water, salts, and many acids and bases</a:t>
            </a:r>
          </a:p>
          <a:p>
            <a:pPr lvl="2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sz="2800" dirty="0" smtClean="0">
                <a:solidFill>
                  <a:schemeClr val="tx1"/>
                </a:solidFill>
              </a:rPr>
              <a:t>Do not contain _</a:t>
            </a:r>
            <a:endParaRPr lang="en-IN" sz="2800" dirty="0">
              <a:solidFill>
                <a:schemeClr val="tx1"/>
              </a:solidFill>
            </a:endParaRP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IN" b="1" dirty="0" smtClean="0">
              <a:solidFill>
                <a:schemeClr val="tx1"/>
              </a:solidFill>
            </a:endParaRP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b="1" dirty="0" smtClean="0">
                <a:solidFill>
                  <a:schemeClr val="tx1"/>
                </a:solidFill>
              </a:rPr>
              <a:t>Organic</a:t>
            </a:r>
            <a:r>
              <a:rPr lang="en-IN" dirty="0" smtClean="0">
                <a:solidFill>
                  <a:schemeClr val="tx1"/>
                </a:solidFill>
              </a:rPr>
              <a:t> </a:t>
            </a:r>
            <a:r>
              <a:rPr lang="en-IN" dirty="0">
                <a:solidFill>
                  <a:schemeClr val="tx1"/>
                </a:solidFill>
              </a:rPr>
              <a:t>compounds</a:t>
            </a:r>
          </a:p>
          <a:p>
            <a:pPr lvl="2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sz="2800" dirty="0" smtClean="0">
                <a:solidFill>
                  <a:schemeClr val="tx1"/>
                </a:solidFill>
              </a:rPr>
              <a:t> </a:t>
            </a:r>
            <a:endParaRPr lang="en-IN" sz="2800" dirty="0">
              <a:solidFill>
                <a:schemeClr val="tx1"/>
              </a:solidFill>
            </a:endParaRPr>
          </a:p>
          <a:p>
            <a:pPr lvl="2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IN" sz="2800" dirty="0" smtClean="0">
              <a:solidFill>
                <a:schemeClr val="tx1"/>
              </a:solidFill>
            </a:endParaRPr>
          </a:p>
          <a:p>
            <a:pPr lvl="2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IN" sz="2800" dirty="0"/>
          </a:p>
          <a:p>
            <a:pPr lvl="2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sz="2800" dirty="0" smtClean="0">
                <a:solidFill>
                  <a:schemeClr val="tx1"/>
                </a:solidFill>
              </a:rPr>
              <a:t>Contain </a:t>
            </a:r>
            <a:r>
              <a:rPr lang="en-IN" sz="2800" dirty="0">
                <a:solidFill>
                  <a:schemeClr val="tx1"/>
                </a:solidFill>
              </a:rPr>
              <a:t>carbon, usually large, and are covalently bonded</a:t>
            </a: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IN" dirty="0" smtClean="0">
              <a:solidFill>
                <a:schemeClr val="tx1"/>
              </a:solidFill>
            </a:endParaRP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 smtClean="0">
                <a:solidFill>
                  <a:schemeClr val="tx1"/>
                </a:solidFill>
              </a:rPr>
              <a:t>Both </a:t>
            </a:r>
            <a:r>
              <a:rPr lang="en-IN" dirty="0">
                <a:solidFill>
                  <a:schemeClr val="tx1"/>
                </a:solidFill>
              </a:rPr>
              <a:t>equally essential for life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98808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8102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IN" dirty="0">
                <a:solidFill>
                  <a:schemeClr val="tx1"/>
                </a:solidFill>
              </a:rPr>
              <a:t>Saturation of Fatty Acids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idx="1"/>
          </p:nvPr>
        </p:nvSpPr>
        <p:spPr>
          <a:xfrm>
            <a:off x="365125" y="1141413"/>
            <a:ext cx="8229600" cy="5106987"/>
          </a:xfrm>
          <a:ln/>
        </p:spPr>
        <p:txBody>
          <a:bodyPr>
            <a:normAutofit fontScale="92500" lnSpcReduction="20000"/>
          </a:bodyPr>
          <a:lstStyle/>
          <a:p>
            <a:pPr marL="341313" indent="-34131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sz="2800" dirty="0">
                <a:solidFill>
                  <a:schemeClr val="tx1"/>
                </a:solidFill>
              </a:rPr>
              <a:t>Saturated fatty acids</a:t>
            </a:r>
          </a:p>
          <a:p>
            <a:pPr marL="741363" lvl="1" indent="-284163">
              <a:spcBef>
                <a:spcPts val="6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sz="2400" dirty="0" smtClean="0">
                <a:solidFill>
                  <a:schemeClr val="tx1"/>
                </a:solidFill>
              </a:rPr>
              <a:t>_______________________________________________ between </a:t>
            </a:r>
            <a:r>
              <a:rPr lang="en-IN" sz="2400" dirty="0">
                <a:solidFill>
                  <a:schemeClr val="tx1"/>
                </a:solidFill>
              </a:rPr>
              <a:t>C atoms</a:t>
            </a:r>
          </a:p>
          <a:p>
            <a:pPr lvl="2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sz="2000" dirty="0">
                <a:solidFill>
                  <a:schemeClr val="tx1"/>
                </a:solidFill>
              </a:rPr>
              <a:t>Maximum number of H atoms</a:t>
            </a:r>
          </a:p>
          <a:p>
            <a:pPr marL="741363" lvl="1" indent="-284163">
              <a:spcBef>
                <a:spcPts val="6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sz="2400" dirty="0" smtClean="0">
                <a:solidFill>
                  <a:schemeClr val="tx1"/>
                </a:solidFill>
              </a:rPr>
              <a:t> </a:t>
            </a:r>
            <a:endParaRPr lang="en-IN" sz="2400" dirty="0">
              <a:solidFill>
                <a:schemeClr val="tx1"/>
              </a:solidFill>
            </a:endParaRPr>
          </a:p>
          <a:p>
            <a:pPr marL="341313" indent="-34131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sz="2800" dirty="0">
                <a:solidFill>
                  <a:schemeClr val="tx1"/>
                </a:solidFill>
              </a:rPr>
              <a:t>Unsaturated fatty acids</a:t>
            </a:r>
          </a:p>
          <a:p>
            <a:pPr marL="741363" lvl="1" indent="-284163">
              <a:spcBef>
                <a:spcPts val="6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sz="2400" dirty="0" smtClean="0">
                <a:solidFill>
                  <a:schemeClr val="tx1"/>
                </a:solidFill>
              </a:rPr>
              <a:t>___________________________________________________ between </a:t>
            </a:r>
            <a:r>
              <a:rPr lang="en-IN" sz="2400" dirty="0">
                <a:solidFill>
                  <a:schemeClr val="tx1"/>
                </a:solidFill>
              </a:rPr>
              <a:t>C atoms</a:t>
            </a:r>
          </a:p>
          <a:p>
            <a:pPr lvl="2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sz="2000" dirty="0">
                <a:solidFill>
                  <a:schemeClr val="tx1"/>
                </a:solidFill>
              </a:rPr>
              <a:t>Reduced number of H atoms </a:t>
            </a:r>
          </a:p>
          <a:p>
            <a:pPr marL="741363" lvl="1" indent="-284163">
              <a:spcBef>
                <a:spcPts val="6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sz="2400" dirty="0">
                <a:solidFill>
                  <a:schemeClr val="tx1"/>
                </a:solidFill>
              </a:rPr>
              <a:t>Plant oils, e.g., olive oil</a:t>
            </a:r>
          </a:p>
          <a:p>
            <a:pPr marL="741363" lvl="1" indent="-284163">
              <a:spcBef>
                <a:spcPts val="6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sz="2400" dirty="0">
                <a:solidFill>
                  <a:schemeClr val="tx1"/>
                </a:solidFill>
              </a:rPr>
              <a:t>“Heart healthy”</a:t>
            </a:r>
          </a:p>
          <a:p>
            <a:pPr marL="341313" indent="-34131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sz="2800" dirty="0">
                <a:solidFill>
                  <a:schemeClr val="tx1"/>
                </a:solidFill>
              </a:rPr>
              <a:t>Trans fats – </a:t>
            </a:r>
            <a:r>
              <a:rPr lang="en-IN" sz="2800" dirty="0" smtClean="0">
                <a:solidFill>
                  <a:schemeClr val="tx1"/>
                </a:solidFill>
              </a:rPr>
              <a:t>_</a:t>
            </a:r>
            <a:endParaRPr lang="en-IN" sz="2800" dirty="0">
              <a:solidFill>
                <a:schemeClr val="tx1"/>
              </a:solidFill>
            </a:endParaRPr>
          </a:p>
          <a:p>
            <a:pPr marL="341313" indent="-34131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IN" sz="2800" dirty="0" smtClean="0">
              <a:solidFill>
                <a:schemeClr val="tx1"/>
              </a:solidFill>
            </a:endParaRPr>
          </a:p>
          <a:p>
            <a:pPr marL="341313" indent="-34131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sz="2800" dirty="0" smtClean="0">
                <a:solidFill>
                  <a:schemeClr val="tx1"/>
                </a:solidFill>
              </a:rPr>
              <a:t>Omega-3 </a:t>
            </a:r>
            <a:r>
              <a:rPr lang="en-IN" sz="2800" dirty="0">
                <a:solidFill>
                  <a:schemeClr val="tx1"/>
                </a:solidFill>
              </a:rPr>
              <a:t>fatty acids – “heart healthy”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30365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8102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IN" dirty="0">
                <a:solidFill>
                  <a:schemeClr val="tx1"/>
                </a:solidFill>
              </a:rPr>
              <a:t>Phospholipids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idx="1"/>
          </p:nvPr>
        </p:nvSpPr>
        <p:spPr>
          <a:xfrm>
            <a:off x="365125" y="1141413"/>
            <a:ext cx="8229600" cy="5106987"/>
          </a:xfrm>
          <a:ln/>
        </p:spPr>
        <p:txBody>
          <a:bodyPr/>
          <a:lstStyle/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>
                <a:solidFill>
                  <a:schemeClr val="tx1"/>
                </a:solidFill>
              </a:rPr>
              <a:t>Modified triglycerides: </a:t>
            </a: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>
                <a:solidFill>
                  <a:schemeClr val="tx1"/>
                </a:solidFill>
              </a:rPr>
              <a:t>Glycerol + two fatty acids and </a:t>
            </a:r>
            <a:r>
              <a:rPr lang="en-IN" dirty="0" smtClean="0">
                <a:solidFill>
                  <a:schemeClr val="tx1"/>
                </a:solidFill>
              </a:rPr>
              <a:t>_</a:t>
            </a:r>
            <a:endParaRPr lang="en-IN" dirty="0">
              <a:solidFill>
                <a:schemeClr val="tx1"/>
              </a:solidFill>
            </a:endParaRP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IN" dirty="0" smtClean="0">
              <a:solidFill>
                <a:schemeClr val="tx1"/>
              </a:solidFill>
            </a:endParaRP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 smtClean="0">
                <a:solidFill>
                  <a:schemeClr val="tx1"/>
                </a:solidFill>
              </a:rPr>
              <a:t>“</a:t>
            </a:r>
            <a:r>
              <a:rPr lang="en-IN" dirty="0">
                <a:solidFill>
                  <a:schemeClr val="tx1"/>
                </a:solidFill>
              </a:rPr>
              <a:t>Head” and “tail” regions have different properties </a:t>
            </a: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IN" dirty="0" smtClean="0">
              <a:solidFill>
                <a:schemeClr val="tx1"/>
              </a:solidFill>
            </a:endParaRP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 smtClean="0">
                <a:solidFill>
                  <a:schemeClr val="tx1"/>
                </a:solidFill>
              </a:rPr>
              <a:t>Important </a:t>
            </a:r>
            <a:r>
              <a:rPr lang="en-IN" dirty="0">
                <a:solidFill>
                  <a:schemeClr val="tx1"/>
                </a:solidFill>
              </a:rPr>
              <a:t>in </a:t>
            </a:r>
            <a:r>
              <a:rPr lang="en-IN" dirty="0" smtClean="0">
                <a:solidFill>
                  <a:schemeClr val="tx1"/>
                </a:solidFill>
              </a:rPr>
              <a:t>_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16272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8102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IN" dirty="0">
                <a:solidFill>
                  <a:schemeClr val="tx1"/>
                </a:solidFill>
              </a:rPr>
              <a:t>Steroids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idx="1"/>
          </p:nvPr>
        </p:nvSpPr>
        <p:spPr>
          <a:xfrm>
            <a:off x="365125" y="1141413"/>
            <a:ext cx="8229600" cy="5106987"/>
          </a:xfrm>
          <a:ln/>
        </p:spPr>
        <p:txBody>
          <a:bodyPr>
            <a:normAutofit/>
          </a:bodyPr>
          <a:lstStyle/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 smtClean="0">
                <a:solidFill>
                  <a:schemeClr val="tx1"/>
                </a:solidFill>
              </a:rPr>
              <a:t>Steroids</a:t>
            </a:r>
          </a:p>
          <a:p>
            <a:pPr marL="741363" lvl="1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 smtClean="0">
                <a:solidFill>
                  <a:schemeClr val="tx1"/>
                </a:solidFill>
              </a:rPr>
              <a:t>interlocking </a:t>
            </a:r>
            <a:r>
              <a:rPr lang="en-IN" dirty="0">
                <a:solidFill>
                  <a:schemeClr val="tx1"/>
                </a:solidFill>
              </a:rPr>
              <a:t>four-ring structure</a:t>
            </a: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IN" dirty="0" smtClean="0">
              <a:solidFill>
                <a:schemeClr val="tx1"/>
              </a:solidFill>
            </a:endParaRPr>
          </a:p>
          <a:p>
            <a:pPr marL="741363" lvl="1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 smtClean="0">
                <a:solidFill>
                  <a:schemeClr val="tx1"/>
                </a:solidFill>
              </a:rPr>
              <a:t>______________________________, </a:t>
            </a:r>
            <a:r>
              <a:rPr lang="en-IN" dirty="0">
                <a:solidFill>
                  <a:schemeClr val="tx1"/>
                </a:solidFill>
              </a:rPr>
              <a:t>vitamin D, steroid hormones, and bile salts</a:t>
            </a: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IN" dirty="0" smtClean="0">
              <a:solidFill>
                <a:schemeClr val="tx1"/>
              </a:solidFill>
            </a:endParaRP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 smtClean="0">
                <a:solidFill>
                  <a:schemeClr val="tx1"/>
                </a:solidFill>
              </a:rPr>
              <a:t>Most </a:t>
            </a:r>
            <a:r>
              <a:rPr lang="en-IN" dirty="0">
                <a:solidFill>
                  <a:schemeClr val="tx1"/>
                </a:solidFill>
              </a:rPr>
              <a:t>important steroid</a:t>
            </a: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b="1" dirty="0">
                <a:solidFill>
                  <a:schemeClr val="tx1"/>
                </a:solidFill>
              </a:rPr>
              <a:t>Cholesterol</a:t>
            </a:r>
          </a:p>
          <a:p>
            <a:pPr lvl="2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>
                <a:solidFill>
                  <a:schemeClr val="tx1"/>
                </a:solidFill>
              </a:rPr>
              <a:t>Important in </a:t>
            </a:r>
            <a:r>
              <a:rPr lang="en-IN" dirty="0" smtClean="0">
                <a:solidFill>
                  <a:schemeClr val="tx1"/>
                </a:solidFill>
              </a:rPr>
              <a:t>__________________________________, </a:t>
            </a:r>
            <a:r>
              <a:rPr lang="en-IN" dirty="0">
                <a:solidFill>
                  <a:schemeClr val="tx1"/>
                </a:solidFill>
              </a:rPr>
              <a:t>vitamin D synthesis, steroid hormones, and bile salts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06942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8102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1"/>
                </a:solidFill>
              </a:rPr>
              <a:t>Eicosanoids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idx="1"/>
          </p:nvPr>
        </p:nvSpPr>
        <p:spPr>
          <a:xfrm>
            <a:off x="365125" y="1141413"/>
            <a:ext cx="8229600" cy="5106987"/>
          </a:xfrm>
          <a:ln/>
        </p:spPr>
        <p:txBody>
          <a:bodyPr/>
          <a:lstStyle/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chemeClr val="tx1"/>
                </a:solidFill>
              </a:rPr>
              <a:t>Many different ones</a:t>
            </a: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chemeClr val="tx1"/>
                </a:solidFill>
              </a:rPr>
              <a:t>Derived from a fatty acid (</a:t>
            </a:r>
            <a:r>
              <a:rPr lang="en-US" dirty="0" err="1">
                <a:solidFill>
                  <a:schemeClr val="tx1"/>
                </a:solidFill>
              </a:rPr>
              <a:t>arachidonic</a:t>
            </a:r>
            <a:r>
              <a:rPr lang="en-US" dirty="0">
                <a:solidFill>
                  <a:schemeClr val="tx1"/>
                </a:solidFill>
              </a:rPr>
              <a:t> acid) in cell membranes</a:t>
            </a: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>
              <a:solidFill>
                <a:schemeClr val="tx1"/>
              </a:solidFill>
            </a:endParaRP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Most </a:t>
            </a:r>
            <a:r>
              <a:rPr lang="en-US" dirty="0">
                <a:solidFill>
                  <a:schemeClr val="tx1"/>
                </a:solidFill>
              </a:rPr>
              <a:t>important eicosanoid</a:t>
            </a: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1" dirty="0" smtClean="0">
                <a:solidFill>
                  <a:schemeClr val="tx1"/>
                </a:solidFill>
              </a:rPr>
              <a:t>  </a:t>
            </a:r>
            <a:endParaRPr lang="en-US" b="1" dirty="0">
              <a:solidFill>
                <a:schemeClr val="tx1"/>
              </a:solidFill>
            </a:endParaRPr>
          </a:p>
          <a:p>
            <a:pPr lvl="2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chemeClr val="tx1"/>
                </a:solidFill>
              </a:rPr>
              <a:t>Role in </a:t>
            </a:r>
            <a:r>
              <a:rPr lang="en-US" dirty="0" smtClean="0">
                <a:solidFill>
                  <a:schemeClr val="tx1"/>
                </a:solidFill>
              </a:rPr>
              <a:t>____________________________________, </a:t>
            </a:r>
            <a:r>
              <a:rPr lang="en-US" dirty="0">
                <a:solidFill>
                  <a:schemeClr val="tx1"/>
                </a:solidFill>
              </a:rPr>
              <a:t>control of blood pressure, </a:t>
            </a:r>
            <a:r>
              <a:rPr lang="en-US" dirty="0" smtClean="0">
                <a:solidFill>
                  <a:schemeClr val="tx1"/>
                </a:solidFill>
              </a:rPr>
              <a:t>____________________________________, </a:t>
            </a:r>
            <a:r>
              <a:rPr lang="en-US" dirty="0">
                <a:solidFill>
                  <a:schemeClr val="tx1"/>
                </a:solidFill>
              </a:rPr>
              <a:t>and labor contractions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63920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8102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IN" dirty="0">
                <a:solidFill>
                  <a:schemeClr val="tx1"/>
                </a:solidFill>
              </a:rPr>
              <a:t>Other Lipids in the Body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idx="1"/>
          </p:nvPr>
        </p:nvSpPr>
        <p:spPr>
          <a:xfrm>
            <a:off x="365125" y="1141413"/>
            <a:ext cx="8229600" cy="5106987"/>
          </a:xfrm>
          <a:ln/>
        </p:spPr>
        <p:txBody>
          <a:bodyPr/>
          <a:lstStyle/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>
                <a:solidFill>
                  <a:schemeClr val="tx1"/>
                </a:solidFill>
              </a:rPr>
              <a:t>Other fat-soluble vitamins</a:t>
            </a: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>
                <a:solidFill>
                  <a:schemeClr val="tx1"/>
                </a:solidFill>
              </a:rPr>
              <a:t>Vitamins A, D, E, and K</a:t>
            </a: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IN" dirty="0" smtClean="0">
              <a:solidFill>
                <a:schemeClr val="tx1"/>
              </a:solidFill>
            </a:endParaRP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 smtClean="0">
                <a:solidFill>
                  <a:schemeClr val="tx1"/>
                </a:solidFill>
              </a:rPr>
              <a:t>Lipoproteins</a:t>
            </a:r>
            <a:endParaRPr lang="en-IN" dirty="0">
              <a:solidFill>
                <a:schemeClr val="tx1"/>
              </a:solidFill>
            </a:endParaRP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>
                <a:solidFill>
                  <a:schemeClr val="tx1"/>
                </a:solidFill>
              </a:rPr>
              <a:t>Transport fats in the blood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922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8102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IN" dirty="0">
                <a:solidFill>
                  <a:schemeClr val="tx1"/>
                </a:solidFill>
              </a:rPr>
              <a:t>Proteins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idx="1"/>
          </p:nvPr>
        </p:nvSpPr>
        <p:spPr>
          <a:xfrm>
            <a:off x="365125" y="1141413"/>
            <a:ext cx="8229600" cy="5106987"/>
          </a:xfrm>
          <a:ln/>
        </p:spPr>
        <p:txBody>
          <a:bodyPr/>
          <a:lstStyle/>
          <a:p>
            <a:pPr marL="341313" indent="-34131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sz="2400" dirty="0">
                <a:solidFill>
                  <a:schemeClr val="tx1"/>
                </a:solidFill>
              </a:rPr>
              <a:t>Contain C, H, O, N, and sometimes S and P</a:t>
            </a:r>
          </a:p>
          <a:p>
            <a:pPr marL="341313" indent="-34131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sz="2400" dirty="0" smtClean="0">
                <a:solidFill>
                  <a:schemeClr val="tx1"/>
                </a:solidFill>
              </a:rPr>
              <a:t> </a:t>
            </a:r>
            <a:endParaRPr lang="en-IN" sz="2400" dirty="0">
              <a:solidFill>
                <a:schemeClr val="tx1"/>
              </a:solidFill>
            </a:endParaRPr>
          </a:p>
          <a:p>
            <a:pPr marL="341313" indent="-34131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sz="2400" dirty="0" smtClean="0">
                <a:solidFill>
                  <a:schemeClr val="tx1"/>
                </a:solidFill>
              </a:rPr>
              <a:t>________________________________________________ (</a:t>
            </a:r>
            <a:r>
              <a:rPr lang="en-IN" sz="2400" dirty="0">
                <a:solidFill>
                  <a:schemeClr val="tx1"/>
                </a:solidFill>
              </a:rPr>
              <a:t>20 types) are the monomers in proteins</a:t>
            </a:r>
          </a:p>
          <a:p>
            <a:pPr marL="741363" lvl="1" indent="-284163">
              <a:spcBef>
                <a:spcPts val="6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IN" sz="2000" dirty="0" smtClean="0">
              <a:solidFill>
                <a:schemeClr val="tx1"/>
              </a:solidFill>
            </a:endParaRPr>
          </a:p>
          <a:p>
            <a:pPr marL="741363" lvl="1" indent="-284163">
              <a:spcBef>
                <a:spcPts val="6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sz="2000" dirty="0" smtClean="0">
                <a:solidFill>
                  <a:schemeClr val="tx1"/>
                </a:solidFill>
              </a:rPr>
              <a:t>Joined </a:t>
            </a:r>
            <a:r>
              <a:rPr lang="en-IN" sz="2000" dirty="0">
                <a:solidFill>
                  <a:schemeClr val="tx1"/>
                </a:solidFill>
              </a:rPr>
              <a:t>by </a:t>
            </a:r>
            <a:r>
              <a:rPr lang="en-IN" sz="2000" dirty="0" smtClean="0">
                <a:solidFill>
                  <a:schemeClr val="tx1"/>
                </a:solidFill>
              </a:rPr>
              <a:t>_</a:t>
            </a:r>
            <a:endParaRPr lang="en-IN" sz="2000" dirty="0">
              <a:solidFill>
                <a:schemeClr val="tx1"/>
              </a:solidFill>
            </a:endParaRPr>
          </a:p>
          <a:p>
            <a:pPr marL="741363" lvl="1" indent="-284163">
              <a:spcBef>
                <a:spcPts val="6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IN" sz="2000" dirty="0" smtClean="0">
              <a:solidFill>
                <a:schemeClr val="tx1"/>
              </a:solidFill>
            </a:endParaRPr>
          </a:p>
          <a:p>
            <a:pPr marL="741363" lvl="1" indent="-284163">
              <a:spcBef>
                <a:spcPts val="6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sz="2000" dirty="0" smtClean="0">
                <a:solidFill>
                  <a:schemeClr val="tx1"/>
                </a:solidFill>
              </a:rPr>
              <a:t>Contain </a:t>
            </a:r>
            <a:r>
              <a:rPr lang="en-IN" sz="2000" dirty="0">
                <a:solidFill>
                  <a:schemeClr val="tx1"/>
                </a:solidFill>
              </a:rPr>
              <a:t>amine group and acid group</a:t>
            </a:r>
          </a:p>
          <a:p>
            <a:pPr marL="741363" lvl="1" indent="-284163">
              <a:spcBef>
                <a:spcPts val="6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IN" sz="2000" dirty="0" smtClean="0">
              <a:solidFill>
                <a:schemeClr val="tx1"/>
              </a:solidFill>
            </a:endParaRPr>
          </a:p>
          <a:p>
            <a:pPr marL="741363" lvl="1" indent="-284163">
              <a:spcBef>
                <a:spcPts val="6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sz="2000" dirty="0" smtClean="0">
                <a:solidFill>
                  <a:schemeClr val="tx1"/>
                </a:solidFill>
              </a:rPr>
              <a:t>Can </a:t>
            </a:r>
            <a:r>
              <a:rPr lang="en-IN" sz="2000" dirty="0">
                <a:solidFill>
                  <a:schemeClr val="tx1"/>
                </a:solidFill>
              </a:rPr>
              <a:t>act as either </a:t>
            </a:r>
            <a:r>
              <a:rPr lang="en-IN" sz="2000" dirty="0" smtClean="0">
                <a:solidFill>
                  <a:schemeClr val="tx1"/>
                </a:solidFill>
              </a:rPr>
              <a:t>_</a:t>
            </a:r>
            <a:endParaRPr lang="en-IN" sz="2000" dirty="0">
              <a:solidFill>
                <a:schemeClr val="tx1"/>
              </a:solidFill>
            </a:endParaRPr>
          </a:p>
          <a:p>
            <a:pPr marL="741363" lvl="1" indent="-284163">
              <a:spcBef>
                <a:spcPts val="6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IN" sz="2000" dirty="0" smtClean="0">
              <a:solidFill>
                <a:schemeClr val="tx1"/>
              </a:solidFill>
            </a:endParaRPr>
          </a:p>
          <a:p>
            <a:pPr marL="741363" lvl="1" indent="-284163">
              <a:spcBef>
                <a:spcPts val="6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sz="2000" dirty="0" smtClean="0">
                <a:solidFill>
                  <a:schemeClr val="tx1"/>
                </a:solidFill>
              </a:rPr>
              <a:t>All </a:t>
            </a:r>
            <a:r>
              <a:rPr lang="en-IN" sz="2000" dirty="0">
                <a:solidFill>
                  <a:schemeClr val="tx1"/>
                </a:solidFill>
              </a:rPr>
              <a:t>identical except for “R group” </a:t>
            </a:r>
            <a:r>
              <a:rPr lang="en-IN" sz="2000" dirty="0" smtClean="0">
                <a:solidFill>
                  <a:schemeClr val="tx1"/>
                </a:solidFill>
              </a:rPr>
              <a:t> </a:t>
            </a:r>
            <a:endParaRPr lang="en-IN" sz="2000" dirty="0">
              <a:solidFill>
                <a:schemeClr val="tx1"/>
              </a:solidFill>
            </a:endParaRPr>
          </a:p>
          <a:p>
            <a:pPr marL="341313" indent="-341313">
              <a:spcBef>
                <a:spcPts val="6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IN" sz="24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0061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itle 1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391400" cy="120173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Primary Structure of Protein</a:t>
            </a:r>
          </a:p>
        </p:txBody>
      </p:sp>
      <p:sp>
        <p:nvSpPr>
          <p:cNvPr id="133123" name="Content Placeholder 12"/>
          <p:cNvSpPr>
            <a:spLocks noGrp="1"/>
          </p:cNvSpPr>
          <p:nvPr>
            <p:ph idx="1"/>
          </p:nvPr>
        </p:nvSpPr>
        <p:spPr>
          <a:xfrm>
            <a:off x="533400" y="1981200"/>
            <a:ext cx="8153400" cy="1828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_________________in which the amino acids are arranged</a:t>
            </a:r>
          </a:p>
          <a:p>
            <a:pPr>
              <a:buFont typeface="Arial" charset="0"/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5550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itle 8"/>
          <p:cNvSpPr>
            <a:spLocks noGrp="1"/>
          </p:cNvSpPr>
          <p:nvPr>
            <p:ph type="title"/>
          </p:nvPr>
        </p:nvSpPr>
        <p:spPr>
          <a:xfrm>
            <a:off x="876300" y="609600"/>
            <a:ext cx="7391400" cy="9144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Secondary Structure of Protein</a:t>
            </a:r>
          </a:p>
        </p:txBody>
      </p:sp>
      <p:sp>
        <p:nvSpPr>
          <p:cNvPr id="134147" name="Content Placeholder 9"/>
          <p:cNvSpPr>
            <a:spLocks noGrp="1"/>
          </p:cNvSpPr>
          <p:nvPr>
            <p:ph idx="1"/>
          </p:nvPr>
        </p:nvSpPr>
        <p:spPr>
          <a:xfrm>
            <a:off x="762000" y="1676400"/>
            <a:ext cx="7620000" cy="10668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 shapes that the polypeptide chain takes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2648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Title 8"/>
          <p:cNvSpPr>
            <a:spLocks noGrp="1"/>
          </p:cNvSpPr>
          <p:nvPr>
            <p:ph type="title"/>
          </p:nvPr>
        </p:nvSpPr>
        <p:spPr>
          <a:xfrm>
            <a:off x="990600" y="609600"/>
            <a:ext cx="73152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Tertiary Structure of Protein</a:t>
            </a:r>
          </a:p>
        </p:txBody>
      </p:sp>
      <p:sp>
        <p:nvSpPr>
          <p:cNvPr id="135172" name="Content Placeholder 9"/>
          <p:cNvSpPr>
            <a:spLocks noGrp="1"/>
          </p:cNvSpPr>
          <p:nvPr>
            <p:ph idx="1"/>
          </p:nvPr>
        </p:nvSpPr>
        <p:spPr>
          <a:xfrm>
            <a:off x="838200" y="1676400"/>
            <a:ext cx="7620000" cy="1905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_</a:t>
            </a:r>
          </a:p>
        </p:txBody>
      </p:sp>
    </p:spTree>
    <p:extLst>
      <p:ext uri="{BB962C8B-B14F-4D97-AF65-F5344CB8AC3E}">
        <p14:creationId xmlns:p14="http://schemas.microsoft.com/office/powerpoint/2010/main" val="16369610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Title 7"/>
          <p:cNvSpPr>
            <a:spLocks noGrp="1"/>
          </p:cNvSpPr>
          <p:nvPr>
            <p:ph type="title"/>
          </p:nvPr>
        </p:nvSpPr>
        <p:spPr>
          <a:xfrm>
            <a:off x="874456" y="228600"/>
            <a:ext cx="7391400" cy="6858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Quaternary Protein</a:t>
            </a:r>
          </a:p>
        </p:txBody>
      </p:sp>
      <p:sp>
        <p:nvSpPr>
          <p:cNvPr id="136196" name="Content Placeholder 8"/>
          <p:cNvSpPr>
            <a:spLocks noGrp="1"/>
          </p:cNvSpPr>
          <p:nvPr>
            <p:ph idx="1"/>
          </p:nvPr>
        </p:nvSpPr>
        <p:spPr>
          <a:xfrm>
            <a:off x="762000" y="1676400"/>
            <a:ext cx="7543800" cy="3657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 combination of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  <a:p>
            <a:r>
              <a:rPr lang="en-US" dirty="0" smtClean="0">
                <a:solidFill>
                  <a:schemeClr val="tx1"/>
                </a:solidFill>
              </a:rPr>
              <a:t>Not all proteins will reach this stage.  Some are fully _</a:t>
            </a:r>
          </a:p>
        </p:txBody>
      </p:sp>
    </p:spTree>
    <p:extLst>
      <p:ext uri="{BB962C8B-B14F-4D97-AF65-F5344CB8AC3E}">
        <p14:creationId xmlns:p14="http://schemas.microsoft.com/office/powerpoint/2010/main" val="1017574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8102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IN" dirty="0">
                <a:solidFill>
                  <a:schemeClr val="tx1"/>
                </a:solidFill>
              </a:rPr>
              <a:t>Water in Living Organisms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365125" y="1141413"/>
            <a:ext cx="8229600" cy="5106987"/>
          </a:xfrm>
          <a:ln/>
        </p:spPr>
        <p:txBody>
          <a:bodyPr/>
          <a:lstStyle/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>
                <a:solidFill>
                  <a:schemeClr val="tx1"/>
                </a:solidFill>
              </a:rPr>
              <a:t>Most </a:t>
            </a:r>
            <a:r>
              <a:rPr lang="en-IN" u="sng" dirty="0" smtClean="0">
                <a:solidFill>
                  <a:schemeClr val="tx1"/>
                </a:solidFill>
              </a:rPr>
              <a:t>_</a:t>
            </a:r>
            <a:endParaRPr lang="en-IN" dirty="0">
              <a:solidFill>
                <a:schemeClr val="tx1"/>
              </a:solidFill>
            </a:endParaRP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>
                <a:solidFill>
                  <a:schemeClr val="tx1"/>
                </a:solidFill>
              </a:rPr>
              <a:t>60%–80% volume of living cells</a:t>
            </a: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IN" dirty="0" smtClean="0">
              <a:solidFill>
                <a:schemeClr val="tx1"/>
              </a:solidFill>
            </a:endParaRP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 smtClean="0">
                <a:solidFill>
                  <a:schemeClr val="tx1"/>
                </a:solidFill>
              </a:rPr>
              <a:t>Most </a:t>
            </a:r>
            <a:r>
              <a:rPr lang="en-IN" u="sng" dirty="0">
                <a:solidFill>
                  <a:schemeClr val="tx1"/>
                </a:solidFill>
              </a:rPr>
              <a:t>important</a:t>
            </a:r>
            <a:r>
              <a:rPr lang="en-IN" dirty="0">
                <a:solidFill>
                  <a:schemeClr val="tx1"/>
                </a:solidFill>
              </a:rPr>
              <a:t> inorganic compound</a:t>
            </a: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>
                <a:solidFill>
                  <a:schemeClr val="tx1"/>
                </a:solidFill>
              </a:rPr>
              <a:t>Due to water’s properties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40197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8102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IN" dirty="0">
                <a:solidFill>
                  <a:schemeClr val="tx1"/>
                </a:solidFill>
              </a:rPr>
              <a:t>Fibrous and Globular Proteins</a:t>
            </a:r>
          </a:p>
        </p:txBody>
      </p:sp>
      <p:sp>
        <p:nvSpPr>
          <p:cNvPr id="54274" name="Rectangle 2"/>
          <p:cNvSpPr>
            <a:spLocks noGrp="1" noChangeArrowheads="1"/>
          </p:cNvSpPr>
          <p:nvPr>
            <p:ph idx="1"/>
          </p:nvPr>
        </p:nvSpPr>
        <p:spPr>
          <a:xfrm>
            <a:off x="365125" y="1141413"/>
            <a:ext cx="8397875" cy="5106987"/>
          </a:xfrm>
          <a:ln/>
        </p:spPr>
        <p:txBody>
          <a:bodyPr>
            <a:normAutofit/>
          </a:bodyPr>
          <a:lstStyle/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1" dirty="0" smtClean="0">
                <a:solidFill>
                  <a:schemeClr val="tx1"/>
                </a:solidFill>
              </a:rPr>
              <a:t>____________________________________ </a:t>
            </a:r>
            <a:r>
              <a:rPr lang="en-US" dirty="0" smtClean="0">
                <a:solidFill>
                  <a:schemeClr val="tx1"/>
                </a:solidFill>
              </a:rPr>
              <a:t>proteins</a:t>
            </a:r>
            <a:endParaRPr lang="en-US" dirty="0">
              <a:solidFill>
                <a:schemeClr val="tx1"/>
              </a:solidFill>
            </a:endParaRP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err="1">
                <a:solidFill>
                  <a:schemeClr val="tx1"/>
                </a:solidFill>
              </a:rPr>
              <a:t>Strandlike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</a:rPr>
              <a:t>_</a:t>
            </a:r>
            <a:endParaRPr lang="en-US" dirty="0">
              <a:solidFill>
                <a:schemeClr val="tx1"/>
              </a:solidFill>
            </a:endParaRP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>
              <a:solidFill>
                <a:schemeClr val="tx1"/>
              </a:solidFill>
            </a:endParaRP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Most </a:t>
            </a:r>
            <a:r>
              <a:rPr lang="en-US" dirty="0">
                <a:solidFill>
                  <a:schemeClr val="tx1"/>
                </a:solidFill>
              </a:rPr>
              <a:t>have tertiary or quaternary structure (3-D)</a:t>
            </a: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>
              <a:solidFill>
                <a:schemeClr val="tx1"/>
              </a:solidFill>
            </a:endParaRP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Provide _</a:t>
            </a:r>
            <a:endParaRPr lang="en-US" dirty="0">
              <a:solidFill>
                <a:schemeClr val="tx1"/>
              </a:solidFill>
            </a:endParaRP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>
              <a:solidFill>
                <a:schemeClr val="tx1"/>
              </a:solidFill>
            </a:endParaRPr>
          </a:p>
          <a:p>
            <a:pPr marL="1141413" lvl="2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Examples</a:t>
            </a:r>
            <a:r>
              <a:rPr lang="en-US" dirty="0">
                <a:solidFill>
                  <a:schemeClr val="tx1"/>
                </a:solidFill>
              </a:rPr>
              <a:t>: keratin, elastin, collagen (single most abundant protein in body), and certain contractile fibers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28754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8102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IN" dirty="0">
                <a:solidFill>
                  <a:schemeClr val="tx1"/>
                </a:solidFill>
              </a:rPr>
              <a:t>Fibrous and Globular Proteins</a:t>
            </a:r>
          </a:p>
        </p:txBody>
      </p:sp>
      <p:sp>
        <p:nvSpPr>
          <p:cNvPr id="55298" name="Rectangle 2"/>
          <p:cNvSpPr>
            <a:spLocks noGrp="1" noChangeArrowheads="1"/>
          </p:cNvSpPr>
          <p:nvPr>
            <p:ph idx="1"/>
          </p:nvPr>
        </p:nvSpPr>
        <p:spPr>
          <a:xfrm>
            <a:off x="365125" y="1141413"/>
            <a:ext cx="8229600" cy="5106987"/>
          </a:xfrm>
          <a:ln/>
        </p:spPr>
        <p:txBody>
          <a:bodyPr/>
          <a:lstStyle/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b="1" dirty="0" smtClean="0">
                <a:solidFill>
                  <a:schemeClr val="tx1"/>
                </a:solidFill>
              </a:rPr>
              <a:t> </a:t>
            </a:r>
            <a:endParaRPr lang="en-IN" dirty="0">
              <a:solidFill>
                <a:schemeClr val="tx1"/>
              </a:solidFill>
            </a:endParaRP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>
                <a:solidFill>
                  <a:schemeClr val="tx1"/>
                </a:solidFill>
              </a:rPr>
              <a:t>Compact, </a:t>
            </a:r>
            <a:r>
              <a:rPr lang="en-IN" dirty="0" smtClean="0">
                <a:solidFill>
                  <a:schemeClr val="tx1"/>
                </a:solidFill>
              </a:rPr>
              <a:t>___________________________, </a:t>
            </a:r>
            <a:r>
              <a:rPr lang="en-IN" dirty="0">
                <a:solidFill>
                  <a:schemeClr val="tx1"/>
                </a:solidFill>
              </a:rPr>
              <a:t>water-soluble and sensitive to environmental changes</a:t>
            </a: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>
                <a:solidFill>
                  <a:schemeClr val="tx1"/>
                </a:solidFill>
              </a:rPr>
              <a:t>Tertiary or quaternary structure (3-D)</a:t>
            </a: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>
                <a:solidFill>
                  <a:schemeClr val="tx1"/>
                </a:solidFill>
              </a:rPr>
              <a:t>Specific </a:t>
            </a:r>
            <a:r>
              <a:rPr lang="en-IN" dirty="0" smtClean="0">
                <a:solidFill>
                  <a:schemeClr val="tx1"/>
                </a:solidFill>
              </a:rPr>
              <a:t>__________________________________ (</a:t>
            </a:r>
            <a:r>
              <a:rPr lang="en-IN" dirty="0">
                <a:solidFill>
                  <a:schemeClr val="tx1"/>
                </a:solidFill>
              </a:rPr>
              <a:t>active sites) </a:t>
            </a:r>
          </a:p>
          <a:p>
            <a:pPr marL="1141413" lvl="2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IN" dirty="0" smtClean="0">
              <a:solidFill>
                <a:schemeClr val="tx1"/>
              </a:solidFill>
            </a:endParaRPr>
          </a:p>
          <a:p>
            <a:pPr marL="1141413" lvl="2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 smtClean="0">
                <a:solidFill>
                  <a:schemeClr val="tx1"/>
                </a:solidFill>
              </a:rPr>
              <a:t>Examples</a:t>
            </a:r>
            <a:r>
              <a:rPr lang="en-IN" dirty="0">
                <a:solidFill>
                  <a:schemeClr val="tx1"/>
                </a:solidFill>
              </a:rPr>
              <a:t>: antibodies, hormones, molecular chaperones, and enzymes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78726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8102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1"/>
                </a:solidFill>
              </a:rPr>
              <a:t>Protein Denaturation</a:t>
            </a:r>
          </a:p>
        </p:txBody>
      </p:sp>
      <p:sp>
        <p:nvSpPr>
          <p:cNvPr id="56322" name="Rectangle 2"/>
          <p:cNvSpPr>
            <a:spLocks noGrp="1" noChangeArrowheads="1"/>
          </p:cNvSpPr>
          <p:nvPr>
            <p:ph idx="1"/>
          </p:nvPr>
        </p:nvSpPr>
        <p:spPr>
          <a:xfrm>
            <a:off x="365125" y="1141413"/>
            <a:ext cx="8229600" cy="5106987"/>
          </a:xfrm>
          <a:ln/>
        </p:spPr>
        <p:txBody>
          <a:bodyPr>
            <a:normAutofit lnSpcReduction="10000"/>
          </a:bodyPr>
          <a:lstStyle/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1" dirty="0" smtClean="0">
                <a:solidFill>
                  <a:schemeClr val="tx1"/>
                </a:solidFill>
              </a:rPr>
              <a:t> </a:t>
            </a:r>
            <a:endParaRPr lang="en-US" b="1" dirty="0">
              <a:solidFill>
                <a:schemeClr val="tx1"/>
              </a:solidFill>
            </a:endParaRP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chemeClr val="tx1"/>
                </a:solidFill>
              </a:rPr>
              <a:t>Globular proteins </a:t>
            </a:r>
            <a:r>
              <a:rPr lang="en-US" dirty="0" smtClean="0">
                <a:solidFill>
                  <a:schemeClr val="tx1"/>
                </a:solidFill>
              </a:rPr>
              <a:t>_</a:t>
            </a:r>
            <a:endParaRPr lang="en-US" dirty="0">
              <a:solidFill>
                <a:schemeClr val="tx1"/>
              </a:solidFill>
            </a:endParaRPr>
          </a:p>
          <a:p>
            <a:pPr lvl="2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1" dirty="0">
                <a:solidFill>
                  <a:schemeClr val="tx1"/>
                </a:solidFill>
              </a:rPr>
              <a:t>Active sites</a:t>
            </a:r>
            <a:r>
              <a:rPr lang="en-US" dirty="0">
                <a:solidFill>
                  <a:schemeClr val="tx1"/>
                </a:solidFill>
              </a:rPr>
              <a:t> destroyed</a:t>
            </a: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>
              <a:solidFill>
                <a:schemeClr val="tx1"/>
              </a:solidFill>
            </a:endParaRP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Can </a:t>
            </a:r>
            <a:r>
              <a:rPr lang="en-US" dirty="0">
                <a:solidFill>
                  <a:schemeClr val="tx1"/>
                </a:solidFill>
              </a:rPr>
              <a:t>be cause by </a:t>
            </a:r>
            <a:r>
              <a:rPr lang="en-US" dirty="0" smtClean="0">
                <a:solidFill>
                  <a:schemeClr val="tx1"/>
                </a:solidFill>
              </a:rPr>
              <a:t>_</a:t>
            </a:r>
            <a:endParaRPr lang="en-US" dirty="0">
              <a:solidFill>
                <a:schemeClr val="tx1"/>
              </a:solidFill>
            </a:endParaRP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>
              <a:solidFill>
                <a:schemeClr val="tx1"/>
              </a:solidFill>
            </a:endParaRP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Usually </a:t>
            </a:r>
            <a:r>
              <a:rPr lang="en-US" dirty="0">
                <a:solidFill>
                  <a:schemeClr val="tx1"/>
                </a:solidFill>
              </a:rPr>
              <a:t>reversible if normal conditions restored</a:t>
            </a: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chemeClr val="tx1"/>
                </a:solidFill>
              </a:rPr>
              <a:t>Irreversible if changes extreme</a:t>
            </a: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chemeClr val="tx1"/>
                </a:solidFill>
              </a:rPr>
              <a:t>e.g., cooking an egg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50318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8102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IN" dirty="0">
                <a:solidFill>
                  <a:schemeClr val="tx1"/>
                </a:solidFill>
              </a:rPr>
              <a:t>Enzymes</a:t>
            </a:r>
          </a:p>
        </p:txBody>
      </p:sp>
      <p:sp>
        <p:nvSpPr>
          <p:cNvPr id="59394" name="Rectangle 2"/>
          <p:cNvSpPr>
            <a:spLocks noGrp="1" noChangeArrowheads="1"/>
          </p:cNvSpPr>
          <p:nvPr>
            <p:ph idx="1"/>
          </p:nvPr>
        </p:nvSpPr>
        <p:spPr>
          <a:xfrm>
            <a:off x="365125" y="1141413"/>
            <a:ext cx="8229600" cy="5106987"/>
          </a:xfrm>
          <a:ln/>
        </p:spPr>
        <p:txBody>
          <a:bodyPr/>
          <a:lstStyle/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b="1" dirty="0" smtClean="0">
                <a:solidFill>
                  <a:schemeClr val="tx1"/>
                </a:solidFill>
              </a:rPr>
              <a:t> </a:t>
            </a:r>
            <a:endParaRPr lang="en-IN" b="1" dirty="0">
              <a:solidFill>
                <a:schemeClr val="tx1"/>
              </a:solidFill>
            </a:endParaRP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IN" dirty="0" smtClean="0">
              <a:solidFill>
                <a:schemeClr val="tx1"/>
              </a:solidFill>
            </a:endParaRP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 smtClean="0">
                <a:solidFill>
                  <a:schemeClr val="tx1"/>
                </a:solidFill>
              </a:rPr>
              <a:t>Globular </a:t>
            </a:r>
            <a:r>
              <a:rPr lang="en-IN" dirty="0">
                <a:solidFill>
                  <a:schemeClr val="tx1"/>
                </a:solidFill>
              </a:rPr>
              <a:t>proteins that act as </a:t>
            </a:r>
            <a:r>
              <a:rPr lang="en-IN" dirty="0" smtClean="0">
                <a:solidFill>
                  <a:schemeClr val="tx1"/>
                </a:solidFill>
              </a:rPr>
              <a:t>_</a:t>
            </a:r>
            <a:endParaRPr lang="en-IN" b="1" dirty="0">
              <a:solidFill>
                <a:schemeClr val="tx1"/>
              </a:solidFill>
            </a:endParaRPr>
          </a:p>
          <a:p>
            <a:pPr lvl="2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>
                <a:solidFill>
                  <a:schemeClr val="tx1"/>
                </a:solidFill>
              </a:rPr>
              <a:t>Regulate and increase speed of chemical reactions</a:t>
            </a: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IN" dirty="0" smtClean="0">
              <a:solidFill>
                <a:schemeClr val="tx1"/>
              </a:solidFill>
            </a:endParaRP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IN" dirty="0" smtClean="0">
              <a:solidFill>
                <a:schemeClr val="tx1"/>
              </a:solidFill>
            </a:endParaRP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 smtClean="0">
                <a:solidFill>
                  <a:schemeClr val="tx1"/>
                </a:solidFill>
              </a:rPr>
              <a:t>Lower </a:t>
            </a:r>
            <a:r>
              <a:rPr lang="en-IN" dirty="0">
                <a:solidFill>
                  <a:schemeClr val="tx1"/>
                </a:solidFill>
              </a:rPr>
              <a:t>the activation energy, increase the speed of a reaction </a:t>
            </a:r>
            <a:endParaRPr lang="en-IN" dirty="0" smtClean="0">
              <a:solidFill>
                <a:schemeClr val="tx1"/>
              </a:solidFill>
            </a:endParaRPr>
          </a:p>
          <a:p>
            <a:pPr marL="1141413" lvl="2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 smtClean="0">
                <a:solidFill>
                  <a:schemeClr val="tx1"/>
                </a:solidFill>
              </a:rPr>
              <a:t>millions </a:t>
            </a:r>
            <a:r>
              <a:rPr lang="en-IN" dirty="0">
                <a:solidFill>
                  <a:schemeClr val="tx1"/>
                </a:solidFill>
              </a:rPr>
              <a:t>of reactions per </a:t>
            </a:r>
            <a:r>
              <a:rPr lang="en-IN" dirty="0" smtClean="0">
                <a:solidFill>
                  <a:schemeClr val="tx1"/>
                </a:solidFill>
              </a:rPr>
              <a:t>minute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4655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8102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IN" dirty="0">
                <a:solidFill>
                  <a:schemeClr val="tx1"/>
                </a:solidFill>
              </a:rPr>
              <a:t>Characteristics of Enzymes</a:t>
            </a:r>
          </a:p>
        </p:txBody>
      </p:sp>
      <p:sp>
        <p:nvSpPr>
          <p:cNvPr id="61442" name="Rectangle 2"/>
          <p:cNvSpPr>
            <a:spLocks noGrp="1" noChangeArrowheads="1"/>
          </p:cNvSpPr>
          <p:nvPr>
            <p:ph idx="1"/>
          </p:nvPr>
        </p:nvSpPr>
        <p:spPr>
          <a:xfrm>
            <a:off x="365125" y="1141413"/>
            <a:ext cx="8229600" cy="5106987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Enzymes </a:t>
            </a:r>
            <a:r>
              <a:rPr lang="en-US" dirty="0">
                <a:solidFill>
                  <a:schemeClr val="tx1"/>
                </a:solidFill>
              </a:rPr>
              <a:t>are specific</a:t>
            </a:r>
          </a:p>
          <a:p>
            <a:pPr marL="741363" lvl="1" indent="-284163">
              <a:lnSpc>
                <a:spcPct val="90000"/>
              </a:lnSpc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chemeClr val="tx1"/>
                </a:solidFill>
              </a:rPr>
              <a:t>Act on specific </a:t>
            </a:r>
            <a:r>
              <a:rPr lang="en-US" b="1" dirty="0" smtClean="0">
                <a:solidFill>
                  <a:schemeClr val="tx1"/>
                </a:solidFill>
              </a:rPr>
              <a:t>_</a:t>
            </a:r>
            <a:endParaRPr lang="en-US" b="1" dirty="0">
              <a:solidFill>
                <a:schemeClr val="tx1"/>
              </a:solidFill>
            </a:endParaRPr>
          </a:p>
          <a:p>
            <a:pPr marL="341313" indent="-341313">
              <a:lnSpc>
                <a:spcPct val="90000"/>
              </a:lnSpc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>
              <a:solidFill>
                <a:schemeClr val="tx1"/>
              </a:solidFill>
            </a:endParaRPr>
          </a:p>
          <a:p>
            <a:pPr marL="341313" indent="-341313">
              <a:lnSpc>
                <a:spcPct val="90000"/>
              </a:lnSpc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Usually </a:t>
            </a:r>
            <a:r>
              <a:rPr lang="en-US" dirty="0">
                <a:solidFill>
                  <a:schemeClr val="tx1"/>
                </a:solidFill>
              </a:rPr>
              <a:t>end in </a:t>
            </a:r>
            <a:r>
              <a:rPr lang="en-US" dirty="0" smtClean="0">
                <a:solidFill>
                  <a:schemeClr val="tx1"/>
                </a:solidFill>
              </a:rPr>
              <a:t>_</a:t>
            </a:r>
            <a:endParaRPr lang="en-US" i="1" dirty="0">
              <a:solidFill>
                <a:schemeClr val="tx1"/>
              </a:solidFill>
            </a:endParaRPr>
          </a:p>
          <a:p>
            <a:pPr marL="341313" indent="-341313">
              <a:lnSpc>
                <a:spcPct val="90000"/>
              </a:lnSpc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>
              <a:solidFill>
                <a:schemeClr val="tx1"/>
              </a:solidFill>
            </a:endParaRPr>
          </a:p>
          <a:p>
            <a:pPr marL="341313" indent="-341313">
              <a:lnSpc>
                <a:spcPct val="90000"/>
              </a:lnSpc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Often </a:t>
            </a:r>
            <a:r>
              <a:rPr lang="en-US" dirty="0">
                <a:solidFill>
                  <a:schemeClr val="tx1"/>
                </a:solidFill>
              </a:rPr>
              <a:t>named for the </a:t>
            </a:r>
            <a:r>
              <a:rPr lang="en-US" dirty="0" smtClean="0">
                <a:solidFill>
                  <a:schemeClr val="tx1"/>
                </a:solidFill>
              </a:rPr>
              <a:t>_</a:t>
            </a:r>
            <a:endParaRPr lang="en-US" dirty="0">
              <a:solidFill>
                <a:schemeClr val="tx1"/>
              </a:solidFill>
            </a:endParaRPr>
          </a:p>
          <a:p>
            <a:pPr marL="741363" lvl="1" indent="-284163">
              <a:lnSpc>
                <a:spcPct val="90000"/>
              </a:lnSpc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chemeClr val="tx1"/>
                </a:solidFill>
              </a:rPr>
              <a:t> Hydrolases, oxidases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71166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8102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IN" dirty="0">
                <a:solidFill>
                  <a:schemeClr val="tx1"/>
                </a:solidFill>
              </a:rPr>
              <a:t>Acids and Bases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365125" y="1141413"/>
            <a:ext cx="8229600" cy="5133975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chemeClr val="tx1"/>
                </a:solidFill>
              </a:rPr>
              <a:t> Both are electrolytes</a:t>
            </a:r>
          </a:p>
          <a:p>
            <a:pPr marL="741363" lvl="1" indent="-284163">
              <a:lnSpc>
                <a:spcPct val="90000"/>
              </a:lnSpc>
              <a:spcBef>
                <a:spcPts val="6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>
              <a:solidFill>
                <a:schemeClr val="tx1"/>
              </a:solidFill>
            </a:endParaRP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b="1" dirty="0">
                <a:solidFill>
                  <a:schemeClr val="tx1"/>
                </a:solidFill>
              </a:rPr>
              <a:t>Acids</a:t>
            </a:r>
            <a:r>
              <a:rPr lang="en-US" sz="2800" dirty="0">
                <a:solidFill>
                  <a:schemeClr val="tx1"/>
                </a:solidFill>
              </a:rPr>
              <a:t> are </a:t>
            </a:r>
            <a:r>
              <a:rPr lang="en-US" sz="2800" b="1" dirty="0" smtClean="0">
                <a:solidFill>
                  <a:schemeClr val="tx1"/>
                </a:solidFill>
              </a:rPr>
              <a:t>_</a:t>
            </a:r>
            <a:endParaRPr lang="en-US" sz="2800" b="1" dirty="0">
              <a:solidFill>
                <a:schemeClr val="tx1"/>
              </a:solidFill>
            </a:endParaRPr>
          </a:p>
          <a:p>
            <a:pPr marL="741363" lvl="1" indent="-284163">
              <a:lnSpc>
                <a:spcPct val="90000"/>
              </a:lnSpc>
              <a:spcBef>
                <a:spcPts val="6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>
                <a:solidFill>
                  <a:schemeClr val="tx1"/>
                </a:solidFill>
              </a:rPr>
              <a:t>Release H</a:t>
            </a:r>
            <a:r>
              <a:rPr lang="en-US" sz="2400" baseline="30000" dirty="0">
                <a:solidFill>
                  <a:schemeClr val="tx1"/>
                </a:solidFill>
              </a:rPr>
              <a:t>+</a:t>
            </a:r>
            <a:r>
              <a:rPr lang="en-US" sz="2400" dirty="0">
                <a:solidFill>
                  <a:schemeClr val="tx1"/>
                </a:solidFill>
              </a:rPr>
              <a:t> (a bare proton) in solution</a:t>
            </a:r>
          </a:p>
          <a:p>
            <a:pPr marL="741363" lvl="1" indent="-284163">
              <a:lnSpc>
                <a:spcPct val="90000"/>
              </a:lnSpc>
              <a:spcBef>
                <a:spcPts val="6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>
                <a:solidFill>
                  <a:schemeClr val="tx1"/>
                </a:solidFill>
              </a:rPr>
              <a:t>HCl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Symbol" pitchFamily="80" charset="2"/>
              </a:rPr>
              <a:t></a:t>
            </a:r>
            <a:r>
              <a:rPr lang="en-US" sz="2400" dirty="0">
                <a:solidFill>
                  <a:schemeClr val="tx1"/>
                </a:solidFill>
              </a:rPr>
              <a:t> H</a:t>
            </a:r>
            <a:r>
              <a:rPr lang="en-US" sz="2400" baseline="30000" dirty="0">
                <a:solidFill>
                  <a:schemeClr val="tx1"/>
                </a:solidFill>
              </a:rPr>
              <a:t>+</a:t>
            </a:r>
            <a:r>
              <a:rPr lang="en-US" sz="2400" dirty="0">
                <a:solidFill>
                  <a:schemeClr val="tx1"/>
                </a:solidFill>
              </a:rPr>
              <a:t> + </a:t>
            </a:r>
            <a:r>
              <a:rPr lang="en-US" sz="2400" dirty="0" err="1">
                <a:solidFill>
                  <a:schemeClr val="tx1"/>
                </a:solidFill>
              </a:rPr>
              <a:t>Cl</a:t>
            </a:r>
            <a:r>
              <a:rPr lang="en-US" sz="2400" baseline="30000" dirty="0">
                <a:solidFill>
                  <a:schemeClr val="tx1"/>
                </a:solidFill>
              </a:rPr>
              <a:t>–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>
              <a:solidFill>
                <a:schemeClr val="tx1"/>
              </a:solidFill>
            </a:endParaRP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b="1" dirty="0">
                <a:solidFill>
                  <a:schemeClr val="tx1"/>
                </a:solidFill>
              </a:rPr>
              <a:t>Bases</a:t>
            </a:r>
            <a:r>
              <a:rPr lang="en-US" sz="2800" dirty="0">
                <a:solidFill>
                  <a:schemeClr val="tx1"/>
                </a:solidFill>
              </a:rPr>
              <a:t> are </a:t>
            </a:r>
            <a:r>
              <a:rPr lang="en-US" sz="2800" b="1" dirty="0" smtClean="0">
                <a:solidFill>
                  <a:schemeClr val="tx1"/>
                </a:solidFill>
              </a:rPr>
              <a:t>_</a:t>
            </a:r>
            <a:endParaRPr lang="en-US" sz="2800" b="1" dirty="0">
              <a:solidFill>
                <a:schemeClr val="tx1"/>
              </a:solidFill>
            </a:endParaRPr>
          </a:p>
          <a:p>
            <a:pPr marL="741363" lvl="1" indent="-284163">
              <a:lnSpc>
                <a:spcPct val="90000"/>
              </a:lnSpc>
              <a:spcBef>
                <a:spcPts val="6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>
                <a:solidFill>
                  <a:schemeClr val="tx1"/>
                </a:solidFill>
              </a:rPr>
              <a:t>Take up H</a:t>
            </a:r>
            <a:r>
              <a:rPr lang="en-US" sz="2400" baseline="30000" dirty="0">
                <a:solidFill>
                  <a:schemeClr val="tx1"/>
                </a:solidFill>
              </a:rPr>
              <a:t>+</a:t>
            </a:r>
            <a:r>
              <a:rPr lang="en-US" sz="2400" dirty="0">
                <a:solidFill>
                  <a:schemeClr val="tx1"/>
                </a:solidFill>
              </a:rPr>
              <a:t> from solution</a:t>
            </a:r>
          </a:p>
          <a:p>
            <a:pPr lvl="2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>
                <a:solidFill>
                  <a:schemeClr val="tx1"/>
                </a:solidFill>
              </a:rPr>
              <a:t>NaOH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Symbol" pitchFamily="80" charset="2"/>
              </a:rPr>
              <a:t></a:t>
            </a:r>
            <a:r>
              <a:rPr lang="en-US" sz="2000" dirty="0">
                <a:solidFill>
                  <a:schemeClr val="tx1"/>
                </a:solidFill>
              </a:rPr>
              <a:t> Na</a:t>
            </a:r>
            <a:r>
              <a:rPr lang="en-US" sz="2000" baseline="30000" dirty="0">
                <a:solidFill>
                  <a:schemeClr val="tx1"/>
                </a:solidFill>
              </a:rPr>
              <a:t>+</a:t>
            </a:r>
            <a:r>
              <a:rPr lang="en-US" sz="2000" dirty="0">
                <a:solidFill>
                  <a:schemeClr val="tx1"/>
                </a:solidFill>
              </a:rPr>
              <a:t> + OH</a:t>
            </a:r>
            <a:r>
              <a:rPr lang="en-US" sz="2000" baseline="30000" dirty="0">
                <a:solidFill>
                  <a:schemeClr val="tx1"/>
                </a:solidFill>
              </a:rPr>
              <a:t>–</a:t>
            </a:r>
          </a:p>
          <a:p>
            <a:pPr lvl="3">
              <a:lnSpc>
                <a:spcPct val="90000"/>
              </a:lnSpc>
              <a:spcBef>
                <a:spcPts val="45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>
                <a:solidFill>
                  <a:schemeClr val="tx1"/>
                </a:solidFill>
              </a:rPr>
              <a:t>OH</a:t>
            </a:r>
            <a:r>
              <a:rPr lang="en-US" sz="1800" baseline="30000" dirty="0">
                <a:solidFill>
                  <a:schemeClr val="tx1"/>
                </a:solidFill>
              </a:rPr>
              <a:t>–</a:t>
            </a:r>
            <a:r>
              <a:rPr lang="en-US" sz="1800" dirty="0">
                <a:solidFill>
                  <a:schemeClr val="tx1"/>
                </a:solidFill>
              </a:rPr>
              <a:t> accepts an available proton (H</a:t>
            </a:r>
            <a:r>
              <a:rPr lang="en-US" sz="1800" baseline="30000" dirty="0">
                <a:solidFill>
                  <a:schemeClr val="tx1"/>
                </a:solidFill>
              </a:rPr>
              <a:t>+</a:t>
            </a:r>
            <a:r>
              <a:rPr lang="en-US" sz="1800" dirty="0">
                <a:solidFill>
                  <a:schemeClr val="tx1"/>
                </a:solidFill>
              </a:rPr>
              <a:t>)</a:t>
            </a:r>
          </a:p>
          <a:p>
            <a:pPr lvl="3">
              <a:lnSpc>
                <a:spcPct val="90000"/>
              </a:lnSpc>
              <a:spcBef>
                <a:spcPts val="45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>
                <a:solidFill>
                  <a:schemeClr val="tx1"/>
                </a:solidFill>
              </a:rPr>
              <a:t>OH</a:t>
            </a:r>
            <a:r>
              <a:rPr lang="en-US" sz="1800" baseline="30000" dirty="0">
                <a:solidFill>
                  <a:schemeClr val="tx1"/>
                </a:solidFill>
              </a:rPr>
              <a:t>–</a:t>
            </a:r>
            <a:r>
              <a:rPr lang="en-US" sz="1800" dirty="0">
                <a:solidFill>
                  <a:schemeClr val="tx1"/>
                </a:solidFill>
              </a:rPr>
              <a:t> + H</a:t>
            </a:r>
            <a:r>
              <a:rPr lang="en-US" sz="1800" baseline="30000" dirty="0">
                <a:solidFill>
                  <a:schemeClr val="tx1"/>
                </a:solidFill>
              </a:rPr>
              <a:t>+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Symbol" pitchFamily="80" charset="2"/>
              </a:rPr>
              <a:t></a:t>
            </a:r>
            <a:r>
              <a:rPr lang="en-US" sz="1800" dirty="0">
                <a:solidFill>
                  <a:schemeClr val="tx1"/>
                </a:solidFill>
              </a:rPr>
              <a:t> H</a:t>
            </a:r>
            <a:r>
              <a:rPr lang="en-US" sz="1800" baseline="-25000" dirty="0">
                <a:solidFill>
                  <a:schemeClr val="tx1"/>
                </a:solidFill>
              </a:rPr>
              <a:t>2</a:t>
            </a:r>
            <a:r>
              <a:rPr lang="en-US" sz="1800" dirty="0">
                <a:solidFill>
                  <a:schemeClr val="tx1"/>
                </a:solidFill>
              </a:rPr>
              <a:t>O</a:t>
            </a:r>
          </a:p>
          <a:p>
            <a:pPr marL="341313" indent="-341313">
              <a:lnSpc>
                <a:spcPct val="90000"/>
              </a:lnSpc>
              <a:spcBef>
                <a:spcPts val="45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35733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8102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IN" dirty="0">
                <a:solidFill>
                  <a:schemeClr val="tx1"/>
                </a:solidFill>
              </a:rPr>
              <a:t>pH: Acid-base Concentration 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xfrm>
            <a:off x="365125" y="1141413"/>
            <a:ext cx="8229600" cy="5106987"/>
          </a:xfrm>
          <a:ln/>
        </p:spPr>
        <p:txBody>
          <a:bodyPr/>
          <a:lstStyle/>
          <a:p>
            <a:pPr marL="741363" lvl="1" indent="-284163">
              <a:lnSpc>
                <a:spcPct val="90000"/>
              </a:lnSpc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>
                <a:solidFill>
                  <a:schemeClr val="tx1"/>
                </a:solidFill>
              </a:rPr>
              <a:t>Relative free [H</a:t>
            </a:r>
            <a:r>
              <a:rPr lang="en-IN" baseline="30000" dirty="0">
                <a:solidFill>
                  <a:schemeClr val="tx1"/>
                </a:solidFill>
              </a:rPr>
              <a:t>+</a:t>
            </a:r>
            <a:r>
              <a:rPr lang="en-IN" dirty="0">
                <a:solidFill>
                  <a:schemeClr val="tx1"/>
                </a:solidFill>
              </a:rPr>
              <a:t>] of a solution measured on </a:t>
            </a:r>
            <a:r>
              <a:rPr lang="en-IN" b="1" dirty="0">
                <a:solidFill>
                  <a:schemeClr val="tx1"/>
                </a:solidFill>
              </a:rPr>
              <a:t>pH scale</a:t>
            </a:r>
          </a:p>
          <a:p>
            <a:pPr>
              <a:lnSpc>
                <a:spcPct val="90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IN" dirty="0">
              <a:solidFill>
                <a:schemeClr val="tx1"/>
              </a:solidFill>
            </a:endParaRPr>
          </a:p>
          <a:p>
            <a:pPr marL="741363" lvl="1" indent="-284163">
              <a:lnSpc>
                <a:spcPct val="90000"/>
              </a:lnSpc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>
                <a:solidFill>
                  <a:schemeClr val="tx1"/>
                </a:solidFill>
              </a:rPr>
              <a:t>As free [H</a:t>
            </a:r>
            <a:r>
              <a:rPr lang="en-IN" baseline="30000" dirty="0">
                <a:solidFill>
                  <a:schemeClr val="tx1"/>
                </a:solidFill>
              </a:rPr>
              <a:t>+</a:t>
            </a:r>
            <a:r>
              <a:rPr lang="en-IN" dirty="0">
                <a:solidFill>
                  <a:schemeClr val="tx1"/>
                </a:solidFill>
              </a:rPr>
              <a:t>] increases, </a:t>
            </a:r>
            <a:r>
              <a:rPr lang="en-IN" dirty="0" smtClean="0">
                <a:solidFill>
                  <a:schemeClr val="tx1"/>
                </a:solidFill>
              </a:rPr>
              <a:t>_</a:t>
            </a:r>
            <a:endParaRPr lang="en-IN" dirty="0">
              <a:solidFill>
                <a:schemeClr val="tx1"/>
              </a:solidFill>
            </a:endParaRPr>
          </a:p>
          <a:p>
            <a:pPr lvl="2">
              <a:lnSpc>
                <a:spcPct val="90000"/>
              </a:lnSpc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>
                <a:solidFill>
                  <a:schemeClr val="tx1"/>
                </a:solidFill>
              </a:rPr>
              <a:t>[OH</a:t>
            </a:r>
            <a:r>
              <a:rPr lang="en-IN" baseline="30000" dirty="0">
                <a:solidFill>
                  <a:schemeClr val="tx1"/>
                </a:solidFill>
              </a:rPr>
              <a:t>–</a:t>
            </a:r>
            <a:r>
              <a:rPr lang="en-IN" dirty="0">
                <a:solidFill>
                  <a:schemeClr val="tx1"/>
                </a:solidFill>
              </a:rPr>
              <a:t>] decreases as [H</a:t>
            </a:r>
            <a:r>
              <a:rPr lang="en-IN" baseline="30000" dirty="0">
                <a:solidFill>
                  <a:schemeClr val="tx1"/>
                </a:solidFill>
              </a:rPr>
              <a:t>+</a:t>
            </a:r>
            <a:r>
              <a:rPr lang="en-IN" dirty="0">
                <a:solidFill>
                  <a:schemeClr val="tx1"/>
                </a:solidFill>
              </a:rPr>
              <a:t>] increases </a:t>
            </a:r>
          </a:p>
          <a:p>
            <a:pPr lvl="2">
              <a:lnSpc>
                <a:spcPct val="90000"/>
              </a:lnSpc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 smtClean="0">
                <a:solidFill>
                  <a:schemeClr val="tx1"/>
                </a:solidFill>
              </a:rPr>
              <a:t> </a:t>
            </a:r>
            <a:endParaRPr lang="en-IN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IN" dirty="0">
              <a:solidFill>
                <a:schemeClr val="tx1"/>
              </a:solidFill>
            </a:endParaRPr>
          </a:p>
          <a:p>
            <a:pPr marL="741363" lvl="1" indent="-284163">
              <a:lnSpc>
                <a:spcPct val="90000"/>
              </a:lnSpc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>
                <a:solidFill>
                  <a:schemeClr val="tx1"/>
                </a:solidFill>
              </a:rPr>
              <a:t>As free [H</a:t>
            </a:r>
            <a:r>
              <a:rPr lang="en-IN" baseline="30000" dirty="0">
                <a:solidFill>
                  <a:schemeClr val="tx1"/>
                </a:solidFill>
              </a:rPr>
              <a:t>+</a:t>
            </a:r>
            <a:r>
              <a:rPr lang="en-IN" dirty="0">
                <a:solidFill>
                  <a:schemeClr val="tx1"/>
                </a:solidFill>
              </a:rPr>
              <a:t>] decreases </a:t>
            </a:r>
            <a:r>
              <a:rPr lang="en-IN" dirty="0" smtClean="0">
                <a:solidFill>
                  <a:schemeClr val="tx1"/>
                </a:solidFill>
              </a:rPr>
              <a:t>_</a:t>
            </a:r>
            <a:endParaRPr lang="en-IN" dirty="0">
              <a:solidFill>
                <a:schemeClr val="tx1"/>
              </a:solidFill>
            </a:endParaRPr>
          </a:p>
          <a:p>
            <a:pPr lvl="2">
              <a:lnSpc>
                <a:spcPct val="90000"/>
              </a:lnSpc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>
                <a:solidFill>
                  <a:schemeClr val="tx1"/>
                </a:solidFill>
              </a:rPr>
              <a:t>[OH</a:t>
            </a:r>
            <a:r>
              <a:rPr lang="en-IN" baseline="30000" dirty="0">
                <a:solidFill>
                  <a:schemeClr val="tx1"/>
                </a:solidFill>
              </a:rPr>
              <a:t>–</a:t>
            </a:r>
            <a:r>
              <a:rPr lang="en-IN" dirty="0">
                <a:solidFill>
                  <a:schemeClr val="tx1"/>
                </a:solidFill>
              </a:rPr>
              <a:t>] increases as [H</a:t>
            </a:r>
            <a:r>
              <a:rPr lang="en-IN" baseline="30000" dirty="0">
                <a:solidFill>
                  <a:schemeClr val="tx1"/>
                </a:solidFill>
              </a:rPr>
              <a:t>+</a:t>
            </a:r>
            <a:r>
              <a:rPr lang="en-IN" dirty="0">
                <a:solidFill>
                  <a:schemeClr val="tx1"/>
                </a:solidFill>
              </a:rPr>
              <a:t>] decreases</a:t>
            </a:r>
          </a:p>
          <a:p>
            <a:pPr lvl="2">
              <a:lnSpc>
                <a:spcPct val="90000"/>
              </a:lnSpc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 smtClean="0">
                <a:solidFill>
                  <a:schemeClr val="tx1"/>
                </a:solidFill>
              </a:rPr>
              <a:t> </a:t>
            </a:r>
            <a:endParaRPr lang="en-IN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63954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8102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IN" dirty="0">
                <a:solidFill>
                  <a:schemeClr val="tx1"/>
                </a:solidFill>
              </a:rPr>
              <a:t>pH: Acid-base Concentration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>
          <a:xfrm>
            <a:off x="365125" y="1141413"/>
            <a:ext cx="8229600" cy="5106987"/>
          </a:xfrm>
          <a:ln/>
        </p:spPr>
        <p:txBody>
          <a:bodyPr/>
          <a:lstStyle/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>
                <a:solidFill>
                  <a:schemeClr val="tx1"/>
                </a:solidFill>
              </a:rPr>
              <a:t>pH = negative logarithm of [H</a:t>
            </a:r>
            <a:r>
              <a:rPr lang="en-IN" baseline="30000" dirty="0">
                <a:solidFill>
                  <a:schemeClr val="tx1"/>
                </a:solidFill>
              </a:rPr>
              <a:t>+</a:t>
            </a:r>
            <a:r>
              <a:rPr lang="en-IN" dirty="0">
                <a:solidFill>
                  <a:schemeClr val="tx1"/>
                </a:solidFill>
              </a:rPr>
              <a:t>] in moles per </a:t>
            </a:r>
            <a:r>
              <a:rPr lang="en-IN" dirty="0" err="1">
                <a:solidFill>
                  <a:schemeClr val="tx1"/>
                </a:solidFill>
              </a:rPr>
              <a:t>liter</a:t>
            </a:r>
            <a:endParaRPr lang="en-IN" dirty="0">
              <a:solidFill>
                <a:schemeClr val="tx1"/>
              </a:solidFill>
            </a:endParaRP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>
                <a:solidFill>
                  <a:schemeClr val="tx1"/>
                </a:solidFill>
              </a:rPr>
              <a:t>pH scale ranges from 0–14</a:t>
            </a: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IN" dirty="0" smtClean="0">
              <a:solidFill>
                <a:schemeClr val="tx1"/>
              </a:solidFill>
            </a:endParaRP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 smtClean="0">
                <a:solidFill>
                  <a:schemeClr val="tx1"/>
                </a:solidFill>
              </a:rPr>
              <a:t>Because </a:t>
            </a:r>
            <a:r>
              <a:rPr lang="en-IN" dirty="0">
                <a:solidFill>
                  <a:schemeClr val="tx1"/>
                </a:solidFill>
              </a:rPr>
              <a:t>pH scale is logarithmic</a:t>
            </a: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 smtClean="0">
                <a:solidFill>
                  <a:schemeClr val="tx1"/>
                </a:solidFill>
              </a:rPr>
              <a:t> </a:t>
            </a:r>
            <a:endParaRPr lang="en-IN" dirty="0">
              <a:solidFill>
                <a:schemeClr val="tx1"/>
              </a:solidFill>
            </a:endParaRPr>
          </a:p>
          <a:p>
            <a:pPr marL="341313" indent="-341313"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1678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8102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IN" dirty="0">
                <a:solidFill>
                  <a:schemeClr val="tx1"/>
                </a:solidFill>
              </a:rPr>
              <a:t>pH: Acid-base Concentration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>
          <a:xfrm>
            <a:off x="365125" y="1141413"/>
            <a:ext cx="8229600" cy="5106987"/>
          </a:xfrm>
          <a:ln/>
        </p:spPr>
        <p:txBody>
          <a:bodyPr/>
          <a:lstStyle/>
          <a:p>
            <a:pPr marL="341313" indent="-34131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sz="2800" b="1" dirty="0">
                <a:solidFill>
                  <a:schemeClr val="tx1"/>
                </a:solidFill>
              </a:rPr>
              <a:t>Acidic</a:t>
            </a:r>
            <a:r>
              <a:rPr lang="en-IN" sz="2800" dirty="0">
                <a:solidFill>
                  <a:schemeClr val="tx1"/>
                </a:solidFill>
              </a:rPr>
              <a:t> solutions </a:t>
            </a:r>
            <a:endParaRPr lang="en-IN" sz="2800" dirty="0" smtClean="0">
              <a:solidFill>
                <a:schemeClr val="tx1"/>
              </a:solidFill>
            </a:endParaRPr>
          </a:p>
          <a:p>
            <a:pPr marL="741363" lvl="1" indent="-34131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sz="2000" dirty="0" smtClean="0">
                <a:solidFill>
                  <a:schemeClr val="tx1"/>
                </a:solidFill>
                <a:latin typeface="Symbol" pitchFamily="80" charset="2"/>
              </a:rPr>
              <a:t> </a:t>
            </a:r>
            <a:endParaRPr lang="en-IN" sz="2000" dirty="0" smtClean="0">
              <a:solidFill>
                <a:schemeClr val="tx1"/>
              </a:solidFill>
            </a:endParaRPr>
          </a:p>
          <a:p>
            <a:pPr marL="741363" lvl="1" indent="-34131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sz="2400" dirty="0" smtClean="0">
                <a:solidFill>
                  <a:schemeClr val="tx1"/>
                </a:solidFill>
              </a:rPr>
              <a:t>Acidic </a:t>
            </a:r>
            <a:r>
              <a:rPr lang="en-IN" sz="2400" dirty="0">
                <a:solidFill>
                  <a:schemeClr val="tx1"/>
                </a:solidFill>
              </a:rPr>
              <a:t>pH: 0–6.99</a:t>
            </a:r>
          </a:p>
          <a:p>
            <a:pPr marL="341313" indent="-34131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sz="2800" dirty="0">
                <a:solidFill>
                  <a:schemeClr val="tx1"/>
                </a:solidFill>
              </a:rPr>
              <a:t>Neutral solutions</a:t>
            </a:r>
          </a:p>
          <a:p>
            <a:pPr marL="741363" lvl="1" indent="-284163">
              <a:spcBef>
                <a:spcPts val="6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sz="2400" dirty="0" smtClean="0">
                <a:solidFill>
                  <a:schemeClr val="tx1"/>
                </a:solidFill>
              </a:rPr>
              <a:t> </a:t>
            </a:r>
            <a:endParaRPr lang="en-IN" sz="2400" baseline="30000" dirty="0">
              <a:solidFill>
                <a:schemeClr val="tx1"/>
              </a:solidFill>
            </a:endParaRPr>
          </a:p>
          <a:p>
            <a:pPr marL="741363" lvl="1" indent="-284163">
              <a:spcBef>
                <a:spcPts val="6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sz="2400" dirty="0">
                <a:solidFill>
                  <a:schemeClr val="tx1"/>
                </a:solidFill>
              </a:rPr>
              <a:t>All neutral solutions are pH 7</a:t>
            </a:r>
          </a:p>
          <a:p>
            <a:pPr marL="741363" lvl="1" indent="-284163">
              <a:spcBef>
                <a:spcPts val="6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sz="2400" dirty="0">
                <a:solidFill>
                  <a:schemeClr val="tx1"/>
                </a:solidFill>
              </a:rPr>
              <a:t>Pure water is pH neutral</a:t>
            </a:r>
          </a:p>
          <a:p>
            <a:pPr lvl="2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sz="2000" dirty="0">
                <a:solidFill>
                  <a:schemeClr val="tx1"/>
                </a:solidFill>
              </a:rPr>
              <a:t>pH of pure water = pH 7: [H</a:t>
            </a:r>
            <a:r>
              <a:rPr lang="en-IN" sz="2000" baseline="30000" dirty="0">
                <a:solidFill>
                  <a:schemeClr val="tx1"/>
                </a:solidFill>
              </a:rPr>
              <a:t>+</a:t>
            </a:r>
            <a:r>
              <a:rPr lang="en-IN" sz="2000" dirty="0">
                <a:solidFill>
                  <a:schemeClr val="tx1"/>
                </a:solidFill>
              </a:rPr>
              <a:t>] = 10</a:t>
            </a:r>
            <a:r>
              <a:rPr lang="en-IN" sz="2000" baseline="30000" dirty="0">
                <a:solidFill>
                  <a:schemeClr val="tx1"/>
                </a:solidFill>
              </a:rPr>
              <a:t>–7</a:t>
            </a:r>
            <a:r>
              <a:rPr lang="en-IN" sz="2000" dirty="0">
                <a:solidFill>
                  <a:schemeClr val="tx1"/>
                </a:solidFill>
              </a:rPr>
              <a:t> m</a:t>
            </a:r>
          </a:p>
          <a:p>
            <a:pPr marL="341313" indent="-34131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sz="2800" b="1" dirty="0">
                <a:solidFill>
                  <a:schemeClr val="tx1"/>
                </a:solidFill>
              </a:rPr>
              <a:t>Alkaline (basic)</a:t>
            </a:r>
            <a:r>
              <a:rPr lang="en-IN" sz="2800" dirty="0">
                <a:solidFill>
                  <a:schemeClr val="tx1"/>
                </a:solidFill>
              </a:rPr>
              <a:t> solutions </a:t>
            </a:r>
            <a:endParaRPr lang="en-IN" sz="2800" dirty="0" smtClean="0">
              <a:solidFill>
                <a:schemeClr val="tx1"/>
              </a:solidFill>
            </a:endParaRPr>
          </a:p>
          <a:p>
            <a:pPr marL="741363" lvl="1" indent="-34131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sz="2000" dirty="0" smtClean="0">
                <a:solidFill>
                  <a:schemeClr val="tx1"/>
                </a:solidFill>
                <a:latin typeface="Symbol" pitchFamily="80" charset="2"/>
              </a:rPr>
              <a:t> </a:t>
            </a:r>
            <a:endParaRPr lang="en-IN" sz="2000" dirty="0" smtClean="0">
              <a:solidFill>
                <a:schemeClr val="tx1"/>
              </a:solidFill>
            </a:endParaRPr>
          </a:p>
          <a:p>
            <a:pPr marL="741363" lvl="1" indent="-34131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sz="2400" dirty="0" smtClean="0">
                <a:solidFill>
                  <a:schemeClr val="tx1"/>
                </a:solidFill>
              </a:rPr>
              <a:t>Alkaline </a:t>
            </a:r>
            <a:r>
              <a:rPr lang="en-IN" sz="2400" dirty="0">
                <a:solidFill>
                  <a:schemeClr val="tx1"/>
                </a:solidFill>
              </a:rPr>
              <a:t>pH: 7.01–14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27818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8102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IN" dirty="0">
                <a:solidFill>
                  <a:schemeClr val="tx1"/>
                </a:solidFill>
              </a:rPr>
              <a:t>Neutralization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xfrm>
            <a:off x="365125" y="1141413"/>
            <a:ext cx="8229600" cy="5106987"/>
          </a:xfrm>
          <a:ln/>
        </p:spPr>
        <p:txBody>
          <a:bodyPr/>
          <a:lstStyle/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>
                <a:solidFill>
                  <a:schemeClr val="tx1"/>
                </a:solidFill>
              </a:rPr>
              <a:t>Results from </a:t>
            </a:r>
            <a:r>
              <a:rPr lang="en-IN" dirty="0" smtClean="0">
                <a:solidFill>
                  <a:schemeClr val="tx1"/>
                </a:solidFill>
              </a:rPr>
              <a:t>_</a:t>
            </a:r>
            <a:endParaRPr lang="en-IN" dirty="0">
              <a:solidFill>
                <a:schemeClr val="tx1"/>
              </a:solidFill>
            </a:endParaRP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IN" dirty="0" smtClean="0">
              <a:solidFill>
                <a:schemeClr val="tx1"/>
              </a:solidFill>
            </a:endParaRP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 smtClean="0">
                <a:solidFill>
                  <a:schemeClr val="tx1"/>
                </a:solidFill>
              </a:rPr>
              <a:t>Displacement </a:t>
            </a:r>
            <a:r>
              <a:rPr lang="en-IN" dirty="0">
                <a:solidFill>
                  <a:schemeClr val="tx1"/>
                </a:solidFill>
              </a:rPr>
              <a:t>reactions occur forming water and A salt</a:t>
            </a: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IN" b="1" dirty="0" smtClean="0">
              <a:solidFill>
                <a:schemeClr val="tx1"/>
              </a:solidFill>
            </a:endParaRP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b="1" dirty="0" smtClean="0">
                <a:solidFill>
                  <a:schemeClr val="tx1"/>
                </a:solidFill>
              </a:rPr>
              <a:t>Neutralization </a:t>
            </a:r>
            <a:r>
              <a:rPr lang="en-IN" b="1" dirty="0">
                <a:solidFill>
                  <a:schemeClr val="tx1"/>
                </a:solidFill>
              </a:rPr>
              <a:t>reaction</a:t>
            </a:r>
          </a:p>
          <a:p>
            <a:pPr lvl="2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>
                <a:solidFill>
                  <a:schemeClr val="tx1"/>
                </a:solidFill>
              </a:rPr>
              <a:t>Joining of H</a:t>
            </a:r>
            <a:r>
              <a:rPr lang="en-IN" baseline="30000" dirty="0">
                <a:solidFill>
                  <a:schemeClr val="tx1"/>
                </a:solidFill>
              </a:rPr>
              <a:t>+</a:t>
            </a:r>
            <a:r>
              <a:rPr lang="en-IN" dirty="0">
                <a:solidFill>
                  <a:schemeClr val="tx1"/>
                </a:solidFill>
              </a:rPr>
              <a:t> and OH</a:t>
            </a:r>
            <a:r>
              <a:rPr lang="en-IN" baseline="30000" dirty="0">
                <a:solidFill>
                  <a:schemeClr val="tx1"/>
                </a:solidFill>
              </a:rPr>
              <a:t>–</a:t>
            </a:r>
            <a:r>
              <a:rPr lang="en-IN" dirty="0">
                <a:solidFill>
                  <a:schemeClr val="tx1"/>
                </a:solidFill>
              </a:rPr>
              <a:t> </a:t>
            </a:r>
            <a:r>
              <a:rPr lang="en-IN" dirty="0" smtClean="0">
                <a:solidFill>
                  <a:schemeClr val="tx1"/>
                </a:solidFill>
              </a:rPr>
              <a:t>______________________________________ neutralizes </a:t>
            </a:r>
            <a:r>
              <a:rPr lang="en-IN" dirty="0">
                <a:solidFill>
                  <a:schemeClr val="tx1"/>
                </a:solidFill>
              </a:rPr>
              <a:t>solution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70071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8102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IN" dirty="0">
                <a:solidFill>
                  <a:schemeClr val="tx1"/>
                </a:solidFill>
              </a:rPr>
              <a:t>Acid-base Homeostasis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xfrm>
            <a:off x="365125" y="1141413"/>
            <a:ext cx="8229600" cy="5106987"/>
          </a:xfrm>
          <a:ln/>
        </p:spPr>
        <p:txBody>
          <a:bodyPr/>
          <a:lstStyle/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>
                <a:solidFill>
                  <a:schemeClr val="tx1"/>
                </a:solidFill>
              </a:rPr>
              <a:t>pH change </a:t>
            </a:r>
            <a:r>
              <a:rPr lang="en-IN" dirty="0" smtClean="0">
                <a:solidFill>
                  <a:schemeClr val="tx1"/>
                </a:solidFill>
              </a:rPr>
              <a:t>_____________________________________ and </a:t>
            </a:r>
            <a:r>
              <a:rPr lang="en-IN" dirty="0">
                <a:solidFill>
                  <a:schemeClr val="tx1"/>
                </a:solidFill>
              </a:rPr>
              <a:t>may damage living tissue</a:t>
            </a: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IN" dirty="0" smtClean="0">
              <a:solidFill>
                <a:schemeClr val="tx1"/>
              </a:solidFill>
            </a:endParaRP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 smtClean="0">
                <a:solidFill>
                  <a:schemeClr val="tx1"/>
                </a:solidFill>
              </a:rPr>
              <a:t>Even _</a:t>
            </a:r>
            <a:endParaRPr lang="en-IN" dirty="0">
              <a:solidFill>
                <a:schemeClr val="tx1"/>
              </a:solidFill>
            </a:endParaRP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IN" dirty="0" smtClean="0">
              <a:solidFill>
                <a:schemeClr val="tx1"/>
              </a:solidFill>
            </a:endParaRP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 smtClean="0">
                <a:solidFill>
                  <a:schemeClr val="tx1"/>
                </a:solidFill>
              </a:rPr>
              <a:t>pH </a:t>
            </a:r>
            <a:r>
              <a:rPr lang="en-IN" dirty="0">
                <a:solidFill>
                  <a:schemeClr val="tx1"/>
                </a:solidFill>
              </a:rPr>
              <a:t>is regulated by kidneys, lungs, and chemical buffers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24856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1244</Words>
  <Application>Microsoft Office PowerPoint</Application>
  <PresentationFormat>On-screen Show (4:3)</PresentationFormat>
  <Paragraphs>393</Paragraphs>
  <Slides>34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Rate of Chemical Reactions</vt:lpstr>
      <vt:lpstr>Classes of Compounds</vt:lpstr>
      <vt:lpstr>Water in Living Organisms</vt:lpstr>
      <vt:lpstr>Acids and Bases</vt:lpstr>
      <vt:lpstr>pH: Acid-base Concentration </vt:lpstr>
      <vt:lpstr>pH: Acid-base Concentration</vt:lpstr>
      <vt:lpstr>pH: Acid-base Concentration</vt:lpstr>
      <vt:lpstr>Neutralization</vt:lpstr>
      <vt:lpstr>Acid-base Homeostasis</vt:lpstr>
      <vt:lpstr>Buffers</vt:lpstr>
      <vt:lpstr>Organic Compounds</vt:lpstr>
      <vt:lpstr>Organic Compounds</vt:lpstr>
      <vt:lpstr>Carbohydrates</vt:lpstr>
      <vt:lpstr>Carbohydrates</vt:lpstr>
      <vt:lpstr>Monosaccharides</vt:lpstr>
      <vt:lpstr>Disaccharides </vt:lpstr>
      <vt:lpstr>Polysaccharides</vt:lpstr>
      <vt:lpstr>Lipids</vt:lpstr>
      <vt:lpstr>Neutral Fats or Triglycerides</vt:lpstr>
      <vt:lpstr>Saturation of Fatty Acids</vt:lpstr>
      <vt:lpstr>Phospholipids</vt:lpstr>
      <vt:lpstr>Steroids</vt:lpstr>
      <vt:lpstr>Eicosanoids</vt:lpstr>
      <vt:lpstr>Other Lipids in the Body</vt:lpstr>
      <vt:lpstr>Proteins</vt:lpstr>
      <vt:lpstr>Primary Structure of Protein</vt:lpstr>
      <vt:lpstr>Secondary Structure of Protein</vt:lpstr>
      <vt:lpstr>Tertiary Structure of Protein</vt:lpstr>
      <vt:lpstr>Quaternary Protein</vt:lpstr>
      <vt:lpstr>Fibrous and Globular Proteins</vt:lpstr>
      <vt:lpstr>Fibrous and Globular Proteins</vt:lpstr>
      <vt:lpstr>Protein Denaturation</vt:lpstr>
      <vt:lpstr>Enzymes</vt:lpstr>
      <vt:lpstr>Characteristics of Enzymes</vt:lpstr>
    </vt:vector>
  </TitlesOfParts>
  <Company>Illinois State University / CAS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Rate of Chemical Reactions</dc:title>
  <dc:creator>bawargo</dc:creator>
  <cp:lastModifiedBy>bawargo</cp:lastModifiedBy>
  <cp:revision>1</cp:revision>
  <dcterms:created xsi:type="dcterms:W3CDTF">2013-01-07T17:00:30Z</dcterms:created>
  <dcterms:modified xsi:type="dcterms:W3CDTF">2013-01-07T17:01:55Z</dcterms:modified>
</cp:coreProperties>
</file>