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73312-33C3-46CD-9200-FB8E88650A0C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FD5BE-5144-4A46-B2A3-253135999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842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239A0-2F95-4789-A9CA-27E9425DD453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3988A-1E04-411C-B784-4C39FB6D4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04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4AC7D2E-9C6E-43A6-8382-67A1FB4E6A32}" type="slidenum">
              <a:rPr lang="en-US"/>
              <a:pPr/>
              <a:t>1</a:t>
            </a:fld>
            <a:endParaRPr lang="en-US"/>
          </a:p>
        </p:txBody>
      </p:sp>
      <p:sp>
        <p:nvSpPr>
          <p:cNvPr id="135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Four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9DC17D1-ADD9-44CB-A4ED-5F0106B9FB99}" type="slidenum">
              <a:rPr lang="en-US"/>
              <a:pPr/>
              <a:t>2</a:t>
            </a:fld>
            <a:endParaRPr lang="en-US"/>
          </a:p>
        </p:txBody>
      </p:sp>
      <p:sp>
        <p:nvSpPr>
          <p:cNvPr id="136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Four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D032377-B08A-4167-8724-4C4A423DCF23}" type="slidenum">
              <a:rPr lang="en-US"/>
              <a:pPr/>
              <a:t>3</a:t>
            </a:fld>
            <a:endParaRPr lang="en-US"/>
          </a:p>
        </p:txBody>
      </p:sp>
      <p:sp>
        <p:nvSpPr>
          <p:cNvPr id="138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Four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12/10/11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ECFCEF1-B47B-408F-A35C-BFFEFC144A5C}" type="slidenum">
              <a:rPr lang="en-US"/>
              <a:pPr/>
              <a:t>4</a:t>
            </a:fld>
            <a:endParaRPr lang="en-US"/>
          </a:p>
        </p:txBody>
      </p:sp>
      <p:sp>
        <p:nvSpPr>
          <p:cNvPr id="139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Exam One Material, Packet Four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5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3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2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02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9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1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8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5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4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58B3-0A4C-494D-80BC-5F7A0F60DE16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4A38E-6FD0-40BA-BCBA-9CF5B8E1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Nucleic Acids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Deoxyribonucleic acid </a:t>
            </a:r>
            <a:r>
              <a:rPr lang="en-IN" b="1" dirty="0">
                <a:solidFill>
                  <a:schemeClr val="tx1"/>
                </a:solidFill>
              </a:rPr>
              <a:t>(DNA)</a:t>
            </a:r>
            <a:r>
              <a:rPr lang="en-IN" dirty="0">
                <a:solidFill>
                  <a:schemeClr val="tx1"/>
                </a:solidFill>
              </a:rPr>
              <a:t> and ribonucleic acid </a:t>
            </a:r>
            <a:r>
              <a:rPr lang="en-IN" b="1" dirty="0">
                <a:solidFill>
                  <a:schemeClr val="tx1"/>
                </a:solidFill>
              </a:rPr>
              <a:t>(RNA)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Contain C, O, H, N, and P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Polymers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Monomer = </a:t>
            </a:r>
            <a:r>
              <a:rPr lang="en-IN" b="1" dirty="0" smtClean="0">
                <a:solidFill>
                  <a:schemeClr val="tx1"/>
                </a:solidFill>
              </a:rPr>
              <a:t> </a:t>
            </a:r>
            <a:endParaRPr lang="en-IN" b="1" dirty="0">
              <a:solidFill>
                <a:schemeClr val="tx1"/>
              </a:solidFill>
            </a:endParaRPr>
          </a:p>
          <a:p>
            <a:pPr lvl="2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Composed of 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873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91400" cy="990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Membrane Proteins</a:t>
            </a:r>
          </a:p>
        </p:txBody>
      </p:sp>
      <p:sp>
        <p:nvSpPr>
          <p:cNvPr id="15462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Loosely attached to integral proteins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Include 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1"/>
                </a:solidFill>
              </a:rPr>
              <a:t>________________________on intracellular surface and glycoproteins on extracellular surface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Functions: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________________________________, motor proteins, cell-to-cell links, provide support on intracellular surface, and form part of </a:t>
            </a:r>
            <a:r>
              <a:rPr lang="en-US" dirty="0" err="1" smtClean="0">
                <a:solidFill>
                  <a:schemeClr val="tx1"/>
                </a:solidFill>
              </a:rPr>
              <a:t>glycocalyx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62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91400" cy="12017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Functions of Membrane Proteins</a:t>
            </a:r>
          </a:p>
        </p:txBody>
      </p:sp>
      <p:sp>
        <p:nvSpPr>
          <p:cNvPr id="15565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Times" pitchFamily="18" charset="0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________________________________ for signal transduction</a:t>
            </a:r>
          </a:p>
          <a:p>
            <a:pPr marL="571500" indent="-571500">
              <a:buFont typeface="Times" pitchFamily="18" charset="0"/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Attachment to cytoskeleton and extracellular matrix</a:t>
            </a:r>
          </a:p>
        </p:txBody>
      </p:sp>
    </p:spTree>
    <p:extLst>
      <p:ext uri="{BB962C8B-B14F-4D97-AF65-F5344CB8AC3E}">
        <p14:creationId xmlns:p14="http://schemas.microsoft.com/office/powerpoint/2010/main" val="263134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391400" cy="12017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Functions of Membrane Proteins</a:t>
            </a:r>
          </a:p>
        </p:txBody>
      </p:sp>
      <p:sp>
        <p:nvSpPr>
          <p:cNvPr id="15974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571500" indent="-571500">
              <a:buFont typeface="Times" pitchFamily="18" charset="0"/>
              <a:buAutoNum type="arabicPeriod" startAt="4"/>
            </a:pPr>
            <a:endParaRPr lang="en-US" dirty="0" smtClean="0">
              <a:solidFill>
                <a:schemeClr val="tx1"/>
              </a:solidFill>
            </a:endParaRPr>
          </a:p>
          <a:p>
            <a:pPr marL="571500" indent="-571500">
              <a:buFont typeface="Times" pitchFamily="18" charset="0"/>
              <a:buAutoNum type="arabicPeriod" startAt="4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700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Membrane Junctions</a:t>
            </a:r>
          </a:p>
        </p:txBody>
      </p:sp>
      <p:sp>
        <p:nvSpPr>
          <p:cNvPr id="16384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Three types: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1035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6964363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Membrane Junctions: Tight Junctions</a:t>
            </a:r>
          </a:p>
        </p:txBody>
      </p:sp>
      <p:sp>
        <p:nvSpPr>
          <p:cNvPr id="16486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524000"/>
            <a:ext cx="7620000" cy="4200525"/>
          </a:xfrm>
          <a:prstGeom prst="rect">
            <a:avLst/>
          </a:prstGeo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683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Membrane Junctions:  Desmosomes</a:t>
            </a:r>
          </a:p>
        </p:txBody>
      </p:sp>
      <p:sp>
        <p:nvSpPr>
          <p:cNvPr id="16589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62000" y="2120900"/>
            <a:ext cx="7924799" cy="36036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charset="0"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311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838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Membrane Junctions: Gap Junctions</a:t>
            </a:r>
          </a:p>
        </p:txBody>
      </p:sp>
      <p:sp>
        <p:nvSpPr>
          <p:cNvPr id="16691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838200" y="1600200"/>
            <a:ext cx="7467600" cy="4419600"/>
          </a:xfrm>
          <a:prstGeom prst="rect">
            <a:avLst/>
          </a:prstGeo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Transmembrane</a:t>
            </a:r>
            <a:r>
              <a:rPr lang="en-US" dirty="0" smtClean="0">
                <a:solidFill>
                  <a:schemeClr val="tx1"/>
                </a:solidFill>
              </a:rPr>
              <a:t> proteins form _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 spread of ions between cardiac or smooth muscle cells</a:t>
            </a:r>
          </a:p>
        </p:txBody>
      </p:sp>
    </p:spTree>
    <p:extLst>
      <p:ext uri="{BB962C8B-B14F-4D97-AF65-F5344CB8AC3E}">
        <p14:creationId xmlns:p14="http://schemas.microsoft.com/office/powerpoint/2010/main" val="706732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Membrane Transport</a:t>
            </a:r>
          </a:p>
        </p:txBody>
      </p:sp>
      <p:sp>
        <p:nvSpPr>
          <p:cNvPr id="16793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Plasma membranes are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Some molecules easily pass through the membrane; others do not</a:t>
            </a:r>
          </a:p>
        </p:txBody>
      </p:sp>
    </p:spTree>
    <p:extLst>
      <p:ext uri="{BB962C8B-B14F-4D97-AF65-F5344CB8AC3E}">
        <p14:creationId xmlns:p14="http://schemas.microsoft.com/office/powerpoint/2010/main" val="3298093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Types of Membrane Transport</a:t>
            </a:r>
          </a:p>
        </p:txBody>
      </p:sp>
      <p:sp>
        <p:nvSpPr>
          <p:cNvPr id="16896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Substance moves down its concentration gradient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Occurs only in living cell membranes</a:t>
            </a:r>
          </a:p>
        </p:txBody>
      </p:sp>
    </p:spTree>
    <p:extLst>
      <p:ext uri="{BB962C8B-B14F-4D97-AF65-F5344CB8AC3E}">
        <p14:creationId xmlns:p14="http://schemas.microsoft.com/office/powerpoint/2010/main" val="1504201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Processes</a:t>
            </a:r>
          </a:p>
        </p:txBody>
      </p:sp>
      <p:sp>
        <p:nvSpPr>
          <p:cNvPr id="16998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Carrier-mediated facilitated diffusion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Channel-mediated facilitated diffusion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347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Deoxyribonucleic Acid (DNA)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chemeClr val="tx1"/>
                </a:solidFill>
              </a:rPr>
              <a:t>Utilizes four nitrogen bases: 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________________________: </a:t>
            </a:r>
            <a:r>
              <a:rPr lang="en-US" sz="2400" dirty="0">
                <a:solidFill>
                  <a:schemeClr val="tx1"/>
                </a:solidFill>
              </a:rPr>
              <a:t>Adenine (A), Guanine (G) 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________________________: </a:t>
            </a:r>
            <a:r>
              <a:rPr lang="en-US" sz="2400" dirty="0">
                <a:solidFill>
                  <a:schemeClr val="tx1"/>
                </a:solidFill>
              </a:rPr>
              <a:t>Cytosine (C), and Thymine (T)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Base-pair rule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141413" lvl="2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each </a:t>
            </a:r>
            <a:r>
              <a:rPr lang="en-US" sz="2000" dirty="0">
                <a:solidFill>
                  <a:schemeClr val="tx1"/>
                </a:solidFill>
              </a:rPr>
              <a:t>base pairs with its </a:t>
            </a:r>
            <a:r>
              <a:rPr lang="en-US" sz="2000" dirty="0" smtClean="0">
                <a:solidFill>
                  <a:schemeClr val="tx1"/>
                </a:solidFill>
              </a:rPr>
              <a:t>_</a:t>
            </a:r>
          </a:p>
          <a:p>
            <a:pPr marL="1141413" lvl="2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>
                <a:solidFill>
                  <a:schemeClr val="tx1"/>
                </a:solidFill>
              </a:rPr>
              <a:t>always pairs with T; G always pairs with C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chemeClr val="tx1"/>
                </a:solidFill>
              </a:rPr>
              <a:t>Double-stranded helical molecule </a:t>
            </a:r>
            <a:r>
              <a:rPr lang="en-US" sz="2800" dirty="0" smtClean="0">
                <a:solidFill>
                  <a:schemeClr val="tx1"/>
                </a:solidFill>
              </a:rPr>
              <a:t>in </a:t>
            </a:r>
            <a:r>
              <a:rPr lang="en-US" sz="2800" dirty="0">
                <a:solidFill>
                  <a:schemeClr val="tx1"/>
                </a:solidFill>
              </a:rPr>
              <a:t>the cell nucleus 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chemeClr val="tx1"/>
                </a:solidFill>
              </a:rPr>
              <a:t>Pentose sugar is </a:t>
            </a:r>
            <a:r>
              <a:rPr lang="en-US" sz="2800" dirty="0" smtClean="0">
                <a:solidFill>
                  <a:schemeClr val="tx1"/>
                </a:solidFill>
              </a:rPr>
              <a:t>_</a:t>
            </a:r>
            <a:endParaRPr lang="en-US" sz="2800" dirty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>
                <a:solidFill>
                  <a:schemeClr val="tx1"/>
                </a:solidFill>
              </a:rPr>
              <a:t>Provides </a:t>
            </a:r>
            <a:r>
              <a:rPr lang="en-US" sz="2800" dirty="0" smtClean="0">
                <a:solidFill>
                  <a:schemeClr val="tx1"/>
                </a:solidFill>
              </a:rPr>
              <a:t>__________________________________ for </a:t>
            </a:r>
            <a:r>
              <a:rPr lang="en-US" sz="2800" dirty="0">
                <a:solidFill>
                  <a:schemeClr val="tx1"/>
                </a:solidFill>
              </a:rPr>
              <a:t>protein synthesis</a:t>
            </a:r>
          </a:p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_______________________________________ ensuring </a:t>
            </a:r>
            <a:r>
              <a:rPr lang="en-US" sz="2800" dirty="0">
                <a:solidFill>
                  <a:schemeClr val="tx1"/>
                </a:solidFill>
              </a:rPr>
              <a:t>genetic continuity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683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Passive Processes: Simple Diffusion</a:t>
            </a:r>
          </a:p>
        </p:txBody>
      </p:sp>
      <p:sp>
        <p:nvSpPr>
          <p:cNvPr id="17101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Nonpolar lipid-soluble (hydrophobic) substances _</a:t>
            </a:r>
          </a:p>
        </p:txBody>
      </p:sp>
    </p:spTree>
    <p:extLst>
      <p:ext uri="{BB962C8B-B14F-4D97-AF65-F5344CB8AC3E}">
        <p14:creationId xmlns:p14="http://schemas.microsoft.com/office/powerpoint/2010/main" val="736751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1"/>
            <a:ext cx="84582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Passive Processes: Facilitated Diffusion</a:t>
            </a:r>
          </a:p>
        </p:txBody>
      </p:sp>
      <p:sp>
        <p:nvSpPr>
          <p:cNvPr id="17203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524001"/>
            <a:ext cx="7467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Certain </a:t>
            </a:r>
            <a:r>
              <a:rPr lang="en-US" dirty="0" err="1" smtClean="0">
                <a:solidFill>
                  <a:schemeClr val="tx1"/>
                </a:solidFill>
              </a:rPr>
              <a:t>lipophobic</a:t>
            </a:r>
            <a:r>
              <a:rPr lang="en-US" dirty="0" smtClean="0">
                <a:solidFill>
                  <a:schemeClr val="tx1"/>
                </a:solidFill>
              </a:rPr>
              <a:t> molecules (e.g., glucose, amino acids, and ions) use _________________________________, both of which: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Exhibit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Are ________________________________; rate is determined by number of carriers or channels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Can be regulated in terms of activity and quantity </a:t>
            </a:r>
          </a:p>
        </p:txBody>
      </p:sp>
    </p:spTree>
    <p:extLst>
      <p:ext uri="{BB962C8B-B14F-4D97-AF65-F5344CB8AC3E}">
        <p14:creationId xmlns:p14="http://schemas.microsoft.com/office/powerpoint/2010/main" val="1872636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1"/>
            <a:ext cx="84582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Facilitated Diffusion Using Carrier Proteins</a:t>
            </a:r>
          </a:p>
        </p:txBody>
      </p:sp>
      <p:sp>
        <p:nvSpPr>
          <p:cNvPr id="17305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Transmembrane</a:t>
            </a:r>
            <a:r>
              <a:rPr lang="en-US" dirty="0" smtClean="0">
                <a:solidFill>
                  <a:schemeClr val="tx1"/>
                </a:solidFill>
              </a:rPr>
              <a:t> integral proteins transport specific polar molecules (e.g., sugars and amino acids)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2965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962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Facilitated Diffusion Using Channel Proteins</a:t>
            </a:r>
          </a:p>
        </p:txBody>
      </p:sp>
      <p:sp>
        <p:nvSpPr>
          <p:cNvPr id="171011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391400" cy="3733800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Aqueous channels formed by </a:t>
            </a:r>
            <a:r>
              <a:rPr lang="en-US" dirty="0" err="1" smtClean="0">
                <a:solidFill>
                  <a:schemeClr val="tx1"/>
                </a:solidFill>
              </a:rPr>
              <a:t>transmembrane</a:t>
            </a:r>
            <a:r>
              <a:rPr lang="en-US" dirty="0" smtClean="0">
                <a:solidFill>
                  <a:schemeClr val="tx1"/>
                </a:solidFill>
              </a:rPr>
              <a:t> proteins selectively transport ions or water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Two types: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Leakage channels</a:t>
            </a: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Gated channels</a:t>
            </a: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339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Processes: Osmosis</a:t>
            </a:r>
          </a:p>
        </p:txBody>
      </p:sp>
      <p:sp>
        <p:nvSpPr>
          <p:cNvPr id="17510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Movement of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Water diffuses through plasma membranes: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Through the lipid bilayer</a:t>
            </a:r>
          </a:p>
        </p:txBody>
      </p:sp>
    </p:spTree>
    <p:extLst>
      <p:ext uri="{BB962C8B-B14F-4D97-AF65-F5344CB8AC3E}">
        <p14:creationId xmlns:p14="http://schemas.microsoft.com/office/powerpoint/2010/main" val="2909197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Processes: Osmosis</a:t>
            </a:r>
          </a:p>
        </p:txBody>
      </p:sp>
      <p:sp>
        <p:nvSpPr>
          <p:cNvPr id="17613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Water concentration is determined by solute concentration because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When solutions of different </a:t>
            </a:r>
            <a:r>
              <a:rPr lang="en-US" dirty="0" err="1" smtClean="0">
                <a:solidFill>
                  <a:schemeClr val="tx1"/>
                </a:solidFill>
              </a:rPr>
              <a:t>osmolarity</a:t>
            </a:r>
            <a:r>
              <a:rPr lang="en-US" dirty="0" smtClean="0">
                <a:solidFill>
                  <a:schemeClr val="tx1"/>
                </a:solidFill>
              </a:rPr>
              <a:t> are separated by a membrane, _</a:t>
            </a:r>
          </a:p>
        </p:txBody>
      </p:sp>
    </p:spTree>
    <p:extLst>
      <p:ext uri="{BB962C8B-B14F-4D97-AF65-F5344CB8AC3E}">
        <p14:creationId xmlns:p14="http://schemas.microsoft.com/office/powerpoint/2010/main" val="4197207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Tonicity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Tonicity: The ability of a solution to cause a cell to shrink or swell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</a:rPr>
              <a:t>A solution with the same solute concentration as that of the </a:t>
            </a:r>
            <a:r>
              <a:rPr lang="en-US" dirty="0" err="1" smtClean="0">
                <a:solidFill>
                  <a:schemeClr val="tx1"/>
                </a:solidFill>
              </a:rPr>
              <a:t>cytosol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</a:rPr>
              <a:t>A solution having greater solute concentration than that of the </a:t>
            </a:r>
            <a:r>
              <a:rPr lang="en-US" dirty="0" err="1" smtClean="0">
                <a:solidFill>
                  <a:schemeClr val="tx1"/>
                </a:solidFill>
              </a:rPr>
              <a:t>cytosol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</a:rPr>
              <a:t>A solution having lesser solute concentration than that of the </a:t>
            </a:r>
            <a:r>
              <a:rPr lang="en-US" dirty="0" err="1" smtClean="0">
                <a:solidFill>
                  <a:schemeClr val="tx1"/>
                </a:solidFill>
              </a:rPr>
              <a:t>cytosol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35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28601"/>
            <a:ext cx="84582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Membrane Transport: Active Processes</a:t>
            </a:r>
          </a:p>
        </p:txBody>
      </p:sp>
      <p:sp>
        <p:nvSpPr>
          <p:cNvPr id="178179" name="Rectangle 7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Two types of active processes: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Both use _____________________ to move solutes across a living plasma membrane</a:t>
            </a:r>
          </a:p>
        </p:txBody>
      </p:sp>
    </p:spTree>
    <p:extLst>
      <p:ext uri="{BB962C8B-B14F-4D97-AF65-F5344CB8AC3E}">
        <p14:creationId xmlns:p14="http://schemas.microsoft.com/office/powerpoint/2010/main" val="3350053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Active Transport</a:t>
            </a:r>
          </a:p>
        </p:txBody>
      </p:sp>
      <p:sp>
        <p:nvSpPr>
          <p:cNvPr id="17920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Requires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Moves solutes _____________________ a concentration gradient</a:t>
            </a:r>
          </a:p>
        </p:txBody>
      </p:sp>
    </p:spTree>
    <p:extLst>
      <p:ext uri="{BB962C8B-B14F-4D97-AF65-F5344CB8AC3E}">
        <p14:creationId xmlns:p14="http://schemas.microsoft.com/office/powerpoint/2010/main" val="10772182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Vesicular Transport</a:t>
            </a:r>
          </a:p>
        </p:txBody>
      </p:sp>
      <p:sp>
        <p:nvSpPr>
          <p:cNvPr id="18022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Transport of _______________________, macromolecules, and fluids across plasma membranes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Requires cellular energy (e.g., ATP)</a:t>
            </a:r>
          </a:p>
        </p:txBody>
      </p:sp>
    </p:spTree>
    <p:extLst>
      <p:ext uri="{BB962C8B-B14F-4D97-AF65-F5344CB8AC3E}">
        <p14:creationId xmlns:p14="http://schemas.microsoft.com/office/powerpoint/2010/main" val="190293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N" dirty="0">
                <a:solidFill>
                  <a:schemeClr val="tx1"/>
                </a:solidFill>
              </a:rPr>
              <a:t>Ribonucleic Acid (RNA)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>
            <a:normAutofit fontScale="92500" lnSpcReduction="20000"/>
          </a:bodyPr>
          <a:lstStyle/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Four bases: 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Adenine (A), Guanine (G), Cytosine (C), and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Pentose </a:t>
            </a:r>
            <a:r>
              <a:rPr lang="en-US" dirty="0">
                <a:solidFill>
                  <a:schemeClr val="tx1"/>
                </a:solidFill>
              </a:rPr>
              <a:t>sugar is </a:t>
            </a:r>
            <a:r>
              <a:rPr lang="en-US" dirty="0" smtClean="0">
                <a:solidFill>
                  <a:schemeClr val="tx1"/>
                </a:solidFill>
              </a:rPr>
              <a:t>_</a:t>
            </a:r>
            <a:endParaRPr lang="en-US" dirty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________________________________________  </a:t>
            </a:r>
            <a:r>
              <a:rPr lang="en-US" dirty="0">
                <a:solidFill>
                  <a:schemeClr val="tx1"/>
                </a:solidFill>
              </a:rPr>
              <a:t>molecule mostly active outside the nucleus</a:t>
            </a: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341313" indent="-341313">
              <a:lnSpc>
                <a:spcPct val="90000"/>
              </a:lnSpc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Three </a:t>
            </a:r>
            <a:r>
              <a:rPr lang="en-US" dirty="0">
                <a:solidFill>
                  <a:schemeClr val="tx1"/>
                </a:solidFill>
              </a:rPr>
              <a:t>varieties of RNA carry out the DNA orders for protein synthesis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741363" lvl="1" indent="-284163">
              <a:lnSpc>
                <a:spcPct val="90000"/>
              </a:lnSpc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801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Vesicular Transport</a:t>
            </a:r>
          </a:p>
        </p:txBody>
      </p:sp>
      <p:sp>
        <p:nvSpPr>
          <p:cNvPr id="18739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 rtlCol="0"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Functions: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Exocytosis</a:t>
            </a:r>
            <a:endParaRPr lang="en-US" dirty="0" smtClean="0">
              <a:solidFill>
                <a:schemeClr val="tx1"/>
              </a:solidFill>
            </a:endParaRP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Endocytosis</a:t>
            </a:r>
            <a:endParaRPr lang="en-US" dirty="0" smtClean="0">
              <a:solidFill>
                <a:schemeClr val="tx1"/>
              </a:solidFill>
            </a:endParaRP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transport into cell</a:t>
            </a:r>
          </a:p>
          <a:p>
            <a:pPr marL="1280160" lvl="3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1280160" lvl="3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Transcytosis</a:t>
            </a:r>
            <a:endParaRPr lang="en-US" dirty="0" smtClean="0">
              <a:solidFill>
                <a:schemeClr val="tx1"/>
              </a:solidFill>
            </a:endParaRP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Substance (vesicular) trafficking</a:t>
            </a:r>
          </a:p>
          <a:p>
            <a:pPr lvl="2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transport from one area or organelle in cell to another</a:t>
            </a:r>
          </a:p>
        </p:txBody>
      </p:sp>
    </p:spTree>
    <p:extLst>
      <p:ext uri="{BB962C8B-B14F-4D97-AF65-F5344CB8AC3E}">
        <p14:creationId xmlns:p14="http://schemas.microsoft.com/office/powerpoint/2010/main" val="3807728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Endocytosis and </a:t>
            </a:r>
            <a:r>
              <a:rPr lang="en-US" dirty="0" err="1" smtClean="0">
                <a:solidFill>
                  <a:schemeClr val="tx1"/>
                </a:solidFill>
              </a:rPr>
              <a:t>Transcytosis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227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Involve formation of protein-coated vesicles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Often _</a:t>
            </a:r>
          </a:p>
        </p:txBody>
      </p:sp>
    </p:spTree>
    <p:extLst>
      <p:ext uri="{BB962C8B-B14F-4D97-AF65-F5344CB8AC3E}">
        <p14:creationId xmlns:p14="http://schemas.microsoft.com/office/powerpoint/2010/main" val="1101273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48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Endocytosis</a:t>
            </a:r>
          </a:p>
        </p:txBody>
      </p:sp>
      <p:sp>
        <p:nvSpPr>
          <p:cNvPr id="18329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Phagocytosis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pseudopods engulf solids and bring them into cell’s interior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Pinocytosis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plasma membrane in-folds, bringing ______________________________________ and solutes into interior of the cell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309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Exocytosis</a:t>
            </a:r>
          </a:p>
        </p:txBody>
      </p:sp>
      <p:sp>
        <p:nvSpPr>
          <p:cNvPr id="18432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Examples: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Neurotransmitter release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Ejection of wastes </a:t>
            </a:r>
          </a:p>
        </p:txBody>
      </p:sp>
    </p:spTree>
    <p:extLst>
      <p:ext uri="{BB962C8B-B14F-4D97-AF65-F5344CB8AC3E}">
        <p14:creationId xmlns:p14="http://schemas.microsoft.com/office/powerpoint/2010/main" val="16787465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Cytoplasm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material between plasma membrane and the nucleus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largely water with dissolved protein, salts, sugars, and other solutes</a:t>
            </a:r>
          </a:p>
        </p:txBody>
      </p:sp>
    </p:spTree>
    <p:extLst>
      <p:ext uri="{BB962C8B-B14F-4D97-AF65-F5344CB8AC3E}">
        <p14:creationId xmlns:p14="http://schemas.microsoft.com/office/powerpoint/2010/main" val="7931054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Cytoplasm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metabolic machinery of the cell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	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chemical substances such as </a:t>
            </a:r>
            <a:r>
              <a:rPr lang="en-US" dirty="0" err="1" smtClean="0">
                <a:solidFill>
                  <a:schemeClr val="tx1"/>
                </a:solidFill>
              </a:rPr>
              <a:t>glycosomes</a:t>
            </a:r>
            <a:r>
              <a:rPr lang="en-US" dirty="0" smtClean="0">
                <a:solidFill>
                  <a:schemeClr val="tx1"/>
                </a:solidFill>
              </a:rPr>
              <a:t>, glycogen granules, and pigment</a:t>
            </a:r>
          </a:p>
        </p:txBody>
      </p:sp>
    </p:spTree>
    <p:extLst>
      <p:ext uri="{BB962C8B-B14F-4D97-AF65-F5344CB8AC3E}">
        <p14:creationId xmlns:p14="http://schemas.microsoft.com/office/powerpoint/2010/main" val="2836838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Cytoplasmic Organelles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Specialized cellular compartments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Mitochondria, peroxisomes, lysosomes, endoplasmic reticulum, and Golgi apparatus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Cytoskeleton, centrioles, and ribosomes</a:t>
            </a:r>
          </a:p>
        </p:txBody>
      </p:sp>
    </p:spTree>
    <p:extLst>
      <p:ext uri="{BB962C8B-B14F-4D97-AF65-F5344CB8AC3E}">
        <p14:creationId xmlns:p14="http://schemas.microsoft.com/office/powerpoint/2010/main" val="323295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810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Adenosine Triphosphate (ATP)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365125" y="1141413"/>
            <a:ext cx="8229600" cy="5106987"/>
          </a:xfrm>
          <a:ln/>
        </p:spPr>
        <p:txBody>
          <a:bodyPr>
            <a:normAutofit lnSpcReduction="10000"/>
          </a:bodyPr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Chemical energy in glucose captured in this important molecule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Directly </a:t>
            </a:r>
            <a:r>
              <a:rPr lang="en-IN" dirty="0" smtClean="0">
                <a:solidFill>
                  <a:schemeClr val="tx1"/>
                </a:solidFill>
              </a:rPr>
              <a:t>_____________________________________ in </a:t>
            </a:r>
            <a:r>
              <a:rPr lang="en-IN" dirty="0">
                <a:solidFill>
                  <a:schemeClr val="tx1"/>
                </a:solidFill>
              </a:rPr>
              <a:t>cells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Energy form immediately useable by all body cells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Structure of ATP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N" dirty="0">
                <a:solidFill>
                  <a:schemeClr val="tx1"/>
                </a:solidFill>
              </a:rPr>
              <a:t>Adenine-containing RNA nucleotide with two additional phosphate groups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959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1"/>
            <a:ext cx="7391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Cell Theory</a:t>
            </a:r>
          </a:p>
        </p:txBody>
      </p:sp>
      <p:sp>
        <p:nvSpPr>
          <p:cNvPr id="147459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1447801"/>
            <a:ext cx="77724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cell is the smallest structural and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Organismal functions depend on ____________________________________ cell functions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Biochemical activities of cells are dictated by their specific subcellular structures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___________________________________ of life has a cellular basis</a:t>
            </a:r>
          </a:p>
        </p:txBody>
      </p:sp>
    </p:spTree>
    <p:extLst>
      <p:ext uri="{BB962C8B-B14F-4D97-AF65-F5344CB8AC3E}">
        <p14:creationId xmlns:p14="http://schemas.microsoft.com/office/powerpoint/2010/main" val="417540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4"/>
          <p:cNvSpPr>
            <a:spLocks noGrp="1" noChangeArrowheads="1"/>
          </p:cNvSpPr>
          <p:nvPr>
            <p:ph type="title"/>
          </p:nvPr>
        </p:nvSpPr>
        <p:spPr>
          <a:xfrm>
            <a:off x="866007" y="1524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Cell Diversity</a:t>
            </a:r>
          </a:p>
        </p:txBody>
      </p:sp>
      <p:sp>
        <p:nvSpPr>
          <p:cNvPr id="148483" name="Rectangle 5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924800" cy="2362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Over 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Types differ in size, shape, subcellular components, and functions</a:t>
            </a:r>
          </a:p>
        </p:txBody>
      </p:sp>
    </p:spTree>
    <p:extLst>
      <p:ext uri="{BB962C8B-B14F-4D97-AF65-F5344CB8AC3E}">
        <p14:creationId xmlns:p14="http://schemas.microsoft.com/office/powerpoint/2010/main" val="95186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55403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Generalized Cell</a:t>
            </a:r>
          </a:p>
        </p:txBody>
      </p:sp>
      <p:sp>
        <p:nvSpPr>
          <p:cNvPr id="149507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676401"/>
            <a:ext cx="74676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All cells have some common structures and functions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Human cells have three basic parts: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Plasma membrane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flexible outer boundary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Cytoplasm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intracellular fluid containing organelles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Nucleus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control center</a:t>
            </a:r>
          </a:p>
        </p:txBody>
      </p:sp>
    </p:spTree>
    <p:extLst>
      <p:ext uri="{BB962C8B-B14F-4D97-AF65-F5344CB8AC3E}">
        <p14:creationId xmlns:p14="http://schemas.microsoft.com/office/powerpoint/2010/main" val="3676960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Plasma Membrane</a:t>
            </a:r>
          </a:p>
        </p:txBody>
      </p:sp>
      <p:sp>
        <p:nvSpPr>
          <p:cNvPr id="15155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7467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Bimolecular layer of lipids and proteins in a constantly changing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Plays a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Separates intracellular fluid (ICF) from extracellular fluid (ECF)</a:t>
            </a:r>
          </a:p>
        </p:txBody>
      </p:sp>
    </p:spTree>
    <p:extLst>
      <p:ext uri="{BB962C8B-B14F-4D97-AF65-F5344CB8AC3E}">
        <p14:creationId xmlns:p14="http://schemas.microsoft.com/office/powerpoint/2010/main" val="195429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Membrane Proteins</a:t>
            </a:r>
          </a:p>
        </p:txBody>
      </p:sp>
      <p:sp>
        <p:nvSpPr>
          <p:cNvPr id="153603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676401"/>
            <a:ext cx="74676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Firmly inserted into the membrane (most are </a:t>
            </a:r>
            <a:r>
              <a:rPr lang="en-US" dirty="0" err="1" smtClean="0">
                <a:solidFill>
                  <a:schemeClr val="tx1"/>
                </a:solidFill>
              </a:rPr>
              <a:t>transmembrane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Functions: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Transport proteins (channels and carriers), enzymes, or _</a:t>
            </a:r>
          </a:p>
        </p:txBody>
      </p:sp>
    </p:spTree>
    <p:extLst>
      <p:ext uri="{BB962C8B-B14F-4D97-AF65-F5344CB8AC3E}">
        <p14:creationId xmlns:p14="http://schemas.microsoft.com/office/powerpoint/2010/main" val="75708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892</Words>
  <Application>Microsoft Office PowerPoint</Application>
  <PresentationFormat>On-screen Show (4:3)</PresentationFormat>
  <Paragraphs>247</Paragraphs>
  <Slides>36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Nucleic Acids</vt:lpstr>
      <vt:lpstr>Deoxyribonucleic Acid (DNA)</vt:lpstr>
      <vt:lpstr>Ribonucleic Acid (RNA)</vt:lpstr>
      <vt:lpstr>Adenosine Triphosphate (ATP)</vt:lpstr>
      <vt:lpstr>Cell Theory</vt:lpstr>
      <vt:lpstr>Cell Diversity</vt:lpstr>
      <vt:lpstr>Generalized Cell</vt:lpstr>
      <vt:lpstr>Plasma Membrane</vt:lpstr>
      <vt:lpstr>Membrane Proteins</vt:lpstr>
      <vt:lpstr>Membrane Proteins</vt:lpstr>
      <vt:lpstr>Functions of Membrane Proteins</vt:lpstr>
      <vt:lpstr>Functions of Membrane Proteins</vt:lpstr>
      <vt:lpstr> Membrane Junctions</vt:lpstr>
      <vt:lpstr>Membrane Junctions: Tight Junctions</vt:lpstr>
      <vt:lpstr>Membrane Junctions:  Desmosomes</vt:lpstr>
      <vt:lpstr>Membrane Junctions: Gap Junctions</vt:lpstr>
      <vt:lpstr>Membrane Transport</vt:lpstr>
      <vt:lpstr>Types of Membrane Transport</vt:lpstr>
      <vt:lpstr>Passive Processes</vt:lpstr>
      <vt:lpstr>Passive Processes: Simple Diffusion</vt:lpstr>
      <vt:lpstr>Passive Processes: Facilitated Diffusion</vt:lpstr>
      <vt:lpstr>Facilitated Diffusion Using Carrier Proteins</vt:lpstr>
      <vt:lpstr>Facilitated Diffusion Using Channel Proteins</vt:lpstr>
      <vt:lpstr>Passive Processes: Osmosis</vt:lpstr>
      <vt:lpstr>Passive Processes: Osmosis</vt:lpstr>
      <vt:lpstr>Tonicity</vt:lpstr>
      <vt:lpstr>Membrane Transport: Active Processes</vt:lpstr>
      <vt:lpstr>Active Transport</vt:lpstr>
      <vt:lpstr>Vesicular Transport</vt:lpstr>
      <vt:lpstr>Vesicular Transport</vt:lpstr>
      <vt:lpstr>Endocytosis and Transcytosis</vt:lpstr>
      <vt:lpstr>Endocytosis</vt:lpstr>
      <vt:lpstr>Exocytosis</vt:lpstr>
      <vt:lpstr>Cytoplasm</vt:lpstr>
      <vt:lpstr>Cytoplasm</vt:lpstr>
      <vt:lpstr>Cytoplasmic Organelles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Nucleic Acids</dc:title>
  <dc:creator>bawargo</dc:creator>
  <cp:lastModifiedBy>bawargo</cp:lastModifiedBy>
  <cp:revision>1</cp:revision>
  <dcterms:created xsi:type="dcterms:W3CDTF">2013-01-07T17:03:40Z</dcterms:created>
  <dcterms:modified xsi:type="dcterms:W3CDTF">2013-01-07T17:04:24Z</dcterms:modified>
</cp:coreProperties>
</file>