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One Material, Packet 6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FBD315-CCF4-4D4C-8BF5-603E35B665F9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DC7B9E-A09A-45CF-8B52-7E46AEEBA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6838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One Material, Packet 6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7B2192-E6BE-426E-901E-FCF6A74DEE20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B6B9B9-2849-454B-A49C-2C1F40AA1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28440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B6B9B9-2849-454B-A49C-2C1F40AA17F0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One Material, Packet 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21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68EA-D926-4FB3-BCB1-F05A4A6712BF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263A-341B-4AF1-A9DD-C35E8C84B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0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68EA-D926-4FB3-BCB1-F05A4A6712BF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263A-341B-4AF1-A9DD-C35E8C84B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889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68EA-D926-4FB3-BCB1-F05A4A6712BF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263A-341B-4AF1-A9DD-C35E8C84B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938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68EA-D926-4FB3-BCB1-F05A4A6712BF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263A-341B-4AF1-A9DD-C35E8C84B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217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68EA-D926-4FB3-BCB1-F05A4A6712BF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263A-341B-4AF1-A9DD-C35E8C84B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84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68EA-D926-4FB3-BCB1-F05A4A6712BF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263A-341B-4AF1-A9DD-C35E8C84B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55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68EA-D926-4FB3-BCB1-F05A4A6712BF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263A-341B-4AF1-A9DD-C35E8C84B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574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68EA-D926-4FB3-BCB1-F05A4A6712BF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263A-341B-4AF1-A9DD-C35E8C84B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247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68EA-D926-4FB3-BCB1-F05A4A6712BF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263A-341B-4AF1-A9DD-C35E8C84B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969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68EA-D926-4FB3-BCB1-F05A4A6712BF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263A-341B-4AF1-A9DD-C35E8C84B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976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F68EA-D926-4FB3-BCB1-F05A4A6712BF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1263A-341B-4AF1-A9DD-C35E8C84B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41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F68EA-D926-4FB3-BCB1-F05A4A6712BF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1263A-341B-4AF1-A9DD-C35E8C84BF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40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Tissues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Groups of cells similar in structure and function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four types of tissues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9253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620000" cy="838200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Epithelia: Stratified Squamous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119313"/>
            <a:ext cx="7772400" cy="4052887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____________________________ composed of several layers of cells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Function in ___________________________ of underlying areas _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external part of the skin’s epidermis 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keratinized cells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linings of the _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Non-keratinized cells</a:t>
            </a:r>
          </a:p>
        </p:txBody>
      </p:sp>
    </p:spTree>
    <p:extLst>
      <p:ext uri="{BB962C8B-B14F-4D97-AF65-F5344CB8AC3E}">
        <p14:creationId xmlns:p14="http://schemas.microsoft.com/office/powerpoint/2010/main" val="1951822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620000" cy="762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>
                <a:solidFill>
                  <a:schemeClr val="tx1"/>
                </a:solidFill>
              </a:rPr>
              <a:t>Epithelia: Stratified Cuboidal and Columnar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Stratified cuboidal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Found in some _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Typically two cell layers thick</a:t>
            </a:r>
          </a:p>
        </p:txBody>
      </p:sp>
    </p:spTree>
    <p:extLst>
      <p:ext uri="{BB962C8B-B14F-4D97-AF65-F5344CB8AC3E}">
        <p14:creationId xmlns:p14="http://schemas.microsoft.com/office/powerpoint/2010/main" val="849202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620000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tx1"/>
                </a:solidFill>
              </a:rPr>
              <a:t>Epithelia: Stratified Cuboidal and Columnar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Limited distribution in the body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Found in the pharynx, male urethra, and lining some glandular ducts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Also occurs at ________________________________ between two other types of epithelia</a:t>
            </a:r>
          </a:p>
        </p:txBody>
      </p:sp>
    </p:spTree>
    <p:extLst>
      <p:ext uri="{BB962C8B-B14F-4D97-AF65-F5344CB8AC3E}">
        <p14:creationId xmlns:p14="http://schemas.microsoft.com/office/powerpoint/2010/main" val="3648653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914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Epithelia: Transitional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Several cell layers, basal cells are cuboidal, surface cells are dome shaped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Lines the urinary bladder, ureters, and part of the urethra</a:t>
            </a:r>
          </a:p>
        </p:txBody>
      </p:sp>
    </p:spTree>
    <p:extLst>
      <p:ext uri="{BB962C8B-B14F-4D97-AF65-F5344CB8AC3E}">
        <p14:creationId xmlns:p14="http://schemas.microsoft.com/office/powerpoint/2010/main" val="1985412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914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Epithelia: Glandular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 gland is one or more cells that makes and secretes an aqueous fluid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Classified by: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Site of product release</a:t>
            </a:r>
          </a:p>
          <a:p>
            <a:pPr lvl="2" indent="-273050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Relative number of cells forming the gland </a:t>
            </a:r>
          </a:p>
          <a:p>
            <a:pPr lvl="2" indent="-273050"/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11863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391400" cy="762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Endocrine Glands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Ductless glands that produce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Secretions include amino acids, proteins, glycoproteins, and steroids</a:t>
            </a:r>
          </a:p>
        </p:txBody>
      </p:sp>
    </p:spTree>
    <p:extLst>
      <p:ext uri="{BB962C8B-B14F-4D97-AF65-F5344CB8AC3E}">
        <p14:creationId xmlns:p14="http://schemas.microsoft.com/office/powerpoint/2010/main" val="39436893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91400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Exocrine Glands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7391400" cy="4419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Secrete products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onto _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into _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Examples include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tx1"/>
                </a:solidFill>
              </a:rPr>
              <a:t>mucus, sweat, _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The only important _</a:t>
            </a:r>
          </a:p>
          <a:p>
            <a:pPr>
              <a:lnSpc>
                <a:spcPct val="90000"/>
              </a:lnSpc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Multicellular exocrine glands are composed of a _</a:t>
            </a:r>
          </a:p>
        </p:txBody>
      </p:sp>
    </p:spTree>
    <p:extLst>
      <p:ext uri="{BB962C8B-B14F-4D97-AF65-F5344CB8AC3E}">
        <p14:creationId xmlns:p14="http://schemas.microsoft.com/office/powerpoint/2010/main" val="11795281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3" name="Rectangle 2"/>
          <p:cNvSpPr>
            <a:spLocks noGrp="1" noChangeArrowheads="1"/>
          </p:cNvSpPr>
          <p:nvPr>
            <p:ph type="title"/>
          </p:nvPr>
        </p:nvSpPr>
        <p:spPr>
          <a:xfrm>
            <a:off x="876300" y="228600"/>
            <a:ext cx="7391400" cy="838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Modes of Secretion</a:t>
            </a:r>
          </a:p>
        </p:txBody>
      </p:sp>
      <p:sp>
        <p:nvSpPr>
          <p:cNvPr id="256004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467600" cy="2438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products are secreted by exocytosis (e.g., pancreas, sweat, and salivary glands)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products are secreted by the rupture of gland cells (e.g., sebaceous glands)</a:t>
            </a:r>
          </a:p>
        </p:txBody>
      </p:sp>
    </p:spTree>
    <p:extLst>
      <p:ext uri="{BB962C8B-B14F-4D97-AF65-F5344CB8AC3E}">
        <p14:creationId xmlns:p14="http://schemas.microsoft.com/office/powerpoint/2010/main" val="41046869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91400" cy="838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Connective Tissue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Found throughout the body; most abundant and widely distributed in primary tissues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81725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91400" cy="12017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Functions of Connective Tissue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Protection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96079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Epithelial Membranes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828800"/>
            <a:ext cx="7239000" cy="4297363"/>
          </a:xfrm>
        </p:spPr>
        <p:txBody>
          <a:bodyPr anchor="ctr"/>
          <a:lstStyle/>
          <a:p>
            <a:r>
              <a:rPr lang="en-US" dirty="0" smtClean="0">
                <a:solidFill>
                  <a:schemeClr val="tx1"/>
                </a:solidFill>
              </a:rPr>
              <a:t>Cutaneous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Mucus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(e.g., digestive and respiratory tracts)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Serous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moist membranes found in _</a:t>
            </a:r>
          </a:p>
        </p:txBody>
      </p:sp>
    </p:spTree>
    <p:extLst>
      <p:ext uri="{BB962C8B-B14F-4D97-AF65-F5344CB8AC3E}">
        <p14:creationId xmlns:p14="http://schemas.microsoft.com/office/powerpoint/2010/main" val="13900902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391400" cy="6858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Characteristics of Connective Tissue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Connective tissues have: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Nonliving extracellular matrix, consisting of ground substance and fibers </a:t>
            </a:r>
          </a:p>
        </p:txBody>
      </p:sp>
    </p:spTree>
    <p:extLst>
      <p:ext uri="{BB962C8B-B14F-4D97-AF65-F5344CB8AC3E}">
        <p14:creationId xmlns:p14="http://schemas.microsoft.com/office/powerpoint/2010/main" val="11320599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Structural Elements of Connective Tissue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unstructured material that fills the space between cells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collagen, elastic, or reticular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fibroblasts, </a:t>
            </a:r>
            <a:r>
              <a:rPr lang="en-US" dirty="0" err="1" smtClean="0">
                <a:solidFill>
                  <a:schemeClr val="tx1"/>
                </a:solidFill>
              </a:rPr>
              <a:t>chondroblasts</a:t>
            </a:r>
            <a:r>
              <a:rPr lang="en-US" dirty="0" smtClean="0">
                <a:solidFill>
                  <a:schemeClr val="tx1"/>
                </a:solidFill>
              </a:rPr>
              <a:t>, osteoblasts, and hematopoietic stem cells</a:t>
            </a:r>
          </a:p>
        </p:txBody>
      </p:sp>
    </p:spTree>
    <p:extLst>
      <p:ext uri="{BB962C8B-B14F-4D97-AF65-F5344CB8AC3E}">
        <p14:creationId xmlns:p14="http://schemas.microsoft.com/office/powerpoint/2010/main" val="5685053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Ground Substance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Interstitial (tissue) fluid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Proteoglycans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Functions as a ___________________________________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through which ___________________________________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between blood capillaries and cells</a:t>
            </a:r>
          </a:p>
        </p:txBody>
      </p:sp>
    </p:spTree>
    <p:extLst>
      <p:ext uri="{BB962C8B-B14F-4D97-AF65-F5344CB8AC3E}">
        <p14:creationId xmlns:p14="http://schemas.microsoft.com/office/powerpoint/2010/main" val="3578203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391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Fibers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tough; provides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long, thin fibers that allow for stretch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_______________________________ collagenous fibers that form delicate networks</a:t>
            </a:r>
          </a:p>
        </p:txBody>
      </p:sp>
    </p:spTree>
    <p:extLst>
      <p:ext uri="{BB962C8B-B14F-4D97-AF65-F5344CB8AC3E}">
        <p14:creationId xmlns:p14="http://schemas.microsoft.com/office/powerpoint/2010/main" val="17381798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91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Cells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7391400" cy="4267200"/>
          </a:xfrm>
        </p:spPr>
        <p:txBody>
          <a:bodyPr rtlCol="0">
            <a:normAutofit fontScale="85000" lnSpcReduction="2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Fibroblasts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1"/>
                </a:solidFill>
              </a:rPr>
              <a:t>Chondroblasts</a:t>
            </a:r>
            <a:endParaRPr lang="en-US" dirty="0" smtClean="0">
              <a:solidFill>
                <a:schemeClr val="tx1"/>
              </a:solidFill>
            </a:endParaRP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Osteoblasts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Hematopoietic stem cells 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marL="640080" lvl="1" indent="-27432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White blood cells, plasma cells, macrophages, and mast cells</a:t>
            </a:r>
          </a:p>
        </p:txBody>
      </p:sp>
    </p:spTree>
    <p:extLst>
      <p:ext uri="{BB962C8B-B14F-4D97-AF65-F5344CB8AC3E}">
        <p14:creationId xmlns:p14="http://schemas.microsoft.com/office/powerpoint/2010/main" val="416295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Connective Tissue Proper: Loose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119313"/>
            <a:ext cx="8229600" cy="435768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Gel-like matrix with _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Fibroblasts, macrophages, mast cells, and some white blood cells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Widely distributed throughout the body</a:t>
            </a:r>
          </a:p>
        </p:txBody>
      </p:sp>
    </p:spTree>
    <p:extLst>
      <p:ext uri="{BB962C8B-B14F-4D97-AF65-F5344CB8AC3E}">
        <p14:creationId xmlns:p14="http://schemas.microsoft.com/office/powerpoint/2010/main" val="22262467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914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Connective Tissue Proper: Loose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534400" cy="4495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closely packed _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insulates against heat loss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supports and protects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Found under skin, ___________________________, within abdomen, and in breasts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Local fat deposits serve nutrient needs of highly active organs </a:t>
            </a:r>
          </a:p>
        </p:txBody>
      </p:sp>
    </p:spTree>
    <p:extLst>
      <p:ext uri="{BB962C8B-B14F-4D97-AF65-F5344CB8AC3E}">
        <p14:creationId xmlns:p14="http://schemas.microsoft.com/office/powerpoint/2010/main" val="29673722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391400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Connective Tissue Proper: Loose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05000"/>
            <a:ext cx="8458200" cy="4571999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Loose ground substance with reticular fibers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Reticular cells lie in a fiber network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Forms a __________________________________, or </a:t>
            </a:r>
            <a:r>
              <a:rPr lang="en-US" dirty="0" err="1" smtClean="0">
                <a:solidFill>
                  <a:schemeClr val="tx1"/>
                </a:solidFill>
              </a:rPr>
              <a:t>stroma</a:t>
            </a:r>
            <a:r>
              <a:rPr lang="en-US" dirty="0" smtClean="0">
                <a:solidFill>
                  <a:schemeClr val="tx1"/>
                </a:solidFill>
              </a:rPr>
              <a:t>, that supports other cell types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Found in _______________________________, bone marrow, and the spleen</a:t>
            </a:r>
          </a:p>
        </p:txBody>
      </p:sp>
    </p:spTree>
    <p:extLst>
      <p:ext uri="{BB962C8B-B14F-4D97-AF65-F5344CB8AC3E}">
        <p14:creationId xmlns:p14="http://schemas.microsoft.com/office/powerpoint/2010/main" val="2210681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6096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Connective Tissue Proper: Dense Regular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305800" cy="457199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 few elastic fibers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Major cell type is _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Attaches muscles to bone or to other muscles, and bone to bone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Found in _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28976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391400" cy="6858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Connective Tissue Proper: Dense Irregular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19313"/>
            <a:ext cx="8305800" cy="405288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Irregularly arranged collagen fibers with some elastic fibers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Major cell type is _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Withstands tension in many directions providing _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Found in the _______________________, </a:t>
            </a:r>
            <a:r>
              <a:rPr lang="en-US" dirty="0" err="1" smtClean="0">
                <a:solidFill>
                  <a:schemeClr val="tx1"/>
                </a:solidFill>
              </a:rPr>
              <a:t>submucosa</a:t>
            </a:r>
            <a:r>
              <a:rPr lang="en-US" dirty="0" smtClean="0">
                <a:solidFill>
                  <a:schemeClr val="tx1"/>
                </a:solidFill>
              </a:rPr>
              <a:t> of the digestive tract, _</a:t>
            </a:r>
          </a:p>
        </p:txBody>
      </p:sp>
    </p:spTree>
    <p:extLst>
      <p:ext uri="{BB962C8B-B14F-4D97-AF65-F5344CB8AC3E}">
        <p14:creationId xmlns:p14="http://schemas.microsoft.com/office/powerpoint/2010/main" val="315047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Epithelial Tissue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Cellularity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composed almost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Special contacts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form continuous sheets held together by _</a:t>
            </a:r>
          </a:p>
        </p:txBody>
      </p:sp>
    </p:spTree>
    <p:extLst>
      <p:ext uri="{BB962C8B-B14F-4D97-AF65-F5344CB8AC3E}">
        <p14:creationId xmlns:p14="http://schemas.microsoft.com/office/powerpoint/2010/main" val="35434241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91400" cy="53340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Connective Tissue: Hyaline Cartilage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7391400" cy="4267200"/>
          </a:xfrm>
        </p:spPr>
        <p:txBody>
          <a:bodyPr rtlCol="0"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______________________________, firm matrix 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network of _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Chondrocytes lie in _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Supports 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reinforces 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Forms the _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Found in embryonic skeleton, the end of long bones, nose, trachea, and larynx</a:t>
            </a:r>
          </a:p>
        </p:txBody>
      </p:sp>
    </p:spTree>
    <p:extLst>
      <p:ext uri="{BB962C8B-B14F-4D97-AF65-F5344CB8AC3E}">
        <p14:creationId xmlns:p14="http://schemas.microsoft.com/office/powerpoint/2010/main" val="23841885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Connective Tissue: Elastic Cartilage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Similar to hyaline cartilage but with more elastic fibers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__________________________________  while allowing flexibility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Supports __________________________  (pinna) and the _</a:t>
            </a:r>
          </a:p>
        </p:txBody>
      </p:sp>
    </p:spTree>
    <p:extLst>
      <p:ext uri="{BB962C8B-B14F-4D97-AF65-F5344CB8AC3E}">
        <p14:creationId xmlns:p14="http://schemas.microsoft.com/office/powerpoint/2010/main" val="23414585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>
                <a:solidFill>
                  <a:schemeClr val="tx1"/>
                </a:solidFill>
              </a:rPr>
              <a:t>Connective Tissue: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Fibrocartilage Cartilage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1"/>
            <a:ext cx="74676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Matrix similar to hyaline cartilage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less firm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Provides __________________________ and absorbs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Found in __________________________________, the pubic </a:t>
            </a:r>
            <a:r>
              <a:rPr lang="en-US" dirty="0" err="1" smtClean="0">
                <a:solidFill>
                  <a:schemeClr val="tx1"/>
                </a:solidFill>
              </a:rPr>
              <a:t>symphysis</a:t>
            </a:r>
            <a:r>
              <a:rPr lang="en-US" dirty="0" smtClean="0">
                <a:solidFill>
                  <a:schemeClr val="tx1"/>
                </a:solidFill>
              </a:rPr>
              <a:t>, and in discs of the knee joint</a:t>
            </a:r>
          </a:p>
        </p:txBody>
      </p:sp>
    </p:spTree>
    <p:extLst>
      <p:ext uri="{BB962C8B-B14F-4D97-AF65-F5344CB8AC3E}">
        <p14:creationId xmlns:p14="http://schemas.microsoft.com/office/powerpoint/2010/main" val="27837985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05800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tx1"/>
                </a:solidFill>
              </a:rPr>
              <a:t>Connective Tissue: 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Bone (Osseous Tissue)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7543800" cy="4267200"/>
          </a:xfrm>
        </p:spPr>
        <p:txBody>
          <a:bodyPr rtlCol="0"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Hard, _______________________________________ with collagen fibers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_____________________________________ are found in lacunae and are _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Supports, protects, and provides _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Stores calcium, minerals, and fat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Marrow inside bones is the _</a:t>
            </a:r>
          </a:p>
        </p:txBody>
      </p:sp>
    </p:spTree>
    <p:extLst>
      <p:ext uri="{BB962C8B-B14F-4D97-AF65-F5344CB8AC3E}">
        <p14:creationId xmlns:p14="http://schemas.microsoft.com/office/powerpoint/2010/main" val="11719043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Connective Tissue: Blood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1"/>
            <a:ext cx="7467600" cy="4572000"/>
          </a:xfrm>
        </p:spPr>
        <p:txBody>
          <a:bodyPr>
            <a:normAutofit/>
          </a:bodyPr>
          <a:lstStyle/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>
                <a:solidFill>
                  <a:schemeClr val="tx1"/>
                </a:solidFill>
              </a:rPr>
              <a:t>Red and white cells in a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Contained within blood vessels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Functions in the ____________________ of respiratory gases, nutrients, and wastes</a:t>
            </a:r>
          </a:p>
        </p:txBody>
      </p:sp>
    </p:spTree>
    <p:extLst>
      <p:ext uri="{BB962C8B-B14F-4D97-AF65-F5344CB8AC3E}">
        <p14:creationId xmlns:p14="http://schemas.microsoft.com/office/powerpoint/2010/main" val="27501167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391400" cy="533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Nervous Tissue</a:t>
            </a:r>
          </a:p>
        </p:txBody>
      </p:sp>
      <p:sp>
        <p:nvSpPr>
          <p:cNvPr id="274435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1524001"/>
            <a:ext cx="7467600" cy="4648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______________________________ with long cellular processes and support cells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Transmits _________________________ from sensory receptors to effectors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Found in the brain, spinal cord, and peripheral nerves</a:t>
            </a:r>
          </a:p>
        </p:txBody>
      </p:sp>
    </p:spTree>
    <p:extLst>
      <p:ext uri="{BB962C8B-B14F-4D97-AF65-F5344CB8AC3E}">
        <p14:creationId xmlns:p14="http://schemas.microsoft.com/office/powerpoint/2010/main" val="35891321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Muscle Tissue: Skeletal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1"/>
            <a:ext cx="7772400" cy="4495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Long, cylindrical, _____________________ with obvious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Initiates and controls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Found in skeletal muscles that attach to bones or skin</a:t>
            </a:r>
          </a:p>
        </p:txBody>
      </p:sp>
    </p:spTree>
    <p:extLst>
      <p:ext uri="{BB962C8B-B14F-4D97-AF65-F5344CB8AC3E}">
        <p14:creationId xmlns:p14="http://schemas.microsoft.com/office/powerpoint/2010/main" val="23765134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Muscle Tissue: Cardiac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1"/>
            <a:ext cx="8305800" cy="4495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Branching, striated, ______________________ interlocking at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Propels blood into the circulation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Found in the walls of the _</a:t>
            </a:r>
          </a:p>
        </p:txBody>
      </p:sp>
    </p:spTree>
    <p:extLst>
      <p:ext uri="{BB962C8B-B14F-4D97-AF65-F5344CB8AC3E}">
        <p14:creationId xmlns:p14="http://schemas.microsoft.com/office/powerpoint/2010/main" val="8369761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Muscle Tissue: Smooth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4572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Sheets of _____________________________ cells with central nuclei that have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Propels substances along internal passageways (i.e., peristalsis)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Found in the walls </a:t>
            </a:r>
            <a:r>
              <a:rPr lang="en-US" smtClean="0">
                <a:solidFill>
                  <a:schemeClr val="tx1"/>
                </a:solidFill>
              </a:rPr>
              <a:t>of _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109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1"/>
            <a:ext cx="7391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Epithelial Tissue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reticular and basal </a:t>
            </a:r>
            <a:r>
              <a:rPr lang="en-US" dirty="0" err="1" smtClean="0">
                <a:solidFill>
                  <a:schemeClr val="tx1"/>
                </a:solidFill>
              </a:rPr>
              <a:t>laminae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________________________________ but innervated	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contains ____________________________________ but supplied by nerve fibers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rapidly replaces lost cells by cell division</a:t>
            </a:r>
          </a:p>
        </p:txBody>
      </p:sp>
    </p:spTree>
    <p:extLst>
      <p:ext uri="{BB962C8B-B14F-4D97-AF65-F5344CB8AC3E}">
        <p14:creationId xmlns:p14="http://schemas.microsoft.com/office/powerpoint/2010/main" val="1631932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Title 1"/>
          <p:cNvSpPr>
            <a:spLocks noGrp="1"/>
          </p:cNvSpPr>
          <p:nvPr>
            <p:ph type="title"/>
          </p:nvPr>
        </p:nvSpPr>
        <p:spPr>
          <a:xfrm>
            <a:off x="914400" y="152401"/>
            <a:ext cx="7391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Classification of Epithelia</a:t>
            </a:r>
          </a:p>
        </p:txBody>
      </p:sp>
      <p:sp>
        <p:nvSpPr>
          <p:cNvPr id="243715" name="Content Placeholder 2"/>
          <p:cNvSpPr>
            <a:spLocks noGrp="1"/>
          </p:cNvSpPr>
          <p:nvPr>
            <p:ph idx="1"/>
          </p:nvPr>
        </p:nvSpPr>
        <p:spPr>
          <a:xfrm>
            <a:off x="838200" y="2119313"/>
            <a:ext cx="4191000" cy="4052887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Squamous, cuboidal, or columnar</a:t>
            </a:r>
          </a:p>
        </p:txBody>
      </p:sp>
      <p:pic>
        <p:nvPicPr>
          <p:cNvPr id="24371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828800"/>
            <a:ext cx="2514600" cy="412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2816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391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Epithelia: Simple Squamous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7924800" cy="4648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Single layer _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disc-shaped nuclei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Functions 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Provide a slick, friction-reducing lining in lymphatic and cardiovascular systems</a:t>
            </a:r>
          </a:p>
          <a:p>
            <a:pPr>
              <a:lnSpc>
                <a:spcPct val="90000"/>
              </a:lnSpc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</a:rPr>
              <a:t>Present in the kidney glomeruli, lining of heart, blood vessels, lymphatic vessels, and serosa</a:t>
            </a:r>
          </a:p>
        </p:txBody>
      </p:sp>
    </p:spTree>
    <p:extLst>
      <p:ext uri="{BB962C8B-B14F-4D97-AF65-F5344CB8AC3E}">
        <p14:creationId xmlns:p14="http://schemas.microsoft.com/office/powerpoint/2010/main" val="939436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1"/>
            <a:ext cx="7391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Epithelia: Simple Cuboidal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19313"/>
            <a:ext cx="7848600" cy="405288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Single layer of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Function in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Present in kidney tubules, ducts and secretory portions of small glands, and ovary surface</a:t>
            </a:r>
          </a:p>
        </p:txBody>
      </p:sp>
    </p:spTree>
    <p:extLst>
      <p:ext uri="{BB962C8B-B14F-4D97-AF65-F5344CB8AC3E}">
        <p14:creationId xmlns:p14="http://schemas.microsoft.com/office/powerpoint/2010/main" val="1637158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391400" cy="762000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Epithelia: Simple Columnar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7467600" cy="4267200"/>
          </a:xfrm>
        </p:spPr>
        <p:txBody>
          <a:bodyPr rtlCol="0">
            <a:normAutofit fontScale="55000" lnSpcReduction="2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Single layer of _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Function in absorption and secretion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1"/>
                </a:solidFill>
              </a:rPr>
              <a:t>Nonciliated</a:t>
            </a:r>
            <a:r>
              <a:rPr lang="en-US" dirty="0" smtClean="0">
                <a:solidFill>
                  <a:schemeClr val="tx1"/>
                </a:solidFill>
              </a:rPr>
              <a:t> type line 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digestive tract 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gallbladder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Ciliated type line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small bronchi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uterine tubes</a:t>
            </a:r>
          </a:p>
          <a:p>
            <a:pPr marL="640080" lvl="1" indent="-274320"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some regions of the uterus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Cilia help move substances through internal passageways</a:t>
            </a:r>
          </a:p>
        </p:txBody>
      </p:sp>
    </p:spTree>
    <p:extLst>
      <p:ext uri="{BB962C8B-B14F-4D97-AF65-F5344CB8AC3E}">
        <p14:creationId xmlns:p14="http://schemas.microsoft.com/office/powerpoint/2010/main" val="451997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620000" cy="6858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Epithelia: Pseudostratified Columnar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19313"/>
            <a:ext cx="7467600" cy="405288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Single layer of cells with _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Nuclei are seen at different layers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Function in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propulsion of mucus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Present in the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trachea (ciliated)</a:t>
            </a:r>
          </a:p>
        </p:txBody>
      </p:sp>
    </p:spTree>
    <p:extLst>
      <p:ext uri="{BB962C8B-B14F-4D97-AF65-F5344CB8AC3E}">
        <p14:creationId xmlns:p14="http://schemas.microsoft.com/office/powerpoint/2010/main" val="1922103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1013</Words>
  <Application>Microsoft Office PowerPoint</Application>
  <PresentationFormat>On-screen Show (4:3)</PresentationFormat>
  <Paragraphs>288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Tissues</vt:lpstr>
      <vt:lpstr>Epithelial Membranes</vt:lpstr>
      <vt:lpstr>Epithelial Tissue</vt:lpstr>
      <vt:lpstr>Epithelial Tissue</vt:lpstr>
      <vt:lpstr>Classification of Epithelia</vt:lpstr>
      <vt:lpstr>Epithelia: Simple Squamous</vt:lpstr>
      <vt:lpstr>Epithelia: Simple Cuboidal</vt:lpstr>
      <vt:lpstr>Epithelia: Simple Columnar</vt:lpstr>
      <vt:lpstr>Epithelia: Pseudostratified Columnar</vt:lpstr>
      <vt:lpstr>Epithelia: Stratified Squamous</vt:lpstr>
      <vt:lpstr>Epithelia: Stratified Cuboidal and Columnar</vt:lpstr>
      <vt:lpstr>Epithelia: Stratified Cuboidal and Columnar</vt:lpstr>
      <vt:lpstr>Epithelia: Transitional</vt:lpstr>
      <vt:lpstr>Epithelia: Glandular</vt:lpstr>
      <vt:lpstr>Endocrine Glands</vt:lpstr>
      <vt:lpstr>Exocrine Glands</vt:lpstr>
      <vt:lpstr>Modes of Secretion</vt:lpstr>
      <vt:lpstr>Connective Tissue</vt:lpstr>
      <vt:lpstr>Functions of Connective Tissue</vt:lpstr>
      <vt:lpstr>Characteristics of Connective Tissue</vt:lpstr>
      <vt:lpstr>Structural Elements of Connective Tissue</vt:lpstr>
      <vt:lpstr>Ground Substance</vt:lpstr>
      <vt:lpstr>Fibers</vt:lpstr>
      <vt:lpstr>Cells</vt:lpstr>
      <vt:lpstr>Connective Tissue Proper: Loose</vt:lpstr>
      <vt:lpstr>Connective Tissue Proper: Loose</vt:lpstr>
      <vt:lpstr>Connective Tissue Proper: Loose</vt:lpstr>
      <vt:lpstr>Connective Tissue Proper: Dense Regular</vt:lpstr>
      <vt:lpstr>Connective Tissue Proper: Dense Irregular</vt:lpstr>
      <vt:lpstr>Connective Tissue: Hyaline Cartilage</vt:lpstr>
      <vt:lpstr>Connective Tissue: Elastic Cartilage</vt:lpstr>
      <vt:lpstr>Connective Tissue:  Fibrocartilage Cartilage</vt:lpstr>
      <vt:lpstr>Connective Tissue:  Bone (Osseous Tissue)</vt:lpstr>
      <vt:lpstr>Connective Tissue: Blood</vt:lpstr>
      <vt:lpstr>Nervous Tissue</vt:lpstr>
      <vt:lpstr>Muscle Tissue: Skeletal</vt:lpstr>
      <vt:lpstr>Muscle Tissue: Cardiac</vt:lpstr>
      <vt:lpstr>Muscle Tissue: Smooth</vt:lpstr>
    </vt:vector>
  </TitlesOfParts>
  <Company>Illinois State University / CAS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Tissues</dc:title>
  <dc:creator>bawargo</dc:creator>
  <cp:lastModifiedBy>bawargo</cp:lastModifiedBy>
  <cp:revision>2</cp:revision>
  <dcterms:created xsi:type="dcterms:W3CDTF">2013-01-07T17:06:16Z</dcterms:created>
  <dcterms:modified xsi:type="dcterms:W3CDTF">2013-01-07T17:09:14Z</dcterms:modified>
</cp:coreProperties>
</file>