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64C36-DDBE-405D-B866-B252AB2BD9E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082C0-7743-4DEC-9FC2-E631C774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694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D6BA5-118B-4649-9715-9141AA9F66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86880-0411-4F06-8266-03C3183E1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07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86880-0411-4F06-8266-03C3183E1C6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1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3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2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4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2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5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15FA-8579-4177-96EB-3CDC73C26CB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21F3-49C3-472D-9D66-C10EA754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1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Mitochondria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5438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Double membrane structure with shelf-like cristae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15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Cytoskeleton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“skeleton”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______________________________, elaborate series of rods running through the cytosol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Consists of _</a:t>
            </a:r>
          </a:p>
        </p:txBody>
      </p:sp>
    </p:spTree>
    <p:extLst>
      <p:ext uri="{BB962C8B-B14F-4D97-AF65-F5344CB8AC3E}">
        <p14:creationId xmlns:p14="http://schemas.microsoft.com/office/powerpoint/2010/main" val="391369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Centrioles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Small barrel-shaped organelles located in the centrosome near the nucleus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Pinwheel array of nine triplets of microtubules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Form the bases _</a:t>
            </a:r>
          </a:p>
        </p:txBody>
      </p:sp>
    </p:spTree>
    <p:extLst>
      <p:ext uri="{BB962C8B-B14F-4D97-AF65-F5344CB8AC3E}">
        <p14:creationId xmlns:p14="http://schemas.microsoft.com/office/powerpoint/2010/main" val="95463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Cilia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Whip-like, motile cellular extensions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61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Nucleus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1"/>
            <a:ext cx="76200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Contains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Gene-containing control center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Contains the genetic library with blueprints for nearly all cellular proteins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Dictates the _</a:t>
            </a:r>
          </a:p>
        </p:txBody>
      </p:sp>
    </p:spTree>
    <p:extLst>
      <p:ext uri="{BB962C8B-B14F-4D97-AF65-F5344CB8AC3E}">
        <p14:creationId xmlns:p14="http://schemas.microsoft.com/office/powerpoint/2010/main" val="998499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Nuclear Envelope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_______________________________ double membrane barrier containing pores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Encloses jellylike _</a:t>
            </a:r>
          </a:p>
        </p:txBody>
      </p:sp>
    </p:spTree>
    <p:extLst>
      <p:ext uri="{BB962C8B-B14F-4D97-AF65-F5344CB8AC3E}">
        <p14:creationId xmlns:p14="http://schemas.microsoft.com/office/powerpoint/2010/main" val="34895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Nuclear Envelope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Outer membrane is ______________________________________ and is studded with ribosomes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Inner membrane is lined with the nuclear lamina,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which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______________________________________ regulates transport of large molecules into and out of the nucleus</a:t>
            </a:r>
          </a:p>
        </p:txBody>
      </p:sp>
    </p:spTree>
    <p:extLst>
      <p:ext uri="{BB962C8B-B14F-4D97-AF65-F5344CB8AC3E}">
        <p14:creationId xmlns:p14="http://schemas.microsoft.com/office/powerpoint/2010/main" val="300164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Nucleoli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Dark-staining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Site of _</a:t>
            </a:r>
          </a:p>
        </p:txBody>
      </p:sp>
    </p:spTree>
    <p:extLst>
      <p:ext uri="{BB962C8B-B14F-4D97-AF65-F5344CB8AC3E}">
        <p14:creationId xmlns:p14="http://schemas.microsoft.com/office/powerpoint/2010/main" val="3767369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267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Chromatin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391400" cy="388620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Threadlike strands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Form condensed, </a:t>
            </a:r>
            <a:r>
              <a:rPr lang="en-US" dirty="0" err="1" smtClean="0">
                <a:solidFill>
                  <a:schemeClr val="tx1"/>
                </a:solidFill>
              </a:rPr>
              <a:t>barlike</a:t>
            </a:r>
            <a:r>
              <a:rPr lang="en-US" dirty="0" smtClean="0">
                <a:solidFill>
                  <a:schemeClr val="tx1"/>
                </a:solidFill>
              </a:rPr>
              <a:t> bodies of _</a:t>
            </a:r>
          </a:p>
        </p:txBody>
      </p:sp>
    </p:spTree>
    <p:extLst>
      <p:ext uri="{BB962C8B-B14F-4D97-AF65-F5344CB8AC3E}">
        <p14:creationId xmlns:p14="http://schemas.microsoft.com/office/powerpoint/2010/main" val="252309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 Cycle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239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Growth (G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), synthesis (S), growth (G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Mitosis and cytokinesis</a:t>
            </a:r>
          </a:p>
        </p:txBody>
      </p:sp>
    </p:spTree>
    <p:extLst>
      <p:ext uri="{BB962C8B-B14F-4D97-AF65-F5344CB8AC3E}">
        <p14:creationId xmlns:p14="http://schemas.microsoft.com/office/powerpoint/2010/main" val="138657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Interphase:  DNA Replication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DNA helices begin unwinding from the nucleosomes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 untwists the double helix and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Each nucleotide strand __________________________________ for building a new complementary strand</a:t>
            </a:r>
          </a:p>
        </p:txBody>
      </p:sp>
    </p:spTree>
    <p:extLst>
      <p:ext uri="{BB962C8B-B14F-4D97-AF65-F5344CB8AC3E}">
        <p14:creationId xmlns:p14="http://schemas.microsoft.com/office/powerpoint/2010/main" val="239743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Ribosomes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46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Granules containing protein and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Site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Free ribosomes synthesize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Membrane-bound ribosomes synthesize proteins to be _</a:t>
            </a:r>
          </a:p>
        </p:txBody>
      </p:sp>
    </p:spTree>
    <p:extLst>
      <p:ext uri="{BB962C8B-B14F-4D97-AF65-F5344CB8AC3E}">
        <p14:creationId xmlns:p14="http://schemas.microsoft.com/office/powerpoint/2010/main" val="3227227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1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DNA Replication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uses _____________________________ to begin DNA synthesis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 continues from the primer and adds complementary nucleotides to the template </a:t>
            </a:r>
          </a:p>
        </p:txBody>
      </p:sp>
    </p:spTree>
    <p:extLst>
      <p:ext uri="{BB962C8B-B14F-4D97-AF65-F5344CB8AC3E}">
        <p14:creationId xmlns:p14="http://schemas.microsoft.com/office/powerpoint/2010/main" val="209136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DNA Replication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Since DNA polymerase only works _</a:t>
            </a:r>
          </a:p>
          <a:p>
            <a:pPr lvl="1">
              <a:buFont typeface="Arial" charset="0"/>
              <a:buChar char="–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A continuous leading strand is synthesized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A discontinuous lagging strand is synthesized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 splices together the short segments of the discontinuous strand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Two new telomeres are also synthesized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process is called _</a:t>
            </a:r>
          </a:p>
        </p:txBody>
      </p:sp>
    </p:spTree>
    <p:extLst>
      <p:ext uri="{BB962C8B-B14F-4D97-AF65-F5344CB8AC3E}">
        <p14:creationId xmlns:p14="http://schemas.microsoft.com/office/powerpoint/2010/main" val="3244496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 Division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Essential for body growth and tissue repair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Mitosis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Cytokinesis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7474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phases of mitosis are: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083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Cytokinesis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________________________________ formed in ________________________________ by contractile ring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Cytoplasm is pinched into two parts after mitosis ends</a:t>
            </a:r>
          </a:p>
        </p:txBody>
      </p:sp>
    </p:spTree>
    <p:extLst>
      <p:ext uri="{BB962C8B-B14F-4D97-AF65-F5344CB8AC3E}">
        <p14:creationId xmlns:p14="http://schemas.microsoft.com/office/powerpoint/2010/main" val="2918510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Early and Late Prophase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Asters are seen as chromatin condenses into chromosomes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Centriole pairs separate and the _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642938" y="4516438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93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Metaphase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Chromosomes _________________________________ of the cell with their centromeres aligned at the exact center, or equator,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arrangement of chromosomes along a plane midway between the _</a:t>
            </a:r>
          </a:p>
        </p:txBody>
      </p:sp>
    </p:spTree>
    <p:extLst>
      <p:ext uri="{BB962C8B-B14F-4D97-AF65-F5344CB8AC3E}">
        <p14:creationId xmlns:p14="http://schemas.microsoft.com/office/powerpoint/2010/main" val="51850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Anaphase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_______________________________ of the chromosomes split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Motor proteins in kinetochores _</a:t>
            </a:r>
          </a:p>
        </p:txBody>
      </p:sp>
    </p:spTree>
    <p:extLst>
      <p:ext uri="{BB962C8B-B14F-4D97-AF65-F5344CB8AC3E}">
        <p14:creationId xmlns:p14="http://schemas.microsoft.com/office/powerpoint/2010/main" val="166421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Telophase</a:t>
            </a:r>
            <a:r>
              <a:rPr lang="en-US" dirty="0" smtClean="0">
                <a:solidFill>
                  <a:schemeClr val="tx1"/>
                </a:solidFill>
              </a:rPr>
              <a:t> and Cytokinesis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New sets of chromosomes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New ____________________________________ from the rough 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Generally cytokinesis completes cell division</a:t>
            </a:r>
          </a:p>
        </p:txBody>
      </p:sp>
    </p:spTree>
    <p:extLst>
      <p:ext uri="{BB962C8B-B14F-4D97-AF65-F5344CB8AC3E}">
        <p14:creationId xmlns:p14="http://schemas.microsoft.com/office/powerpoint/2010/main" val="1188328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7619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Control of Cell Division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Chemical signals such as growth factors and hormones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Cyclins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cyclin</a:t>
            </a:r>
            <a:r>
              <a:rPr lang="en-US" dirty="0" smtClean="0">
                <a:solidFill>
                  <a:schemeClr val="tx1"/>
                </a:solidFill>
              </a:rPr>
              <a:t>-dependent kinases (</a:t>
            </a:r>
            <a:r>
              <a:rPr lang="en-US" dirty="0" err="1" smtClean="0">
                <a:solidFill>
                  <a:schemeClr val="tx1"/>
                </a:solidFill>
              </a:rPr>
              <a:t>Cdks</a:t>
            </a:r>
            <a:r>
              <a:rPr lang="en-US" dirty="0" smtClean="0">
                <a:solidFill>
                  <a:schemeClr val="tx1"/>
                </a:solidFill>
              </a:rPr>
              <a:t>) complexes</a:t>
            </a:r>
          </a:p>
        </p:txBody>
      </p:sp>
    </p:spTree>
    <p:extLst>
      <p:ext uri="{BB962C8B-B14F-4D97-AF65-F5344CB8AC3E}">
        <p14:creationId xmlns:p14="http://schemas.microsoft.com/office/powerpoint/2010/main" val="389816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Endoplasmic Reticulum (ER)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5438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Interconnected tubes and parallel membranes enclosing cisternae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Continuous with the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Two varieties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64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Protein Synthesis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DNA serves as _____________________________ for protein synthesis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Genes are ___________________________________ carrying instructions for a polypeptide chain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Triplets of nucleotide bases form the genetic library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triplet specifies coding for an amino acid</a:t>
            </a:r>
          </a:p>
        </p:txBody>
      </p:sp>
    </p:spTree>
    <p:extLst>
      <p:ext uri="{BB962C8B-B14F-4D97-AF65-F5344CB8AC3E}">
        <p14:creationId xmlns:p14="http://schemas.microsoft.com/office/powerpoint/2010/main" val="614264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Roles of the Three Types of RNA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/>
                </a:solidFill>
              </a:rPr>
              <a:t>carries the genetic information from DNA in the nucleus to the ribosomes in the cytoplasm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/>
                </a:solidFill>
              </a:rPr>
              <a:t>bound to amino acids base pair with the codons of mRNA at the ribosome to begin the process of protein synthesis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/>
                </a:solidFill>
              </a:rPr>
              <a:t> a structural component of ribosomes</a:t>
            </a:r>
          </a:p>
        </p:txBody>
      </p:sp>
    </p:spTree>
    <p:extLst>
      <p:ext uri="{BB962C8B-B14F-4D97-AF65-F5344CB8AC3E}">
        <p14:creationId xmlns:p14="http://schemas.microsoft.com/office/powerpoint/2010/main" val="576206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Transcription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Transfer of information _</a:t>
            </a:r>
          </a:p>
        </p:txBody>
      </p:sp>
    </p:spTree>
    <p:extLst>
      <p:ext uri="{BB962C8B-B14F-4D97-AF65-F5344CB8AC3E}">
        <p14:creationId xmlns:p14="http://schemas.microsoft.com/office/powerpoint/2010/main" val="771658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Transcription: RNA Polymerase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 enzyme that oversees the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 the DNA template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Adds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Joins these RNA nucleotides together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Encodes a termination signal to stop transcription</a:t>
            </a:r>
          </a:p>
        </p:txBody>
      </p:sp>
    </p:spTree>
    <p:extLst>
      <p:ext uri="{BB962C8B-B14F-4D97-AF65-F5344CB8AC3E}">
        <p14:creationId xmlns:p14="http://schemas.microsoft.com/office/powerpoint/2010/main" val="33013546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4290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Genetic Code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962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 code for amino acids according to a genetic code</a:t>
            </a:r>
          </a:p>
        </p:txBody>
      </p:sp>
    </p:spTree>
    <p:extLst>
      <p:ext uri="{BB962C8B-B14F-4D97-AF65-F5344CB8AC3E}">
        <p14:creationId xmlns:p14="http://schemas.microsoft.com/office/powerpoint/2010/main" val="35077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858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Information Transfer from DNA to RNA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 are transcribed into _________________________________by RNA polymerase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Codons base pair with ______________________________ at the ribosomes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Amino acids are ___________________________________ at the ribosomes to form polypeptide chains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_________________________________________________ are used in initiating and ending translation</a:t>
            </a:r>
          </a:p>
        </p:txBody>
      </p:sp>
    </p:spTree>
    <p:extLst>
      <p:ext uri="{BB962C8B-B14F-4D97-AF65-F5344CB8AC3E}">
        <p14:creationId xmlns:p14="http://schemas.microsoft.com/office/powerpoint/2010/main" val="198551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Rough (ER)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4676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External surface studded with ribosomes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Manufactures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Responsible for the synthesis of _</a:t>
            </a:r>
          </a:p>
        </p:txBody>
      </p:sp>
    </p:spTree>
    <p:extLst>
      <p:ext uri="{BB962C8B-B14F-4D97-AF65-F5344CB8AC3E}">
        <p14:creationId xmlns:p14="http://schemas.microsoft.com/office/powerpoint/2010/main" val="264591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Smooth ER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543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Tubules arranged in a looping network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Catalyzes the following reactions in various organs of the body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liver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breakdown _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detoxification of drugs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testes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synthesis of steroid-based hormones:  _</a:t>
            </a:r>
          </a:p>
        </p:txBody>
      </p:sp>
    </p:spTree>
    <p:extLst>
      <p:ext uri="{BB962C8B-B14F-4D97-AF65-F5344CB8AC3E}">
        <p14:creationId xmlns:p14="http://schemas.microsoft.com/office/powerpoint/2010/main" val="410623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Golgi Apparatus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Stacked and flattened membranous sacs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Functions in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Concentration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Transport vessels from the ER fuse with the </a:t>
            </a:r>
            <a:r>
              <a:rPr lang="en-US" dirty="0" err="1" smtClean="0">
                <a:solidFill>
                  <a:schemeClr val="tx1"/>
                </a:solidFill>
              </a:rPr>
              <a:t>cis</a:t>
            </a:r>
            <a:r>
              <a:rPr lang="en-US" dirty="0" smtClean="0">
                <a:solidFill>
                  <a:schemeClr val="tx1"/>
                </a:solidFill>
              </a:rPr>
              <a:t> face of the Golgi apparatus</a:t>
            </a:r>
          </a:p>
        </p:txBody>
      </p:sp>
    </p:spTree>
    <p:extLst>
      <p:ext uri="{BB962C8B-B14F-4D97-AF65-F5344CB8AC3E}">
        <p14:creationId xmlns:p14="http://schemas.microsoft.com/office/powerpoint/2010/main" val="244421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Golgi Apparatus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Proteins then pass through the Golgi apparatus to the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Secretory vesicles leave the trans face of the Golgi stack and move to designated parts of the cell</a:t>
            </a:r>
          </a:p>
        </p:txBody>
      </p:sp>
    </p:spTree>
    <p:extLst>
      <p:ext uri="{BB962C8B-B14F-4D97-AF65-F5344CB8AC3E}">
        <p14:creationId xmlns:p14="http://schemas.microsoft.com/office/powerpoint/2010/main" val="410771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Lysosomes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Spherical membranous bags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Digest ingested bacteria, viruses, and toxins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Degrade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Breakdown </a:t>
            </a:r>
            <a:r>
              <a:rPr lang="en-US" dirty="0" err="1" smtClean="0">
                <a:solidFill>
                  <a:schemeClr val="tx1"/>
                </a:solidFill>
              </a:rPr>
              <a:t>nonuseful</a:t>
            </a:r>
            <a:r>
              <a:rPr lang="en-US" dirty="0" smtClean="0">
                <a:solidFill>
                  <a:schemeClr val="tx1"/>
                </a:solidFill>
              </a:rPr>
              <a:t> tissue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Breakdown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Secretory lysosomes are found in _</a:t>
            </a:r>
          </a:p>
        </p:txBody>
      </p:sp>
    </p:spTree>
    <p:extLst>
      <p:ext uri="{BB962C8B-B14F-4D97-AF65-F5344CB8AC3E}">
        <p14:creationId xmlns:p14="http://schemas.microsoft.com/office/powerpoint/2010/main" val="57369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Peroxisomes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Membranous sacs containing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 harmful or toxic substances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Neutralize dangerous free radicals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Free radicals – highly reactive chemicals with unpaired electrons (i.e., 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671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On-screen Show (4:3)</PresentationFormat>
  <Paragraphs>228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Mitochondria</vt:lpstr>
      <vt:lpstr>Ribosomes</vt:lpstr>
      <vt:lpstr>Endoplasmic Reticulum (ER)</vt:lpstr>
      <vt:lpstr>Rough (ER)</vt:lpstr>
      <vt:lpstr>Smooth ER</vt:lpstr>
      <vt:lpstr>Golgi Apparatus</vt:lpstr>
      <vt:lpstr>Golgi Apparatus</vt:lpstr>
      <vt:lpstr>Lysosomes</vt:lpstr>
      <vt:lpstr>Peroxisomes</vt:lpstr>
      <vt:lpstr>Cytoskeleton</vt:lpstr>
      <vt:lpstr>Centrioles</vt:lpstr>
      <vt:lpstr>Cilia</vt:lpstr>
      <vt:lpstr>Nucleus</vt:lpstr>
      <vt:lpstr>Nuclear Envelope</vt:lpstr>
      <vt:lpstr>Nuclear Envelope</vt:lpstr>
      <vt:lpstr>Nucleoli</vt:lpstr>
      <vt:lpstr>Chromatin</vt:lpstr>
      <vt:lpstr>Cell Cycle</vt:lpstr>
      <vt:lpstr>Interphase:  DNA Replication</vt:lpstr>
      <vt:lpstr>DNA Replication</vt:lpstr>
      <vt:lpstr>DNA Replication</vt:lpstr>
      <vt:lpstr>Cell Division</vt:lpstr>
      <vt:lpstr>Mitosis</vt:lpstr>
      <vt:lpstr>Cytokinesis</vt:lpstr>
      <vt:lpstr>Early and Late Prophase</vt:lpstr>
      <vt:lpstr>Metaphase</vt:lpstr>
      <vt:lpstr>Anaphase</vt:lpstr>
      <vt:lpstr>Telophase and Cytokinesis</vt:lpstr>
      <vt:lpstr>Control of Cell Division</vt:lpstr>
      <vt:lpstr>Protein Synthesis</vt:lpstr>
      <vt:lpstr>Roles of the Three Types of RNA</vt:lpstr>
      <vt:lpstr>Transcription</vt:lpstr>
      <vt:lpstr>Transcription: RNA Polymerase</vt:lpstr>
      <vt:lpstr>Genetic Code</vt:lpstr>
      <vt:lpstr>Information Transfer from DNA to RNA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Mitochondria</dc:title>
  <dc:creator>bawargo</dc:creator>
  <cp:lastModifiedBy>bawargo</cp:lastModifiedBy>
  <cp:revision>1</cp:revision>
  <dcterms:created xsi:type="dcterms:W3CDTF">2013-01-07T17:04:47Z</dcterms:created>
  <dcterms:modified xsi:type="dcterms:W3CDTF">2013-01-07T17:05:28Z</dcterms:modified>
</cp:coreProperties>
</file>