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Two, packet 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76861-615E-4763-88CD-EE7BC34F2CE7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15130-D3DF-440C-9A1F-19D9A3DEFF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Two, packet 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C3BE8-0924-4619-9445-65ADDEA3308E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93167-A2DF-4150-9CAC-6F3ABA3D7C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E9B16-5B91-4C26-81B5-A5B0A60B614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Two, packet 1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7D837-DAC7-4D56-830B-C346D47FBC8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Two, packet 1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Exam Two, packet 1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CFD051-A8F8-4AD3-84E4-9CEBFC3C00F0}" type="slidenum">
              <a:rPr lang="en-US"/>
              <a:pPr/>
              <a:t>36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8EF6-55CF-4DE7-975E-5CEB2C0F2053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2BC5A-2FBD-4E60-80E6-855F0B7FF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8EF6-55CF-4DE7-975E-5CEB2C0F2053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2BC5A-2FBD-4E60-80E6-855F0B7FF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8EF6-55CF-4DE7-975E-5CEB2C0F2053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2BC5A-2FBD-4E60-80E6-855F0B7FF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8EF6-55CF-4DE7-975E-5CEB2C0F2053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2BC5A-2FBD-4E60-80E6-855F0B7FF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8EF6-55CF-4DE7-975E-5CEB2C0F2053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2BC5A-2FBD-4E60-80E6-855F0B7FF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8EF6-55CF-4DE7-975E-5CEB2C0F2053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2BC5A-2FBD-4E60-80E6-855F0B7FF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8EF6-55CF-4DE7-975E-5CEB2C0F2053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2BC5A-2FBD-4E60-80E6-855F0B7FF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8EF6-55CF-4DE7-975E-5CEB2C0F2053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2BC5A-2FBD-4E60-80E6-855F0B7FF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8EF6-55CF-4DE7-975E-5CEB2C0F2053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2BC5A-2FBD-4E60-80E6-855F0B7FF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8EF6-55CF-4DE7-975E-5CEB2C0F2053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2BC5A-2FBD-4E60-80E6-855F0B7FF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8EF6-55CF-4DE7-975E-5CEB2C0F2053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2BC5A-2FBD-4E60-80E6-855F0B7FF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18EF6-55CF-4DE7-975E-5CEB2C0F2053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2BC5A-2FBD-4E60-80E6-855F0B7FF9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1"/>
            <a:ext cx="7772400" cy="177165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Chapter </a:t>
            </a:r>
            <a:r>
              <a:rPr lang="en-US" dirty="0" smtClean="0">
                <a:solidFill>
                  <a:srgbClr val="000000"/>
                </a:solidFill>
              </a:rPr>
              <a:t>5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/>
              <a:t>The </a:t>
            </a:r>
            <a:r>
              <a:rPr lang="en-US" dirty="0" err="1" smtClean="0"/>
              <a:t>Integumentary</a:t>
            </a:r>
            <a:r>
              <a:rPr lang="en-US" dirty="0" smtClean="0"/>
              <a:t> System</a:t>
            </a:r>
            <a:br>
              <a:rPr lang="en-US" dirty="0" smtClean="0"/>
            </a:b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Exam Two Material Covers Chapter 5, 6, &amp; 7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Dermis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Second major skin region containing _</a:t>
            </a:r>
          </a:p>
          <a:p>
            <a:r>
              <a:rPr lang="en-US"/>
              <a:t>Cell types include </a:t>
            </a:r>
          </a:p>
          <a:p>
            <a:pPr lvl="1"/>
            <a:r>
              <a:rPr lang="en-US"/>
              <a:t> </a:t>
            </a:r>
          </a:p>
          <a:p>
            <a:pPr lvl="1"/>
            <a:r>
              <a:rPr lang="en-US"/>
              <a:t> </a:t>
            </a:r>
          </a:p>
          <a:p>
            <a:pPr lvl="1"/>
            <a:r>
              <a:rPr lang="en-US"/>
              <a:t> </a:t>
            </a:r>
          </a:p>
          <a:p>
            <a:pPr lvl="1"/>
            <a:r>
              <a:rPr lang="en-US"/>
              <a:t>White blood cells</a:t>
            </a:r>
          </a:p>
          <a:p>
            <a:r>
              <a:rPr lang="en-US"/>
              <a:t>Composed of two layers</a:t>
            </a:r>
          </a:p>
          <a:p>
            <a:pPr lvl="1"/>
            <a:r>
              <a:rPr lang="en-US"/>
              <a:t>papillary and reticular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1143000"/>
          </a:xfrm>
        </p:spPr>
        <p:txBody>
          <a:bodyPr/>
          <a:lstStyle/>
          <a:p>
            <a:r>
              <a:rPr lang="en-US" sz="3600"/>
              <a:t>Layers of the Dermis: Papillary Layer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458200" cy="4876800"/>
          </a:xfrm>
        </p:spPr>
        <p:txBody>
          <a:bodyPr/>
          <a:lstStyle/>
          <a:p>
            <a:r>
              <a:rPr lang="en-US"/>
              <a:t>__________________________ layer</a:t>
            </a:r>
          </a:p>
          <a:p>
            <a:pPr lvl="1"/>
            <a:r>
              <a:rPr lang="en-US"/>
              <a:t>Areolar connective tissue </a:t>
            </a:r>
          </a:p>
          <a:p>
            <a:pPr lvl="2"/>
            <a:r>
              <a:rPr lang="en-US"/>
              <a:t>with _</a:t>
            </a:r>
          </a:p>
          <a:p>
            <a:pPr lvl="1"/>
            <a:r>
              <a:rPr lang="en-US"/>
              <a:t>Its superior surface contains _</a:t>
            </a:r>
          </a:p>
          <a:p>
            <a:pPr lvl="1"/>
            <a:endParaRPr lang="en-US"/>
          </a:p>
          <a:p>
            <a:pPr lvl="1"/>
            <a:r>
              <a:rPr lang="en-US"/>
              <a:t>Dermal papillae contain </a:t>
            </a:r>
          </a:p>
          <a:p>
            <a:pPr lvl="2"/>
            <a:r>
              <a:rPr lang="en-US"/>
              <a:t>capillary loops</a:t>
            </a:r>
          </a:p>
          <a:p>
            <a:pPr lvl="2"/>
            <a:r>
              <a:rPr lang="en-US"/>
              <a:t> </a:t>
            </a:r>
          </a:p>
          <a:p>
            <a:pPr lvl="2"/>
            <a:r>
              <a:rPr lang="en-US"/>
              <a:t>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772400" cy="1143000"/>
          </a:xfrm>
        </p:spPr>
        <p:txBody>
          <a:bodyPr/>
          <a:lstStyle/>
          <a:p>
            <a:r>
              <a:rPr lang="en-US" sz="3600"/>
              <a:t>Layers of the Dermis: Reticular Layer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Reticular layer</a:t>
            </a:r>
          </a:p>
          <a:p>
            <a:pPr lvl="1"/>
            <a:r>
              <a:rPr lang="en-US"/>
              <a:t>Accounts for approximately 80% of the thickness of the skin</a:t>
            </a:r>
          </a:p>
          <a:p>
            <a:pPr lvl="1"/>
            <a:endParaRPr lang="en-US"/>
          </a:p>
          <a:p>
            <a:pPr lvl="1"/>
            <a:r>
              <a:rPr lang="en-US"/>
              <a:t>Collagen fibers add _ </a:t>
            </a:r>
          </a:p>
          <a:p>
            <a:pPr lvl="1"/>
            <a:endParaRPr lang="en-US"/>
          </a:p>
          <a:p>
            <a:pPr lvl="1"/>
            <a:r>
              <a:rPr lang="en-US"/>
              <a:t>Elastin fibers provide _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1143000"/>
          </a:xfrm>
        </p:spPr>
        <p:txBody>
          <a:bodyPr/>
          <a:lstStyle/>
          <a:p>
            <a:r>
              <a:rPr lang="en-US" sz="4000"/>
              <a:t>Hypodermis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Subcutaneous layer ________________ to the skin</a:t>
            </a:r>
          </a:p>
          <a:p>
            <a:endParaRPr lang="en-US"/>
          </a:p>
          <a:p>
            <a:r>
              <a:rPr lang="en-US"/>
              <a:t>Composed of _____________________________ connective tissue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Skin Color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Three pigments contribute to skin color</a:t>
            </a:r>
          </a:p>
          <a:p>
            <a:pPr lvl="1"/>
            <a:r>
              <a:rPr lang="en-US"/>
              <a:t> </a:t>
            </a:r>
          </a:p>
          <a:p>
            <a:pPr lvl="2"/>
            <a:r>
              <a:rPr lang="en-US"/>
              <a:t>yellow to reddish-brown to black pigment, responsible for dark skin colors</a:t>
            </a:r>
          </a:p>
          <a:p>
            <a:pPr lvl="3"/>
            <a:r>
              <a:rPr lang="en-US" sz="1800"/>
              <a:t> </a:t>
            </a:r>
          </a:p>
          <a:p>
            <a:pPr lvl="1"/>
            <a:r>
              <a:rPr lang="en-US"/>
              <a:t> </a:t>
            </a:r>
          </a:p>
          <a:p>
            <a:pPr lvl="2"/>
            <a:r>
              <a:rPr lang="en-US"/>
              <a:t>yellow to orange pigment</a:t>
            </a:r>
          </a:p>
          <a:p>
            <a:pPr lvl="3"/>
            <a:r>
              <a:rPr lang="en-US"/>
              <a:t>most obvious in the _</a:t>
            </a:r>
          </a:p>
          <a:p>
            <a:pPr lvl="1"/>
            <a:r>
              <a:rPr lang="en-US"/>
              <a:t> </a:t>
            </a:r>
          </a:p>
          <a:p>
            <a:pPr lvl="2"/>
            <a:r>
              <a:rPr lang="en-US"/>
              <a:t>reddish pigment responsible for the pinkish hue of the skin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610600" cy="1143000"/>
          </a:xfrm>
        </p:spPr>
        <p:txBody>
          <a:bodyPr/>
          <a:lstStyle/>
          <a:p>
            <a:r>
              <a:rPr lang="en-US" sz="4000"/>
              <a:t>Sweat Glands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10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Different types prevent overheating of the body; secrete cerumen and milk</a:t>
            </a:r>
          </a:p>
          <a:p>
            <a:pPr lvl="1">
              <a:lnSpc>
                <a:spcPct val="90000"/>
              </a:lnSpc>
            </a:pPr>
            <a:r>
              <a:rPr lang="en-US"/>
              <a:t>________________________________ sweat glands </a:t>
            </a:r>
          </a:p>
          <a:p>
            <a:pPr lvl="2">
              <a:lnSpc>
                <a:spcPct val="90000"/>
              </a:lnSpc>
            </a:pPr>
            <a:r>
              <a:rPr lang="en-US"/>
              <a:t>found in _</a:t>
            </a:r>
          </a:p>
          <a:p>
            <a:pPr lvl="1">
              <a:lnSpc>
                <a:spcPct val="90000"/>
              </a:lnSpc>
            </a:pPr>
            <a:r>
              <a:rPr lang="en-US"/>
              <a:t>________________________________ sweat glands</a:t>
            </a:r>
          </a:p>
          <a:p>
            <a:pPr lvl="2">
              <a:lnSpc>
                <a:spcPct val="90000"/>
              </a:lnSpc>
            </a:pPr>
            <a:r>
              <a:rPr lang="en-US"/>
              <a:t>found in _</a:t>
            </a:r>
          </a:p>
          <a:p>
            <a:pPr lvl="1">
              <a:lnSpc>
                <a:spcPct val="90000"/>
              </a:lnSpc>
            </a:pPr>
            <a:r>
              <a:rPr lang="en-US"/>
              <a:t>Ceruminous glands</a:t>
            </a:r>
          </a:p>
          <a:p>
            <a:pPr lvl="2">
              <a:lnSpc>
                <a:spcPct val="90000"/>
              </a:lnSpc>
            </a:pPr>
            <a:r>
              <a:rPr lang="en-US"/>
              <a:t>modified apocrine glands in ________________________ that secrete _</a:t>
            </a:r>
          </a:p>
          <a:p>
            <a:pPr lvl="1">
              <a:lnSpc>
                <a:spcPct val="90000"/>
              </a:lnSpc>
            </a:pPr>
            <a:r>
              <a:rPr lang="en-US"/>
              <a:t>Mammary glands</a:t>
            </a:r>
          </a:p>
          <a:p>
            <a:pPr lvl="2">
              <a:lnSpc>
                <a:spcPct val="90000"/>
              </a:lnSpc>
            </a:pPr>
            <a:r>
              <a:rPr lang="en-US"/>
              <a:t>specialized sweat glands that _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772400" cy="1143000"/>
          </a:xfrm>
        </p:spPr>
        <p:txBody>
          <a:bodyPr/>
          <a:lstStyle/>
          <a:p>
            <a:r>
              <a:rPr lang="en-US" sz="4000"/>
              <a:t>Sebaceous Glands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Simple _________________________________ found all over the body</a:t>
            </a:r>
          </a:p>
          <a:p>
            <a:endParaRPr lang="en-US"/>
          </a:p>
          <a:p>
            <a:r>
              <a:rPr lang="en-US"/>
              <a:t>_____________________________ when stimulated by hormones</a:t>
            </a:r>
          </a:p>
          <a:p>
            <a:endParaRPr lang="en-US"/>
          </a:p>
          <a:p>
            <a:r>
              <a:rPr lang="en-US"/>
              <a:t>Secrete an _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Hair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Filamentous strands of dead keratinized cells produced by hair follicles</a:t>
            </a:r>
          </a:p>
          <a:p>
            <a:r>
              <a:rPr lang="en-US" dirty="0"/>
              <a:t>Contains _</a:t>
            </a:r>
          </a:p>
          <a:p>
            <a:pPr lvl="1"/>
            <a:r>
              <a:rPr lang="en-US" dirty="0"/>
              <a:t> tougher and more durable than soft keratin of the skin</a:t>
            </a:r>
          </a:p>
          <a:p>
            <a:r>
              <a:rPr lang="en-US" dirty="0"/>
              <a:t>Made up of </a:t>
            </a:r>
          </a:p>
          <a:p>
            <a:pPr lvl="1"/>
            <a:r>
              <a:rPr lang="en-US" dirty="0"/>
              <a:t> </a:t>
            </a:r>
          </a:p>
          <a:p>
            <a:pPr lvl="1"/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Pigmented by </a:t>
            </a:r>
            <a:r>
              <a:rPr lang="en-US" dirty="0" err="1"/>
              <a:t>melanocytes</a:t>
            </a:r>
            <a:r>
              <a:rPr lang="en-US" dirty="0"/>
              <a:t> at the base of the hair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Hair Function and Distribution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534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Functions of hair include: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Helping to _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_____________________________________ to presence of insects on the skin 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_______________________________________ against physical trauma, heat loss, and sunlight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Hair Function and Distribution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534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Hair is distributed over the entire skin surface except:</a:t>
            </a:r>
          </a:p>
          <a:p>
            <a:pPr lvl="1">
              <a:lnSpc>
                <a:spcPct val="90000"/>
              </a:lnSpc>
            </a:pPr>
            <a:r>
              <a:rPr lang="en-US"/>
              <a:t> </a:t>
            </a:r>
          </a:p>
          <a:p>
            <a:pPr lvl="1">
              <a:lnSpc>
                <a:spcPct val="90000"/>
              </a:lnSpc>
            </a:pPr>
            <a:r>
              <a:rPr lang="en-US"/>
              <a:t> </a:t>
            </a:r>
          </a:p>
          <a:p>
            <a:pPr lvl="1">
              <a:lnSpc>
                <a:spcPct val="90000"/>
              </a:lnSpc>
            </a:pPr>
            <a:r>
              <a:rPr lang="en-US"/>
              <a:t> </a:t>
            </a:r>
          </a:p>
          <a:p>
            <a:pPr lvl="1">
              <a:lnSpc>
                <a:spcPct val="90000"/>
              </a:lnSpc>
            </a:pPr>
            <a:r>
              <a:rPr lang="en-US"/>
              <a:t>  </a:t>
            </a:r>
          </a:p>
          <a:p>
            <a:pPr lvl="1">
              <a:lnSpc>
                <a:spcPct val="90000"/>
              </a:lnSpc>
            </a:pPr>
            <a:r>
              <a:rPr lang="en-US"/>
              <a:t>Portions of the _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Skin (Integument)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Consists of three major regions</a:t>
            </a:r>
          </a:p>
          <a:p>
            <a:pPr lvl="1"/>
            <a:r>
              <a:rPr lang="en-US"/>
              <a:t> </a:t>
            </a:r>
          </a:p>
          <a:p>
            <a:pPr lvl="2"/>
            <a:r>
              <a:rPr lang="en-US"/>
              <a:t>outermost _</a:t>
            </a:r>
          </a:p>
          <a:p>
            <a:pPr lvl="1"/>
            <a:r>
              <a:rPr lang="en-US"/>
              <a:t> </a:t>
            </a:r>
          </a:p>
          <a:p>
            <a:pPr lvl="2"/>
            <a:r>
              <a:rPr lang="en-US"/>
              <a:t>middle region</a:t>
            </a:r>
          </a:p>
          <a:p>
            <a:pPr lvl="1"/>
            <a:r>
              <a:rPr lang="en-US"/>
              <a:t>Hypodermis (superficial fascia) </a:t>
            </a:r>
          </a:p>
          <a:p>
            <a:pPr lvl="2"/>
            <a:r>
              <a:rPr lang="en-US"/>
              <a:t>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Hair Follicle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458200" cy="4953000"/>
          </a:xfrm>
        </p:spPr>
        <p:txBody>
          <a:bodyPr/>
          <a:lstStyle/>
          <a:p>
            <a:r>
              <a:rPr lang="en-US"/>
              <a:t>Root sheath extending from _</a:t>
            </a:r>
          </a:p>
          <a:p>
            <a:endParaRPr lang="en-US"/>
          </a:p>
          <a:p>
            <a:r>
              <a:rPr lang="en-US"/>
              <a:t>Deep end is expanded forming a hair bulb</a:t>
            </a:r>
          </a:p>
          <a:p>
            <a:endParaRPr lang="en-US"/>
          </a:p>
          <a:p>
            <a:r>
              <a:rPr lang="en-US"/>
              <a:t>A knot of sensory nerve endings (____________________________) wraps around each hair bulb</a:t>
            </a:r>
          </a:p>
          <a:p>
            <a:pPr lvl="1"/>
            <a:r>
              <a:rPr lang="en-US"/>
              <a:t>Bending a hair stimulates these endings, hence our hairs act as _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Hair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 </a:t>
            </a:r>
          </a:p>
          <a:p>
            <a:pPr lvl="1"/>
            <a:r>
              <a:rPr lang="en-US"/>
              <a:t>pale, ___________________________________ found in children and the adult female </a:t>
            </a:r>
          </a:p>
          <a:p>
            <a:r>
              <a:rPr lang="en-US"/>
              <a:t>Terminal </a:t>
            </a:r>
          </a:p>
          <a:p>
            <a:pPr lvl="1"/>
            <a:r>
              <a:rPr lang="en-US"/>
              <a:t>_______________________________________ of eyebrows, scalp, axillary, and pubic regions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5927725" cy="1143000"/>
          </a:xfrm>
        </p:spPr>
        <p:txBody>
          <a:bodyPr/>
          <a:lstStyle/>
          <a:p>
            <a:r>
              <a:rPr lang="en-US" sz="4000"/>
              <a:t>Hair Thinning and Baldness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Alopecia </a:t>
            </a:r>
          </a:p>
          <a:p>
            <a:pPr lvl="1"/>
            <a:r>
              <a:rPr lang="en-US"/>
              <a:t>hair thinning in both sexes</a:t>
            </a:r>
          </a:p>
          <a:p>
            <a:pPr lvl="1"/>
            <a:r>
              <a:rPr lang="en-US"/>
              <a:t>Alopecia areata:  </a:t>
            </a:r>
          </a:p>
          <a:p>
            <a:pPr lvl="2"/>
            <a:r>
              <a:rPr lang="en-US"/>
              <a:t> </a:t>
            </a:r>
          </a:p>
          <a:p>
            <a:pPr lvl="2"/>
            <a:r>
              <a:rPr lang="en-US"/>
              <a:t>May be _</a:t>
            </a:r>
          </a:p>
          <a:p>
            <a:r>
              <a:rPr lang="en-US"/>
              <a:t>True, or frank, baldness </a:t>
            </a:r>
          </a:p>
          <a:p>
            <a:pPr lvl="1"/>
            <a:r>
              <a:rPr lang="en-US"/>
              <a:t>Genetically determined and sex-influenced condition </a:t>
            </a:r>
          </a:p>
          <a:p>
            <a:pPr lvl="1"/>
            <a:r>
              <a:rPr lang="en-US"/>
              <a:t> </a:t>
            </a:r>
          </a:p>
          <a:p>
            <a:pPr lvl="2"/>
            <a:r>
              <a:rPr lang="en-US"/>
              <a:t>caused by follicular response to DHT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of a Nail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Scalelike ________________________________ on the distal, dorsal surface of fingers and toes</a:t>
            </a:r>
          </a:p>
        </p:txBody>
      </p:sp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" y="3595688"/>
            <a:ext cx="8305800" cy="301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772400" cy="1143000"/>
          </a:xfrm>
        </p:spPr>
        <p:txBody>
          <a:bodyPr/>
          <a:lstStyle/>
          <a:p>
            <a:r>
              <a:rPr lang="en-US" sz="3600"/>
              <a:t>Functions of the Integumentary System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4582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  </a:t>
            </a:r>
          </a:p>
          <a:p>
            <a:pPr lvl="1">
              <a:lnSpc>
                <a:spcPct val="90000"/>
              </a:lnSpc>
            </a:pPr>
            <a:r>
              <a:rPr lang="en-US"/>
              <a:t>chemical, physical, and mechanical barrier</a:t>
            </a:r>
          </a:p>
          <a:p>
            <a:pPr>
              <a:lnSpc>
                <a:spcPct val="90000"/>
              </a:lnSpc>
            </a:pPr>
            <a:r>
              <a:rPr lang="en-US"/>
              <a:t>Body _______________________________ is accomplished by:</a:t>
            </a:r>
          </a:p>
          <a:p>
            <a:pPr lvl="1">
              <a:lnSpc>
                <a:spcPct val="90000"/>
              </a:lnSpc>
            </a:pPr>
            <a:r>
              <a:rPr lang="en-US"/>
              <a:t> </a:t>
            </a:r>
          </a:p>
          <a:p>
            <a:pPr lvl="1">
              <a:lnSpc>
                <a:spcPct val="90000"/>
              </a:lnSpc>
            </a:pPr>
            <a:r>
              <a:rPr lang="en-US"/>
              <a:t>_______________________________________ of dermal vessels</a:t>
            </a:r>
          </a:p>
          <a:p>
            <a:pPr lvl="1">
              <a:lnSpc>
                <a:spcPct val="90000"/>
              </a:lnSpc>
            </a:pPr>
            <a:r>
              <a:rPr lang="en-US"/>
              <a:t>Increasing sweat gland secretions to cool the body </a:t>
            </a:r>
          </a:p>
          <a:p>
            <a:pPr>
              <a:lnSpc>
                <a:spcPct val="90000"/>
              </a:lnSpc>
            </a:pPr>
            <a:r>
              <a:rPr lang="en-US"/>
              <a:t>Cutaneous sensation</a:t>
            </a:r>
          </a:p>
          <a:p>
            <a:pPr lvl="1">
              <a:lnSpc>
                <a:spcPct val="90000"/>
              </a:lnSpc>
            </a:pPr>
            <a:r>
              <a:rPr lang="en-US"/>
              <a:t>exoreceptors sense touch and pain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772400" cy="1143000"/>
          </a:xfrm>
        </p:spPr>
        <p:txBody>
          <a:bodyPr/>
          <a:lstStyle/>
          <a:p>
            <a:r>
              <a:rPr lang="en-US" sz="3600"/>
              <a:t>Functions of the Integumentary System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10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Metabolic functions </a:t>
            </a:r>
          </a:p>
          <a:p>
            <a:pPr lvl="1">
              <a:lnSpc>
                <a:spcPct val="90000"/>
              </a:lnSpc>
            </a:pPr>
            <a:r>
              <a:rPr lang="en-US"/>
              <a:t>synthesis of ____________________________ in dermal blood vessels</a:t>
            </a:r>
          </a:p>
          <a:p>
            <a:pPr>
              <a:lnSpc>
                <a:spcPct val="90000"/>
              </a:lnSpc>
            </a:pPr>
            <a:r>
              <a:rPr lang="en-US"/>
              <a:t> </a:t>
            </a:r>
          </a:p>
          <a:p>
            <a:pPr lvl="1">
              <a:lnSpc>
                <a:spcPct val="90000"/>
              </a:lnSpc>
            </a:pPr>
            <a:r>
              <a:rPr lang="en-US"/>
              <a:t>skin blood vessels store up to 5% of the body’s blood volume</a:t>
            </a:r>
          </a:p>
          <a:p>
            <a:pPr>
              <a:lnSpc>
                <a:spcPct val="90000"/>
              </a:lnSpc>
            </a:pPr>
            <a:r>
              <a:rPr lang="en-US"/>
              <a:t>Excretion </a:t>
            </a:r>
          </a:p>
          <a:p>
            <a:pPr lvl="1">
              <a:lnSpc>
                <a:spcPct val="90000"/>
              </a:lnSpc>
            </a:pPr>
            <a:r>
              <a:rPr lang="en-US"/>
              <a:t>limited amounts of ___________________________________ are eliminated from the body in sweat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Skin Cancer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Most skin tumors are _____________________ and do not metastasize</a:t>
            </a:r>
          </a:p>
          <a:p>
            <a:endParaRPr lang="en-US"/>
          </a:p>
          <a:p>
            <a:r>
              <a:rPr lang="en-US"/>
              <a:t>A crucial risk factor for non-melanoma skin cancers is the _</a:t>
            </a:r>
          </a:p>
          <a:p>
            <a:endParaRPr lang="en-US"/>
          </a:p>
          <a:p>
            <a:r>
              <a:rPr lang="en-US"/>
              <a:t>Newly developed skin lotions can fix damaged DNA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Skin Cancer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three major types of skin cancer are:</a:t>
            </a:r>
          </a:p>
          <a:p>
            <a:pPr lvl="1"/>
            <a:r>
              <a:rPr lang="en-US"/>
              <a:t>Basal cell carcinoma</a:t>
            </a:r>
          </a:p>
          <a:p>
            <a:pPr lvl="1"/>
            <a:r>
              <a:rPr lang="en-US"/>
              <a:t>Squamous cell carcinoma	</a:t>
            </a:r>
          </a:p>
          <a:p>
            <a:pPr lvl="1"/>
            <a:r>
              <a:rPr lang="en-US"/>
              <a:t>Melanoma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Basal Cell Carcinoma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  </a:t>
            </a:r>
          </a:p>
          <a:p>
            <a:r>
              <a:rPr lang="en-US"/>
              <a:t>________________________________ skin cancer</a:t>
            </a:r>
          </a:p>
          <a:p>
            <a:r>
              <a:rPr lang="en-US"/>
              <a:t>___________________________________ cells proliferate and invade the dermis and hypodermis</a:t>
            </a:r>
          </a:p>
          <a:p>
            <a:pPr lvl="1"/>
            <a:r>
              <a:rPr lang="en-US"/>
              <a:t>Slow growing</a:t>
            </a:r>
          </a:p>
          <a:p>
            <a:pPr lvl="1"/>
            <a:r>
              <a:rPr lang="en-US"/>
              <a:t>do not often metastasize</a:t>
            </a:r>
          </a:p>
          <a:p>
            <a:r>
              <a:rPr lang="en-US"/>
              <a:t>Can be cured by _________________________ in 99% of the cases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Squamous Cell Carcinoma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Arises from keratinocytes of _</a:t>
            </a:r>
          </a:p>
          <a:p>
            <a:r>
              <a:rPr lang="en-US"/>
              <a:t>Arise most often on _</a:t>
            </a:r>
          </a:p>
          <a:p>
            <a:pPr lvl="1"/>
            <a:r>
              <a:rPr lang="en-US"/>
              <a:t>Grows rapidly </a:t>
            </a:r>
          </a:p>
          <a:p>
            <a:pPr lvl="1"/>
            <a:r>
              <a:rPr lang="en-US"/>
              <a:t>metastasizes _</a:t>
            </a:r>
          </a:p>
          <a:p>
            <a:endParaRPr lang="en-US"/>
          </a:p>
          <a:p>
            <a:r>
              <a:rPr lang="en-US"/>
              <a:t>Prognosis is good if treated by radiation therapy or removed surgically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1"/>
          <p:cNvGrpSpPr/>
          <p:nvPr/>
        </p:nvGrpSpPr>
        <p:grpSpPr>
          <a:xfrm>
            <a:off x="141288" y="152400"/>
            <a:ext cx="8905875" cy="6705600"/>
            <a:chOff x="141288" y="152400"/>
            <a:chExt cx="8905875" cy="6705600"/>
          </a:xfrm>
        </p:grpSpPr>
        <p:sp>
          <p:nvSpPr>
            <p:cNvPr id="5124" name="Rectangle 4"/>
            <p:cNvSpPr>
              <a:spLocks noChangeArrowheads="1"/>
            </p:cNvSpPr>
            <p:nvPr/>
          </p:nvSpPr>
          <p:spPr bwMode="auto">
            <a:xfrm>
              <a:off x="152400" y="6400800"/>
              <a:ext cx="4724400" cy="4572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5125" name="Picture 5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914400" y="152400"/>
              <a:ext cx="6481763" cy="6519863"/>
            </a:xfrm>
            <a:prstGeom prst="rect">
              <a:avLst/>
            </a:prstGeom>
            <a:noFill/>
          </p:spPr>
        </p:pic>
        <p:sp>
          <p:nvSpPr>
            <p:cNvPr id="5126" name="Freeform 6"/>
            <p:cNvSpPr>
              <a:spLocks/>
            </p:cNvSpPr>
            <p:nvPr/>
          </p:nvSpPr>
          <p:spPr bwMode="auto">
            <a:xfrm>
              <a:off x="1225550" y="5102225"/>
              <a:ext cx="88900" cy="30480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0" y="0"/>
                </a:cxn>
                <a:cxn ang="0">
                  <a:pos x="0" y="192"/>
                </a:cxn>
              </a:cxnLst>
              <a:rect l="0" t="0" r="r" b="b"/>
              <a:pathLst>
                <a:path w="56" h="192">
                  <a:moveTo>
                    <a:pt x="56" y="0"/>
                  </a:moveTo>
                  <a:lnTo>
                    <a:pt x="0" y="0"/>
                  </a:lnTo>
                  <a:lnTo>
                    <a:pt x="0" y="192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auto">
            <a:xfrm flipH="1">
              <a:off x="1136650" y="5241925"/>
              <a:ext cx="88900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Line 8"/>
            <p:cNvSpPr>
              <a:spLocks noChangeShapeType="1"/>
            </p:cNvSpPr>
            <p:nvPr/>
          </p:nvSpPr>
          <p:spPr bwMode="auto">
            <a:xfrm>
              <a:off x="1225550" y="5445125"/>
              <a:ext cx="1588" cy="2921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auto">
            <a:xfrm>
              <a:off x="1460500" y="4327525"/>
              <a:ext cx="546100" cy="1663700"/>
            </a:xfrm>
            <a:custGeom>
              <a:avLst/>
              <a:gdLst/>
              <a:ahLst/>
              <a:cxnLst>
                <a:cxn ang="0">
                  <a:pos x="0" y="1048"/>
                </a:cxn>
                <a:cxn ang="0">
                  <a:pos x="64" y="1048"/>
                </a:cxn>
                <a:cxn ang="0">
                  <a:pos x="344" y="0"/>
                </a:cxn>
              </a:cxnLst>
              <a:rect l="0" t="0" r="r" b="b"/>
              <a:pathLst>
                <a:path w="344" h="1048">
                  <a:moveTo>
                    <a:pt x="0" y="1048"/>
                  </a:moveTo>
                  <a:lnTo>
                    <a:pt x="64" y="1048"/>
                  </a:lnTo>
                  <a:lnTo>
                    <a:pt x="344" y="0"/>
                  </a:lnTo>
                </a:path>
              </a:pathLst>
            </a:custGeom>
            <a:no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auto">
            <a:xfrm>
              <a:off x="1778000" y="4416425"/>
              <a:ext cx="622300" cy="1816100"/>
            </a:xfrm>
            <a:custGeom>
              <a:avLst/>
              <a:gdLst/>
              <a:ahLst/>
              <a:cxnLst>
                <a:cxn ang="0">
                  <a:pos x="0" y="1144"/>
                </a:cxn>
                <a:cxn ang="0">
                  <a:pos x="128" y="1144"/>
                </a:cxn>
                <a:cxn ang="0">
                  <a:pos x="392" y="0"/>
                </a:cxn>
              </a:cxnLst>
              <a:rect l="0" t="0" r="r" b="b"/>
              <a:pathLst>
                <a:path w="392" h="1144">
                  <a:moveTo>
                    <a:pt x="0" y="1144"/>
                  </a:moveTo>
                  <a:lnTo>
                    <a:pt x="128" y="1144"/>
                  </a:lnTo>
                  <a:lnTo>
                    <a:pt x="392" y="0"/>
                  </a:lnTo>
                </a:path>
              </a:pathLst>
            </a:custGeom>
            <a:no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auto">
            <a:xfrm>
              <a:off x="2184400" y="4225925"/>
              <a:ext cx="1066800" cy="2247900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128" y="1416"/>
                </a:cxn>
                <a:cxn ang="0">
                  <a:pos x="672" y="0"/>
                </a:cxn>
              </a:cxnLst>
              <a:rect l="0" t="0" r="r" b="b"/>
              <a:pathLst>
                <a:path w="672" h="1416">
                  <a:moveTo>
                    <a:pt x="0" y="1416"/>
                  </a:moveTo>
                  <a:lnTo>
                    <a:pt x="128" y="1416"/>
                  </a:lnTo>
                  <a:lnTo>
                    <a:pt x="672" y="0"/>
                  </a:lnTo>
                </a:path>
              </a:pathLst>
            </a:custGeom>
            <a:no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auto">
            <a:xfrm>
              <a:off x="4197350" y="4899025"/>
              <a:ext cx="850900" cy="1574800"/>
            </a:xfrm>
            <a:custGeom>
              <a:avLst/>
              <a:gdLst/>
              <a:ahLst/>
              <a:cxnLst>
                <a:cxn ang="0">
                  <a:pos x="536" y="992"/>
                </a:cxn>
                <a:cxn ang="0">
                  <a:pos x="408" y="992"/>
                </a:cxn>
                <a:cxn ang="0">
                  <a:pos x="0" y="0"/>
                </a:cxn>
              </a:cxnLst>
              <a:rect l="0" t="0" r="r" b="b"/>
              <a:pathLst>
                <a:path w="536" h="992">
                  <a:moveTo>
                    <a:pt x="536" y="992"/>
                  </a:moveTo>
                  <a:lnTo>
                    <a:pt x="408" y="992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auto">
            <a:xfrm>
              <a:off x="5695950" y="5470525"/>
              <a:ext cx="381000" cy="393700"/>
            </a:xfrm>
            <a:custGeom>
              <a:avLst/>
              <a:gdLst/>
              <a:ahLst/>
              <a:cxnLst>
                <a:cxn ang="0">
                  <a:pos x="240" y="248"/>
                </a:cxn>
                <a:cxn ang="0">
                  <a:pos x="112" y="248"/>
                </a:cxn>
                <a:cxn ang="0">
                  <a:pos x="0" y="0"/>
                </a:cxn>
              </a:cxnLst>
              <a:rect l="0" t="0" r="r" b="b"/>
              <a:pathLst>
                <a:path w="240" h="248">
                  <a:moveTo>
                    <a:pt x="240" y="248"/>
                  </a:moveTo>
                  <a:lnTo>
                    <a:pt x="112" y="248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auto">
            <a:xfrm>
              <a:off x="6356350" y="4835525"/>
              <a:ext cx="444500" cy="609600"/>
            </a:xfrm>
            <a:custGeom>
              <a:avLst/>
              <a:gdLst/>
              <a:ahLst/>
              <a:cxnLst>
                <a:cxn ang="0">
                  <a:pos x="280" y="384"/>
                </a:cxn>
                <a:cxn ang="0">
                  <a:pos x="152" y="384"/>
                </a:cxn>
                <a:cxn ang="0">
                  <a:pos x="0" y="0"/>
                </a:cxn>
              </a:cxnLst>
              <a:rect l="0" t="0" r="r" b="b"/>
              <a:pathLst>
                <a:path w="280" h="384">
                  <a:moveTo>
                    <a:pt x="280" y="384"/>
                  </a:moveTo>
                  <a:lnTo>
                    <a:pt x="152" y="384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auto">
            <a:xfrm>
              <a:off x="6584950" y="4695825"/>
              <a:ext cx="406400" cy="469900"/>
            </a:xfrm>
            <a:custGeom>
              <a:avLst/>
              <a:gdLst/>
              <a:ahLst/>
              <a:cxnLst>
                <a:cxn ang="0">
                  <a:pos x="256" y="296"/>
                </a:cxn>
                <a:cxn ang="0">
                  <a:pos x="144" y="296"/>
                </a:cxn>
                <a:cxn ang="0">
                  <a:pos x="0" y="0"/>
                </a:cxn>
              </a:cxnLst>
              <a:rect l="0" t="0" r="r" b="b"/>
              <a:pathLst>
                <a:path w="256" h="296">
                  <a:moveTo>
                    <a:pt x="256" y="296"/>
                  </a:moveTo>
                  <a:lnTo>
                    <a:pt x="144" y="296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Line 16"/>
            <p:cNvSpPr>
              <a:spLocks noChangeShapeType="1"/>
            </p:cNvSpPr>
            <p:nvPr/>
          </p:nvSpPr>
          <p:spPr bwMode="auto">
            <a:xfrm flipH="1" flipV="1">
              <a:off x="4476750" y="5216525"/>
              <a:ext cx="368300" cy="125730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Line 17"/>
            <p:cNvSpPr>
              <a:spLocks noChangeShapeType="1"/>
            </p:cNvSpPr>
            <p:nvPr/>
          </p:nvSpPr>
          <p:spPr bwMode="auto">
            <a:xfrm>
              <a:off x="6242050" y="4238625"/>
              <a:ext cx="762000" cy="1588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Line 18"/>
            <p:cNvSpPr>
              <a:spLocks noChangeShapeType="1"/>
            </p:cNvSpPr>
            <p:nvPr/>
          </p:nvSpPr>
          <p:spPr bwMode="auto">
            <a:xfrm>
              <a:off x="5568950" y="3997325"/>
              <a:ext cx="1435100" cy="1588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Line 19"/>
            <p:cNvSpPr>
              <a:spLocks noChangeShapeType="1"/>
            </p:cNvSpPr>
            <p:nvPr/>
          </p:nvSpPr>
          <p:spPr bwMode="auto">
            <a:xfrm>
              <a:off x="6178550" y="3806825"/>
              <a:ext cx="825500" cy="1588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Line 20"/>
            <p:cNvSpPr>
              <a:spLocks noChangeShapeType="1"/>
            </p:cNvSpPr>
            <p:nvPr/>
          </p:nvSpPr>
          <p:spPr bwMode="auto">
            <a:xfrm flipV="1">
              <a:off x="5035550" y="3184525"/>
              <a:ext cx="482600" cy="40640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Line 21"/>
            <p:cNvSpPr>
              <a:spLocks noChangeShapeType="1"/>
            </p:cNvSpPr>
            <p:nvPr/>
          </p:nvSpPr>
          <p:spPr bwMode="auto">
            <a:xfrm>
              <a:off x="5086350" y="3184525"/>
              <a:ext cx="1917700" cy="1588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Line 22"/>
            <p:cNvSpPr>
              <a:spLocks noChangeShapeType="1"/>
            </p:cNvSpPr>
            <p:nvPr/>
          </p:nvSpPr>
          <p:spPr bwMode="auto">
            <a:xfrm>
              <a:off x="5492750" y="2651125"/>
              <a:ext cx="1511300" cy="1588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Line 23"/>
            <p:cNvSpPr>
              <a:spLocks noChangeShapeType="1"/>
            </p:cNvSpPr>
            <p:nvPr/>
          </p:nvSpPr>
          <p:spPr bwMode="auto">
            <a:xfrm>
              <a:off x="6000750" y="2232025"/>
              <a:ext cx="1003300" cy="1588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auto">
            <a:xfrm>
              <a:off x="6508750" y="1546225"/>
              <a:ext cx="495300" cy="177800"/>
            </a:xfrm>
            <a:custGeom>
              <a:avLst/>
              <a:gdLst/>
              <a:ahLst/>
              <a:cxnLst>
                <a:cxn ang="0">
                  <a:pos x="312" y="0"/>
                </a:cxn>
                <a:cxn ang="0">
                  <a:pos x="88" y="0"/>
                </a:cxn>
                <a:cxn ang="0">
                  <a:pos x="0" y="112"/>
                </a:cxn>
              </a:cxnLst>
              <a:rect l="0" t="0" r="r" b="b"/>
              <a:pathLst>
                <a:path w="312" h="112">
                  <a:moveTo>
                    <a:pt x="312" y="0"/>
                  </a:moveTo>
                  <a:lnTo>
                    <a:pt x="88" y="0"/>
                  </a:lnTo>
                  <a:lnTo>
                    <a:pt x="0" y="112"/>
                  </a:lnTo>
                </a:path>
              </a:pathLst>
            </a:custGeom>
            <a:no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auto">
            <a:xfrm>
              <a:off x="5365750" y="1241425"/>
              <a:ext cx="1638300" cy="660400"/>
            </a:xfrm>
            <a:custGeom>
              <a:avLst/>
              <a:gdLst/>
              <a:ahLst/>
              <a:cxnLst>
                <a:cxn ang="0">
                  <a:pos x="1032" y="0"/>
                </a:cxn>
                <a:cxn ang="0">
                  <a:pos x="768" y="0"/>
                </a:cxn>
                <a:cxn ang="0">
                  <a:pos x="0" y="416"/>
                </a:cxn>
              </a:cxnLst>
              <a:rect l="0" t="0" r="r" b="b"/>
              <a:pathLst>
                <a:path w="1032" h="416">
                  <a:moveTo>
                    <a:pt x="1032" y="0"/>
                  </a:moveTo>
                  <a:lnTo>
                    <a:pt x="768" y="0"/>
                  </a:lnTo>
                  <a:lnTo>
                    <a:pt x="0" y="416"/>
                  </a:lnTo>
                </a:path>
              </a:pathLst>
            </a:custGeom>
            <a:no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Line 26"/>
            <p:cNvSpPr>
              <a:spLocks noChangeShapeType="1"/>
            </p:cNvSpPr>
            <p:nvPr/>
          </p:nvSpPr>
          <p:spPr bwMode="auto">
            <a:xfrm flipH="1">
              <a:off x="6203950" y="1546225"/>
              <a:ext cx="444500" cy="15240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Line 27"/>
            <p:cNvSpPr>
              <a:spLocks noChangeShapeType="1"/>
            </p:cNvSpPr>
            <p:nvPr/>
          </p:nvSpPr>
          <p:spPr bwMode="auto">
            <a:xfrm>
              <a:off x="5378450" y="708025"/>
              <a:ext cx="1079500" cy="1588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Freeform 28"/>
            <p:cNvSpPr>
              <a:spLocks/>
            </p:cNvSpPr>
            <p:nvPr/>
          </p:nvSpPr>
          <p:spPr bwMode="auto">
            <a:xfrm>
              <a:off x="1466850" y="4340225"/>
              <a:ext cx="546100" cy="1600200"/>
            </a:xfrm>
            <a:custGeom>
              <a:avLst/>
              <a:gdLst/>
              <a:ahLst/>
              <a:cxnLst>
                <a:cxn ang="0">
                  <a:pos x="0" y="1008"/>
                </a:cxn>
                <a:cxn ang="0">
                  <a:pos x="64" y="1008"/>
                </a:cxn>
                <a:cxn ang="0">
                  <a:pos x="344" y="0"/>
                </a:cxn>
              </a:cxnLst>
              <a:rect l="0" t="0" r="r" b="b"/>
              <a:pathLst>
                <a:path w="344" h="1008">
                  <a:moveTo>
                    <a:pt x="0" y="1008"/>
                  </a:moveTo>
                  <a:lnTo>
                    <a:pt x="64" y="1008"/>
                  </a:lnTo>
                  <a:lnTo>
                    <a:pt x="344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Freeform 29"/>
            <p:cNvSpPr>
              <a:spLocks/>
            </p:cNvSpPr>
            <p:nvPr/>
          </p:nvSpPr>
          <p:spPr bwMode="auto">
            <a:xfrm>
              <a:off x="1784350" y="4429125"/>
              <a:ext cx="622300" cy="1752600"/>
            </a:xfrm>
            <a:custGeom>
              <a:avLst/>
              <a:gdLst/>
              <a:ahLst/>
              <a:cxnLst>
                <a:cxn ang="0">
                  <a:pos x="0" y="1104"/>
                </a:cxn>
                <a:cxn ang="0">
                  <a:pos x="128" y="1104"/>
                </a:cxn>
                <a:cxn ang="0">
                  <a:pos x="392" y="0"/>
                </a:cxn>
              </a:cxnLst>
              <a:rect l="0" t="0" r="r" b="b"/>
              <a:pathLst>
                <a:path w="392" h="1104">
                  <a:moveTo>
                    <a:pt x="0" y="1104"/>
                  </a:moveTo>
                  <a:lnTo>
                    <a:pt x="128" y="1104"/>
                  </a:lnTo>
                  <a:lnTo>
                    <a:pt x="39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Freeform 30"/>
            <p:cNvSpPr>
              <a:spLocks/>
            </p:cNvSpPr>
            <p:nvPr/>
          </p:nvSpPr>
          <p:spPr bwMode="auto">
            <a:xfrm>
              <a:off x="2190750" y="4238625"/>
              <a:ext cx="1066800" cy="2184400"/>
            </a:xfrm>
            <a:custGeom>
              <a:avLst/>
              <a:gdLst/>
              <a:ahLst/>
              <a:cxnLst>
                <a:cxn ang="0">
                  <a:pos x="0" y="1376"/>
                </a:cxn>
                <a:cxn ang="0">
                  <a:pos x="128" y="1376"/>
                </a:cxn>
                <a:cxn ang="0">
                  <a:pos x="672" y="0"/>
                </a:cxn>
              </a:cxnLst>
              <a:rect l="0" t="0" r="r" b="b"/>
              <a:pathLst>
                <a:path w="672" h="1376">
                  <a:moveTo>
                    <a:pt x="0" y="1376"/>
                  </a:moveTo>
                  <a:lnTo>
                    <a:pt x="128" y="1376"/>
                  </a:lnTo>
                  <a:lnTo>
                    <a:pt x="67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Freeform 31"/>
            <p:cNvSpPr>
              <a:spLocks/>
            </p:cNvSpPr>
            <p:nvPr/>
          </p:nvSpPr>
          <p:spPr bwMode="auto">
            <a:xfrm>
              <a:off x="4197350" y="4911725"/>
              <a:ext cx="850900" cy="1511300"/>
            </a:xfrm>
            <a:custGeom>
              <a:avLst/>
              <a:gdLst/>
              <a:ahLst/>
              <a:cxnLst>
                <a:cxn ang="0">
                  <a:pos x="536" y="952"/>
                </a:cxn>
                <a:cxn ang="0">
                  <a:pos x="408" y="952"/>
                </a:cxn>
                <a:cxn ang="0">
                  <a:pos x="0" y="0"/>
                </a:cxn>
              </a:cxnLst>
              <a:rect l="0" t="0" r="r" b="b"/>
              <a:pathLst>
                <a:path w="536" h="952">
                  <a:moveTo>
                    <a:pt x="536" y="952"/>
                  </a:moveTo>
                  <a:lnTo>
                    <a:pt x="408" y="95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Freeform 32"/>
            <p:cNvSpPr>
              <a:spLocks/>
            </p:cNvSpPr>
            <p:nvPr/>
          </p:nvSpPr>
          <p:spPr bwMode="auto">
            <a:xfrm>
              <a:off x="5708650" y="5483225"/>
              <a:ext cx="381000" cy="393700"/>
            </a:xfrm>
            <a:custGeom>
              <a:avLst/>
              <a:gdLst/>
              <a:ahLst/>
              <a:cxnLst>
                <a:cxn ang="0">
                  <a:pos x="240" y="248"/>
                </a:cxn>
                <a:cxn ang="0">
                  <a:pos x="112" y="248"/>
                </a:cxn>
                <a:cxn ang="0">
                  <a:pos x="0" y="0"/>
                </a:cxn>
              </a:cxnLst>
              <a:rect l="0" t="0" r="r" b="b"/>
              <a:pathLst>
                <a:path w="240" h="248">
                  <a:moveTo>
                    <a:pt x="240" y="248"/>
                  </a:moveTo>
                  <a:lnTo>
                    <a:pt x="112" y="248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Freeform 33"/>
            <p:cNvSpPr>
              <a:spLocks/>
            </p:cNvSpPr>
            <p:nvPr/>
          </p:nvSpPr>
          <p:spPr bwMode="auto">
            <a:xfrm>
              <a:off x="6369050" y="4848225"/>
              <a:ext cx="444500" cy="609600"/>
            </a:xfrm>
            <a:custGeom>
              <a:avLst/>
              <a:gdLst/>
              <a:ahLst/>
              <a:cxnLst>
                <a:cxn ang="0">
                  <a:pos x="280" y="384"/>
                </a:cxn>
                <a:cxn ang="0">
                  <a:pos x="152" y="384"/>
                </a:cxn>
                <a:cxn ang="0">
                  <a:pos x="0" y="0"/>
                </a:cxn>
              </a:cxnLst>
              <a:rect l="0" t="0" r="r" b="b"/>
              <a:pathLst>
                <a:path w="280" h="384">
                  <a:moveTo>
                    <a:pt x="280" y="384"/>
                  </a:moveTo>
                  <a:lnTo>
                    <a:pt x="152" y="384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Freeform 34"/>
            <p:cNvSpPr>
              <a:spLocks/>
            </p:cNvSpPr>
            <p:nvPr/>
          </p:nvSpPr>
          <p:spPr bwMode="auto">
            <a:xfrm>
              <a:off x="6597650" y="4708525"/>
              <a:ext cx="406400" cy="469900"/>
            </a:xfrm>
            <a:custGeom>
              <a:avLst/>
              <a:gdLst/>
              <a:ahLst/>
              <a:cxnLst>
                <a:cxn ang="0">
                  <a:pos x="256" y="296"/>
                </a:cxn>
                <a:cxn ang="0">
                  <a:pos x="144" y="296"/>
                </a:cxn>
                <a:cxn ang="0">
                  <a:pos x="0" y="0"/>
                </a:cxn>
              </a:cxnLst>
              <a:rect l="0" t="0" r="r" b="b"/>
              <a:pathLst>
                <a:path w="256" h="296">
                  <a:moveTo>
                    <a:pt x="256" y="296"/>
                  </a:moveTo>
                  <a:lnTo>
                    <a:pt x="144" y="29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Line 35"/>
            <p:cNvSpPr>
              <a:spLocks noChangeShapeType="1"/>
            </p:cNvSpPr>
            <p:nvPr/>
          </p:nvSpPr>
          <p:spPr bwMode="auto">
            <a:xfrm flipH="1" flipV="1">
              <a:off x="4476750" y="5229225"/>
              <a:ext cx="368300" cy="1193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Line 36"/>
            <p:cNvSpPr>
              <a:spLocks noChangeShapeType="1"/>
            </p:cNvSpPr>
            <p:nvPr/>
          </p:nvSpPr>
          <p:spPr bwMode="auto">
            <a:xfrm>
              <a:off x="6254750" y="4238625"/>
              <a:ext cx="762000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Line 37"/>
            <p:cNvSpPr>
              <a:spLocks noChangeShapeType="1"/>
            </p:cNvSpPr>
            <p:nvPr/>
          </p:nvSpPr>
          <p:spPr bwMode="auto">
            <a:xfrm>
              <a:off x="5581650" y="3997325"/>
              <a:ext cx="1435100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Line 38"/>
            <p:cNvSpPr>
              <a:spLocks noChangeShapeType="1"/>
            </p:cNvSpPr>
            <p:nvPr/>
          </p:nvSpPr>
          <p:spPr bwMode="auto">
            <a:xfrm>
              <a:off x="6191250" y="3806825"/>
              <a:ext cx="825500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Line 39"/>
            <p:cNvSpPr>
              <a:spLocks noChangeShapeType="1"/>
            </p:cNvSpPr>
            <p:nvPr/>
          </p:nvSpPr>
          <p:spPr bwMode="auto">
            <a:xfrm>
              <a:off x="5632450" y="3552825"/>
              <a:ext cx="1371600" cy="1588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Line 40"/>
            <p:cNvSpPr>
              <a:spLocks noChangeShapeType="1"/>
            </p:cNvSpPr>
            <p:nvPr/>
          </p:nvSpPr>
          <p:spPr bwMode="auto">
            <a:xfrm>
              <a:off x="5645150" y="3552825"/>
              <a:ext cx="1371600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Line 41"/>
            <p:cNvSpPr>
              <a:spLocks noChangeShapeType="1"/>
            </p:cNvSpPr>
            <p:nvPr/>
          </p:nvSpPr>
          <p:spPr bwMode="auto">
            <a:xfrm flipV="1">
              <a:off x="5048250" y="3184525"/>
              <a:ext cx="482600" cy="406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Line 42"/>
            <p:cNvSpPr>
              <a:spLocks noChangeShapeType="1"/>
            </p:cNvSpPr>
            <p:nvPr/>
          </p:nvSpPr>
          <p:spPr bwMode="auto">
            <a:xfrm>
              <a:off x="5099050" y="3184525"/>
              <a:ext cx="1917700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Line 43"/>
            <p:cNvSpPr>
              <a:spLocks noChangeShapeType="1"/>
            </p:cNvSpPr>
            <p:nvPr/>
          </p:nvSpPr>
          <p:spPr bwMode="auto">
            <a:xfrm>
              <a:off x="5505450" y="2651125"/>
              <a:ext cx="1511300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4" name="Line 44"/>
            <p:cNvSpPr>
              <a:spLocks noChangeShapeType="1"/>
            </p:cNvSpPr>
            <p:nvPr/>
          </p:nvSpPr>
          <p:spPr bwMode="auto">
            <a:xfrm>
              <a:off x="6013450" y="2232025"/>
              <a:ext cx="1003300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5" name="Freeform 45"/>
            <p:cNvSpPr>
              <a:spLocks/>
            </p:cNvSpPr>
            <p:nvPr/>
          </p:nvSpPr>
          <p:spPr bwMode="auto">
            <a:xfrm>
              <a:off x="6521450" y="1546225"/>
              <a:ext cx="495300" cy="177800"/>
            </a:xfrm>
            <a:custGeom>
              <a:avLst/>
              <a:gdLst/>
              <a:ahLst/>
              <a:cxnLst>
                <a:cxn ang="0">
                  <a:pos x="312" y="0"/>
                </a:cxn>
                <a:cxn ang="0">
                  <a:pos x="88" y="0"/>
                </a:cxn>
                <a:cxn ang="0">
                  <a:pos x="0" y="112"/>
                </a:cxn>
              </a:cxnLst>
              <a:rect l="0" t="0" r="r" b="b"/>
              <a:pathLst>
                <a:path w="312" h="112">
                  <a:moveTo>
                    <a:pt x="312" y="0"/>
                  </a:moveTo>
                  <a:lnTo>
                    <a:pt x="88" y="0"/>
                  </a:lnTo>
                  <a:lnTo>
                    <a:pt x="0" y="112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6" name="Freeform 46"/>
            <p:cNvSpPr>
              <a:spLocks/>
            </p:cNvSpPr>
            <p:nvPr/>
          </p:nvSpPr>
          <p:spPr bwMode="auto">
            <a:xfrm>
              <a:off x="5378450" y="1241425"/>
              <a:ext cx="1638300" cy="660400"/>
            </a:xfrm>
            <a:custGeom>
              <a:avLst/>
              <a:gdLst/>
              <a:ahLst/>
              <a:cxnLst>
                <a:cxn ang="0">
                  <a:pos x="1032" y="0"/>
                </a:cxn>
                <a:cxn ang="0">
                  <a:pos x="768" y="0"/>
                </a:cxn>
                <a:cxn ang="0">
                  <a:pos x="0" y="416"/>
                </a:cxn>
              </a:cxnLst>
              <a:rect l="0" t="0" r="r" b="b"/>
              <a:pathLst>
                <a:path w="1032" h="416">
                  <a:moveTo>
                    <a:pt x="1032" y="0"/>
                  </a:moveTo>
                  <a:lnTo>
                    <a:pt x="768" y="0"/>
                  </a:lnTo>
                  <a:lnTo>
                    <a:pt x="0" y="41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7" name="Line 47"/>
            <p:cNvSpPr>
              <a:spLocks noChangeShapeType="1"/>
            </p:cNvSpPr>
            <p:nvPr/>
          </p:nvSpPr>
          <p:spPr bwMode="auto">
            <a:xfrm flipH="1">
              <a:off x="6216650" y="1546225"/>
              <a:ext cx="444500" cy="152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8" name="Freeform 48"/>
            <p:cNvSpPr>
              <a:spLocks/>
            </p:cNvSpPr>
            <p:nvPr/>
          </p:nvSpPr>
          <p:spPr bwMode="auto">
            <a:xfrm>
              <a:off x="6623050" y="2854325"/>
              <a:ext cx="381000" cy="279400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120" y="32"/>
                </a:cxn>
                <a:cxn ang="0">
                  <a:pos x="0" y="176"/>
                </a:cxn>
              </a:cxnLst>
              <a:rect l="0" t="0" r="r" b="b"/>
              <a:pathLst>
                <a:path w="240" h="176">
                  <a:moveTo>
                    <a:pt x="240" y="0"/>
                  </a:moveTo>
                  <a:lnTo>
                    <a:pt x="120" y="32"/>
                  </a:lnTo>
                  <a:lnTo>
                    <a:pt x="0" y="176"/>
                  </a:lnTo>
                </a:path>
              </a:pathLst>
            </a:custGeom>
            <a:no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9" name="Line 49"/>
            <p:cNvSpPr>
              <a:spLocks noChangeShapeType="1"/>
            </p:cNvSpPr>
            <p:nvPr/>
          </p:nvSpPr>
          <p:spPr bwMode="auto">
            <a:xfrm flipH="1" flipV="1">
              <a:off x="6445250" y="2803525"/>
              <a:ext cx="355600" cy="10160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0" name="Freeform 50"/>
            <p:cNvSpPr>
              <a:spLocks/>
            </p:cNvSpPr>
            <p:nvPr/>
          </p:nvSpPr>
          <p:spPr bwMode="auto">
            <a:xfrm>
              <a:off x="6635750" y="2854325"/>
              <a:ext cx="381000" cy="279400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120" y="32"/>
                </a:cxn>
                <a:cxn ang="0">
                  <a:pos x="0" y="176"/>
                </a:cxn>
              </a:cxnLst>
              <a:rect l="0" t="0" r="r" b="b"/>
              <a:pathLst>
                <a:path w="240" h="176">
                  <a:moveTo>
                    <a:pt x="240" y="0"/>
                  </a:moveTo>
                  <a:lnTo>
                    <a:pt x="120" y="32"/>
                  </a:lnTo>
                  <a:lnTo>
                    <a:pt x="0" y="17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1" name="Line 51"/>
            <p:cNvSpPr>
              <a:spLocks noChangeShapeType="1"/>
            </p:cNvSpPr>
            <p:nvPr/>
          </p:nvSpPr>
          <p:spPr bwMode="auto">
            <a:xfrm flipH="1" flipV="1">
              <a:off x="6457950" y="2803525"/>
              <a:ext cx="368300" cy="101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2" name="Line 52"/>
            <p:cNvSpPr>
              <a:spLocks noChangeShapeType="1"/>
            </p:cNvSpPr>
            <p:nvPr/>
          </p:nvSpPr>
          <p:spPr bwMode="auto">
            <a:xfrm>
              <a:off x="5391150" y="708025"/>
              <a:ext cx="1079500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3" name="Rectangle 53"/>
            <p:cNvSpPr>
              <a:spLocks noChangeArrowheads="1"/>
            </p:cNvSpPr>
            <p:nvPr/>
          </p:nvSpPr>
          <p:spPr bwMode="auto">
            <a:xfrm>
              <a:off x="141288" y="1717675"/>
              <a:ext cx="798512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Epidermis</a:t>
              </a:r>
              <a:endParaRPr lang="en-US" sz="1300">
                <a:latin typeface="Arial" charset="0"/>
              </a:endParaRPr>
            </a:p>
          </p:txBody>
        </p:sp>
        <p:sp>
          <p:nvSpPr>
            <p:cNvPr id="5174" name="Rectangle 54"/>
            <p:cNvSpPr>
              <a:spLocks noChangeArrowheads="1"/>
            </p:cNvSpPr>
            <p:nvPr/>
          </p:nvSpPr>
          <p:spPr bwMode="auto">
            <a:xfrm>
              <a:off x="152400" y="3508375"/>
              <a:ext cx="558800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Dermis</a:t>
              </a:r>
              <a:endParaRPr lang="en-US" sz="1300">
                <a:latin typeface="Arial" charset="0"/>
              </a:endParaRPr>
            </a:p>
          </p:txBody>
        </p:sp>
        <p:sp>
          <p:nvSpPr>
            <p:cNvPr id="5175" name="Rectangle 55"/>
            <p:cNvSpPr>
              <a:spLocks noChangeArrowheads="1"/>
            </p:cNvSpPr>
            <p:nvPr/>
          </p:nvSpPr>
          <p:spPr bwMode="auto">
            <a:xfrm>
              <a:off x="152400" y="5133975"/>
              <a:ext cx="955675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Hypodermis</a:t>
              </a:r>
            </a:p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(superficial</a:t>
              </a:r>
            </a:p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fascia)</a:t>
              </a:r>
              <a:endParaRPr lang="en-US" sz="1300">
                <a:latin typeface="Arial" charset="0"/>
              </a:endParaRPr>
            </a:p>
          </p:txBody>
        </p:sp>
        <p:sp>
          <p:nvSpPr>
            <p:cNvPr id="5176" name="Rectangle 56"/>
            <p:cNvSpPr>
              <a:spLocks noChangeArrowheads="1"/>
            </p:cNvSpPr>
            <p:nvPr/>
          </p:nvSpPr>
          <p:spPr bwMode="auto">
            <a:xfrm>
              <a:off x="739775" y="5845175"/>
              <a:ext cx="688975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Hair root</a:t>
              </a:r>
              <a:endParaRPr lang="en-US" sz="1300">
                <a:latin typeface="Arial" charset="0"/>
              </a:endParaRPr>
            </a:p>
          </p:txBody>
        </p:sp>
        <p:sp>
          <p:nvSpPr>
            <p:cNvPr id="5177" name="Rectangle 57"/>
            <p:cNvSpPr>
              <a:spLocks noChangeArrowheads="1"/>
            </p:cNvSpPr>
            <p:nvPr/>
          </p:nvSpPr>
          <p:spPr bwMode="auto">
            <a:xfrm>
              <a:off x="6524625" y="625475"/>
              <a:ext cx="763588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Hair shaft</a:t>
              </a:r>
              <a:endParaRPr lang="en-US" sz="1300">
                <a:latin typeface="Arial" charset="0"/>
              </a:endParaRPr>
            </a:p>
          </p:txBody>
        </p:sp>
        <p:sp>
          <p:nvSpPr>
            <p:cNvPr id="5178" name="Rectangle 58"/>
            <p:cNvSpPr>
              <a:spLocks noChangeArrowheads="1"/>
            </p:cNvSpPr>
            <p:nvPr/>
          </p:nvSpPr>
          <p:spPr bwMode="auto">
            <a:xfrm>
              <a:off x="7070725" y="1146175"/>
              <a:ext cx="366713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Pore</a:t>
              </a:r>
              <a:endParaRPr lang="en-US" sz="1300">
                <a:latin typeface="Arial" charset="0"/>
              </a:endParaRPr>
            </a:p>
          </p:txBody>
        </p:sp>
        <p:sp>
          <p:nvSpPr>
            <p:cNvPr id="5179" name="Rectangle 59"/>
            <p:cNvSpPr>
              <a:spLocks noChangeArrowheads="1"/>
            </p:cNvSpPr>
            <p:nvPr/>
          </p:nvSpPr>
          <p:spPr bwMode="auto">
            <a:xfrm>
              <a:off x="7070725" y="1450975"/>
              <a:ext cx="1268413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Dermal papillae </a:t>
              </a:r>
            </a:p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(papillary layer</a:t>
              </a:r>
              <a:endParaRPr lang="en-US" sz="1300">
                <a:latin typeface="Arial" charset="0"/>
              </a:endParaRPr>
            </a:p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 of dermis)</a:t>
              </a:r>
              <a:endParaRPr lang="en-US" sz="1300">
                <a:latin typeface="Arial" charset="0"/>
              </a:endParaRPr>
            </a:p>
          </p:txBody>
        </p:sp>
        <p:sp>
          <p:nvSpPr>
            <p:cNvPr id="5180" name="Rectangle 60"/>
            <p:cNvSpPr>
              <a:spLocks noChangeArrowheads="1"/>
            </p:cNvSpPr>
            <p:nvPr/>
          </p:nvSpPr>
          <p:spPr bwMode="auto">
            <a:xfrm>
              <a:off x="7070725" y="2136775"/>
              <a:ext cx="1677988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Meissner's corpuscle</a:t>
              </a:r>
              <a:endParaRPr lang="en-US" sz="1300">
                <a:latin typeface="Arial" charset="0"/>
              </a:endParaRPr>
            </a:p>
          </p:txBody>
        </p:sp>
        <p:sp>
          <p:nvSpPr>
            <p:cNvPr id="5181" name="Rectangle 61"/>
            <p:cNvSpPr>
              <a:spLocks noChangeArrowheads="1"/>
            </p:cNvSpPr>
            <p:nvPr/>
          </p:nvSpPr>
          <p:spPr bwMode="auto">
            <a:xfrm>
              <a:off x="7070725" y="2555875"/>
              <a:ext cx="1427163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Free nerve ending</a:t>
              </a:r>
              <a:endParaRPr lang="en-US" sz="1300">
                <a:latin typeface="Arial" charset="0"/>
              </a:endParaRPr>
            </a:p>
          </p:txBody>
        </p:sp>
        <p:sp>
          <p:nvSpPr>
            <p:cNvPr id="5182" name="Rectangle 62"/>
            <p:cNvSpPr>
              <a:spLocks noChangeArrowheads="1"/>
            </p:cNvSpPr>
            <p:nvPr/>
          </p:nvSpPr>
          <p:spPr bwMode="auto">
            <a:xfrm>
              <a:off x="7070725" y="2771775"/>
              <a:ext cx="1976438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Reticular layer of dermis </a:t>
              </a:r>
              <a:endParaRPr lang="en-US" sz="1300">
                <a:latin typeface="Arial" charset="0"/>
              </a:endParaRPr>
            </a:p>
          </p:txBody>
        </p:sp>
        <p:sp>
          <p:nvSpPr>
            <p:cNvPr id="5183" name="Rectangle 63"/>
            <p:cNvSpPr>
              <a:spLocks noChangeArrowheads="1"/>
            </p:cNvSpPr>
            <p:nvPr/>
          </p:nvSpPr>
          <p:spPr bwMode="auto">
            <a:xfrm>
              <a:off x="7070725" y="3089275"/>
              <a:ext cx="1714500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Sebaceous (oil) gland</a:t>
              </a:r>
              <a:endParaRPr lang="en-US" sz="1300">
                <a:latin typeface="Arial" charset="0"/>
              </a:endParaRPr>
            </a:p>
          </p:txBody>
        </p:sp>
        <p:sp>
          <p:nvSpPr>
            <p:cNvPr id="5184" name="Rectangle 64"/>
            <p:cNvSpPr>
              <a:spLocks noChangeArrowheads="1"/>
            </p:cNvSpPr>
            <p:nvPr/>
          </p:nvSpPr>
          <p:spPr bwMode="auto">
            <a:xfrm>
              <a:off x="7070725" y="3457575"/>
              <a:ext cx="1552575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Arrector pili muscle</a:t>
              </a:r>
              <a:endParaRPr lang="en-US" sz="1300">
                <a:latin typeface="Arial" charset="0"/>
              </a:endParaRPr>
            </a:p>
          </p:txBody>
        </p:sp>
        <p:sp>
          <p:nvSpPr>
            <p:cNvPr id="5185" name="Rectangle 65"/>
            <p:cNvSpPr>
              <a:spLocks noChangeArrowheads="1"/>
            </p:cNvSpPr>
            <p:nvPr/>
          </p:nvSpPr>
          <p:spPr bwMode="auto">
            <a:xfrm>
              <a:off x="7070725" y="3711575"/>
              <a:ext cx="1544638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Sensory nerve fiber</a:t>
              </a:r>
              <a:endParaRPr lang="en-US" sz="1300">
                <a:latin typeface="Arial" charset="0"/>
              </a:endParaRPr>
            </a:p>
          </p:txBody>
        </p:sp>
        <p:sp>
          <p:nvSpPr>
            <p:cNvPr id="5186" name="Rectangle 66"/>
            <p:cNvSpPr>
              <a:spLocks noChangeArrowheads="1"/>
            </p:cNvSpPr>
            <p:nvPr/>
          </p:nvSpPr>
          <p:spPr bwMode="auto">
            <a:xfrm>
              <a:off x="7070725" y="3902075"/>
              <a:ext cx="1592263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Eccrine sweat gland</a:t>
              </a:r>
              <a:endParaRPr lang="en-US" sz="1300">
                <a:latin typeface="Arial" charset="0"/>
              </a:endParaRPr>
            </a:p>
          </p:txBody>
        </p:sp>
        <p:sp>
          <p:nvSpPr>
            <p:cNvPr id="5187" name="Rectangle 67"/>
            <p:cNvSpPr>
              <a:spLocks noChangeArrowheads="1"/>
            </p:cNvSpPr>
            <p:nvPr/>
          </p:nvSpPr>
          <p:spPr bwMode="auto">
            <a:xfrm>
              <a:off x="7070725" y="4143375"/>
              <a:ext cx="1509713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Pacinian corpuscle</a:t>
              </a:r>
              <a:endParaRPr lang="en-US" sz="1300">
                <a:latin typeface="Arial" charset="0"/>
              </a:endParaRPr>
            </a:p>
          </p:txBody>
        </p:sp>
        <p:sp>
          <p:nvSpPr>
            <p:cNvPr id="5188" name="Rectangle 68"/>
            <p:cNvSpPr>
              <a:spLocks noChangeArrowheads="1"/>
            </p:cNvSpPr>
            <p:nvPr/>
          </p:nvSpPr>
          <p:spPr bwMode="auto">
            <a:xfrm>
              <a:off x="7070725" y="5095875"/>
              <a:ext cx="485775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Artery</a:t>
              </a:r>
              <a:endParaRPr lang="en-US" sz="1300">
                <a:latin typeface="Arial" charset="0"/>
              </a:endParaRPr>
            </a:p>
          </p:txBody>
        </p:sp>
        <p:sp>
          <p:nvSpPr>
            <p:cNvPr id="5189" name="Rectangle 69"/>
            <p:cNvSpPr>
              <a:spLocks noChangeArrowheads="1"/>
            </p:cNvSpPr>
            <p:nvPr/>
          </p:nvSpPr>
          <p:spPr bwMode="auto">
            <a:xfrm>
              <a:off x="6854825" y="5362575"/>
              <a:ext cx="349250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Vein</a:t>
              </a:r>
              <a:endParaRPr lang="en-US" sz="1300">
                <a:latin typeface="Arial" charset="0"/>
              </a:endParaRPr>
            </a:p>
          </p:txBody>
        </p:sp>
        <p:sp>
          <p:nvSpPr>
            <p:cNvPr id="5190" name="Rectangle 70"/>
            <p:cNvSpPr>
              <a:spLocks noChangeArrowheads="1"/>
            </p:cNvSpPr>
            <p:nvPr/>
          </p:nvSpPr>
          <p:spPr bwMode="auto">
            <a:xfrm>
              <a:off x="6130925" y="5794375"/>
              <a:ext cx="1179513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Adipose tissue</a:t>
              </a:r>
              <a:endParaRPr lang="en-US" sz="1300">
                <a:latin typeface="Arial" charset="0"/>
              </a:endParaRPr>
            </a:p>
          </p:txBody>
        </p:sp>
        <p:sp>
          <p:nvSpPr>
            <p:cNvPr id="5191" name="Rectangle 71"/>
            <p:cNvSpPr>
              <a:spLocks noChangeArrowheads="1"/>
            </p:cNvSpPr>
            <p:nvPr/>
          </p:nvSpPr>
          <p:spPr bwMode="auto">
            <a:xfrm>
              <a:off x="5102225" y="6340475"/>
              <a:ext cx="16002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Hair follicle receptor</a:t>
              </a:r>
            </a:p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(root hair plexus)</a:t>
              </a:r>
              <a:endParaRPr lang="en-US" sz="1300">
                <a:latin typeface="Arial" charset="0"/>
              </a:endParaRPr>
            </a:p>
          </p:txBody>
        </p:sp>
        <p:sp>
          <p:nvSpPr>
            <p:cNvPr id="5192" name="Rectangle 72"/>
            <p:cNvSpPr>
              <a:spLocks noChangeArrowheads="1"/>
            </p:cNvSpPr>
            <p:nvPr/>
          </p:nvSpPr>
          <p:spPr bwMode="auto">
            <a:xfrm>
              <a:off x="854075" y="6086475"/>
              <a:ext cx="892175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Hair follicle</a:t>
              </a:r>
              <a:endParaRPr lang="en-US" sz="1300">
                <a:latin typeface="Arial" charset="0"/>
              </a:endParaRPr>
            </a:p>
          </p:txBody>
        </p:sp>
        <p:sp>
          <p:nvSpPr>
            <p:cNvPr id="5193" name="Rectangle 73"/>
            <p:cNvSpPr>
              <a:spLocks noChangeArrowheads="1"/>
            </p:cNvSpPr>
            <p:nvPr/>
          </p:nvSpPr>
          <p:spPr bwMode="auto">
            <a:xfrm>
              <a:off x="1031875" y="6340475"/>
              <a:ext cx="11033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Eccrine sweat</a:t>
              </a:r>
            </a:p>
            <a:p>
              <a:r>
                <a:rPr lang="en-US" sz="1300" b="1">
                  <a:solidFill>
                    <a:srgbClr val="000000"/>
                  </a:solidFill>
                  <a:latin typeface="Arial" charset="0"/>
                </a:rPr>
                <a:t>gland</a:t>
              </a:r>
              <a:endParaRPr lang="en-US" sz="1300">
                <a:latin typeface="Arial" charset="0"/>
              </a:endParaRPr>
            </a:p>
          </p:txBody>
        </p:sp>
        <p:grpSp>
          <p:nvGrpSpPr>
            <p:cNvPr id="3" name="Group 74"/>
            <p:cNvGrpSpPr>
              <a:grpSpLocks/>
            </p:cNvGrpSpPr>
            <p:nvPr/>
          </p:nvGrpSpPr>
          <p:grpSpPr bwMode="auto">
            <a:xfrm>
              <a:off x="781050" y="2170113"/>
              <a:ext cx="539750" cy="2892425"/>
              <a:chOff x="991" y="1629"/>
              <a:chExt cx="340" cy="1822"/>
            </a:xfrm>
          </p:grpSpPr>
          <p:sp>
            <p:nvSpPr>
              <p:cNvPr id="5195" name="Line 75"/>
              <p:cNvSpPr>
                <a:spLocks noChangeShapeType="1"/>
              </p:cNvSpPr>
              <p:nvPr/>
            </p:nvSpPr>
            <p:spPr bwMode="auto">
              <a:xfrm flipH="1">
                <a:off x="991" y="2540"/>
                <a:ext cx="272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6" name="Line 76"/>
              <p:cNvSpPr>
                <a:spLocks noChangeShapeType="1"/>
              </p:cNvSpPr>
              <p:nvPr/>
            </p:nvSpPr>
            <p:spPr bwMode="auto">
              <a:xfrm>
                <a:off x="1269" y="1629"/>
                <a:ext cx="5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7" name="Line 77"/>
              <p:cNvSpPr>
                <a:spLocks noChangeShapeType="1"/>
              </p:cNvSpPr>
              <p:nvPr/>
            </p:nvSpPr>
            <p:spPr bwMode="auto">
              <a:xfrm>
                <a:off x="1272" y="3450"/>
                <a:ext cx="5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8" name="Line 78"/>
              <p:cNvSpPr>
                <a:spLocks noChangeShapeType="1"/>
              </p:cNvSpPr>
              <p:nvPr/>
            </p:nvSpPr>
            <p:spPr bwMode="auto">
              <a:xfrm>
                <a:off x="1267" y="1629"/>
                <a:ext cx="0" cy="182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79"/>
            <p:cNvGrpSpPr>
              <a:grpSpLocks/>
            </p:cNvGrpSpPr>
            <p:nvPr/>
          </p:nvGrpSpPr>
          <p:grpSpPr bwMode="auto">
            <a:xfrm>
              <a:off x="996950" y="1531938"/>
              <a:ext cx="323850" cy="600075"/>
              <a:chOff x="1127" y="1227"/>
              <a:chExt cx="204" cy="378"/>
            </a:xfrm>
          </p:grpSpPr>
          <p:sp>
            <p:nvSpPr>
              <p:cNvPr id="5200" name="Line 80"/>
              <p:cNvSpPr>
                <a:spLocks noChangeShapeType="1"/>
              </p:cNvSpPr>
              <p:nvPr/>
            </p:nvSpPr>
            <p:spPr bwMode="auto">
              <a:xfrm flipH="1">
                <a:off x="1127" y="1412"/>
                <a:ext cx="13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1" name="Line 81"/>
              <p:cNvSpPr>
                <a:spLocks noChangeShapeType="1"/>
              </p:cNvSpPr>
              <p:nvPr/>
            </p:nvSpPr>
            <p:spPr bwMode="auto">
              <a:xfrm>
                <a:off x="1272" y="1227"/>
                <a:ext cx="5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2" name="Line 82"/>
              <p:cNvSpPr>
                <a:spLocks noChangeShapeType="1"/>
              </p:cNvSpPr>
              <p:nvPr/>
            </p:nvSpPr>
            <p:spPr bwMode="auto">
              <a:xfrm>
                <a:off x="1269" y="1605"/>
                <a:ext cx="5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3" name="Line 83"/>
              <p:cNvSpPr>
                <a:spLocks noChangeShapeType="1"/>
              </p:cNvSpPr>
              <p:nvPr/>
            </p:nvSpPr>
            <p:spPr bwMode="auto">
              <a:xfrm>
                <a:off x="1270" y="1229"/>
                <a:ext cx="0" cy="37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Melanoma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Cancer of ______________________________ is the most dangerous type of skin cancer</a:t>
            </a:r>
          </a:p>
          <a:p>
            <a:pPr lvl="1"/>
            <a:endParaRPr lang="en-US"/>
          </a:p>
          <a:p>
            <a:pPr lvl="1"/>
            <a:r>
              <a:rPr lang="en-US"/>
              <a:t> </a:t>
            </a:r>
          </a:p>
          <a:p>
            <a:pPr lvl="1"/>
            <a:endParaRPr lang="en-US"/>
          </a:p>
          <a:p>
            <a:pPr lvl="1"/>
            <a:r>
              <a:rPr lang="en-US"/>
              <a:t>Resistant to _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Melanoma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534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Melanomas have the following characteristics (ABCD rule)</a:t>
            </a:r>
          </a:p>
          <a:p>
            <a:pPr lvl="1">
              <a:lnSpc>
                <a:spcPct val="90000"/>
              </a:lnSpc>
            </a:pPr>
            <a:r>
              <a:rPr lang="en-US"/>
              <a:t>A:  </a:t>
            </a:r>
            <a:r>
              <a:rPr lang="en-US" u="sng"/>
              <a:t> </a:t>
            </a:r>
            <a:endParaRPr lang="en-US"/>
          </a:p>
          <a:p>
            <a:pPr lvl="2">
              <a:lnSpc>
                <a:spcPct val="90000"/>
              </a:lnSpc>
            </a:pPr>
            <a:r>
              <a:rPr lang="en-US"/>
              <a:t>the two sides of the pigmented area do not match </a:t>
            </a:r>
          </a:p>
          <a:p>
            <a:pPr lvl="1">
              <a:lnSpc>
                <a:spcPct val="90000"/>
              </a:lnSpc>
            </a:pPr>
            <a:r>
              <a:rPr lang="en-US"/>
              <a:t>B:  </a:t>
            </a:r>
            <a:r>
              <a:rPr lang="en-US" u="sng"/>
              <a:t> </a:t>
            </a:r>
            <a:endParaRPr lang="en-US"/>
          </a:p>
          <a:p>
            <a:pPr lvl="2">
              <a:lnSpc>
                <a:spcPct val="90000"/>
              </a:lnSpc>
            </a:pPr>
            <a:r>
              <a:rPr lang="en-US"/>
              <a:t>irregular 	</a:t>
            </a:r>
          </a:p>
          <a:p>
            <a:pPr lvl="2">
              <a:lnSpc>
                <a:spcPct val="90000"/>
              </a:lnSpc>
            </a:pPr>
            <a:r>
              <a:rPr lang="en-US"/>
              <a:t>exhibits indentations</a:t>
            </a:r>
          </a:p>
          <a:p>
            <a:pPr lvl="1">
              <a:lnSpc>
                <a:spcPct val="90000"/>
              </a:lnSpc>
            </a:pPr>
            <a:r>
              <a:rPr lang="en-US"/>
              <a:t>C:  </a:t>
            </a:r>
            <a:r>
              <a:rPr lang="en-US" u="sng"/>
              <a:t> </a:t>
            </a:r>
            <a:endParaRPr lang="en-US"/>
          </a:p>
          <a:p>
            <a:pPr lvl="2">
              <a:lnSpc>
                <a:spcPct val="90000"/>
              </a:lnSpc>
            </a:pPr>
            <a:r>
              <a:rPr lang="en-US"/>
              <a:t>black, brown, tan, and sometimes red or blue</a:t>
            </a:r>
          </a:p>
          <a:p>
            <a:pPr lvl="1">
              <a:lnSpc>
                <a:spcPct val="90000"/>
              </a:lnSpc>
            </a:pPr>
            <a:r>
              <a:rPr lang="en-US"/>
              <a:t>D:  </a:t>
            </a:r>
            <a:r>
              <a:rPr lang="en-US" u="sng"/>
              <a:t> </a:t>
            </a:r>
            <a:endParaRPr lang="en-US"/>
          </a:p>
          <a:p>
            <a:pPr lvl="2">
              <a:lnSpc>
                <a:spcPct val="90000"/>
              </a:lnSpc>
            </a:pPr>
            <a:r>
              <a:rPr lang="en-US"/>
              <a:t>larger than 6 mm (size of a pencil eraser)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Melanoma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Treated by _______________________________ accompanied by immunotherapy</a:t>
            </a:r>
          </a:p>
          <a:p>
            <a:endParaRPr lang="en-US"/>
          </a:p>
          <a:p>
            <a:r>
              <a:rPr lang="en-US"/>
              <a:t>Chance of survival is poor if the lesion is _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Burns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5486400" cy="4876800"/>
          </a:xfrm>
        </p:spPr>
        <p:txBody>
          <a:bodyPr/>
          <a:lstStyle/>
          <a:p>
            <a:pPr>
              <a:spcBef>
                <a:spcPct val="35000"/>
              </a:spcBef>
            </a:pPr>
            <a:r>
              <a:rPr lang="en-US" sz="3500"/>
              <a:t>First-degree</a:t>
            </a:r>
          </a:p>
          <a:p>
            <a:pPr lvl="1">
              <a:spcBef>
                <a:spcPct val="35000"/>
              </a:spcBef>
            </a:pPr>
            <a:r>
              <a:rPr lang="en-US" sz="3100"/>
              <a:t> </a:t>
            </a:r>
            <a:endParaRPr lang="en-US" sz="3300"/>
          </a:p>
          <a:p>
            <a:pPr lvl="1">
              <a:spcBef>
                <a:spcPct val="35000"/>
              </a:spcBef>
            </a:pPr>
            <a:endParaRPr lang="en-US" sz="3200"/>
          </a:p>
          <a:p>
            <a:pPr lvl="1">
              <a:spcBef>
                <a:spcPct val="35000"/>
              </a:spcBef>
            </a:pPr>
            <a:r>
              <a:rPr lang="en-US" sz="3200"/>
              <a:t>Symptoms </a:t>
            </a:r>
          </a:p>
          <a:p>
            <a:pPr lvl="2">
              <a:spcBef>
                <a:spcPct val="35000"/>
              </a:spcBef>
            </a:pPr>
            <a:r>
              <a:rPr lang="en-US" sz="2800"/>
              <a:t>localized _</a:t>
            </a:r>
          </a:p>
          <a:p>
            <a:pPr lvl="2">
              <a:spcBef>
                <a:spcPct val="35000"/>
              </a:spcBef>
            </a:pPr>
            <a:r>
              <a:rPr lang="en-US" sz="2800"/>
              <a:t> </a:t>
            </a:r>
          </a:p>
          <a:p>
            <a:pPr lvl="2">
              <a:spcBef>
                <a:spcPct val="35000"/>
              </a:spcBef>
            </a:pPr>
            <a:r>
              <a:rPr lang="en-US" sz="2800"/>
              <a:t> </a:t>
            </a:r>
          </a:p>
        </p:txBody>
      </p:sp>
      <p:pic>
        <p:nvPicPr>
          <p:cNvPr id="41988" name="Picture 4" descr="181 first degree bur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67400" y="2514600"/>
            <a:ext cx="2663825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Burns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5486400" cy="5029200"/>
          </a:xfrm>
        </p:spPr>
        <p:txBody>
          <a:bodyPr/>
          <a:lstStyle/>
          <a:p>
            <a:pPr>
              <a:spcBef>
                <a:spcPct val="35000"/>
              </a:spcBef>
            </a:pPr>
            <a:r>
              <a:rPr lang="en-US" sz="3500"/>
              <a:t>Second-degree </a:t>
            </a:r>
          </a:p>
          <a:p>
            <a:pPr lvl="1">
              <a:spcBef>
                <a:spcPct val="35000"/>
              </a:spcBef>
            </a:pPr>
            <a:r>
              <a:rPr lang="en-US" sz="3100"/>
              <a:t>  </a:t>
            </a:r>
            <a:endParaRPr lang="en-US" sz="3300"/>
          </a:p>
          <a:p>
            <a:pPr lvl="1">
              <a:spcBef>
                <a:spcPct val="35000"/>
              </a:spcBef>
            </a:pPr>
            <a:endParaRPr lang="en-US" sz="3200"/>
          </a:p>
          <a:p>
            <a:pPr lvl="1">
              <a:spcBef>
                <a:spcPct val="35000"/>
              </a:spcBef>
            </a:pPr>
            <a:endParaRPr lang="en-US" sz="3200"/>
          </a:p>
          <a:p>
            <a:pPr lvl="1">
              <a:spcBef>
                <a:spcPct val="35000"/>
              </a:spcBef>
            </a:pPr>
            <a:r>
              <a:rPr lang="en-US" sz="3200"/>
              <a:t>Symptoms mimic first degree burns</a:t>
            </a:r>
          </a:p>
          <a:p>
            <a:pPr lvl="2">
              <a:spcBef>
                <a:spcPct val="35000"/>
              </a:spcBef>
            </a:pPr>
            <a:r>
              <a:rPr lang="en-US" sz="2800"/>
              <a:t> ______________________ also appear</a:t>
            </a:r>
          </a:p>
        </p:txBody>
      </p:sp>
      <p:pic>
        <p:nvPicPr>
          <p:cNvPr id="43012" name="Picture 4" descr="181 burn second degre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30900" y="1600200"/>
            <a:ext cx="2917825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772400" cy="1143000"/>
          </a:xfrm>
        </p:spPr>
        <p:txBody>
          <a:bodyPr/>
          <a:lstStyle/>
          <a:p>
            <a:r>
              <a:rPr lang="en-US" sz="4000"/>
              <a:t>Burns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5943600" cy="5181600"/>
          </a:xfrm>
        </p:spPr>
        <p:txBody>
          <a:bodyPr/>
          <a:lstStyle/>
          <a:p>
            <a:pPr>
              <a:spcBef>
                <a:spcPct val="35000"/>
              </a:spcBef>
            </a:pPr>
            <a:r>
              <a:rPr lang="en-US" sz="3500"/>
              <a:t>Third-degree </a:t>
            </a:r>
          </a:p>
          <a:p>
            <a:pPr lvl="1">
              <a:spcBef>
                <a:spcPct val="35000"/>
              </a:spcBef>
            </a:pPr>
            <a:r>
              <a:rPr lang="en-US" sz="3100"/>
              <a:t>________________________ of the skin is damaged</a:t>
            </a:r>
            <a:endParaRPr lang="en-US" sz="3200"/>
          </a:p>
          <a:p>
            <a:pPr lvl="1">
              <a:spcBef>
                <a:spcPct val="35000"/>
              </a:spcBef>
            </a:pPr>
            <a:r>
              <a:rPr lang="en-US" sz="3200"/>
              <a:t>Burned area appears gray-white, cherry red, or black</a:t>
            </a:r>
          </a:p>
          <a:p>
            <a:pPr lvl="2">
              <a:spcBef>
                <a:spcPct val="35000"/>
              </a:spcBef>
            </a:pPr>
            <a:r>
              <a:rPr lang="en-US" sz="2800"/>
              <a:t>there is no _ </a:t>
            </a:r>
          </a:p>
          <a:p>
            <a:pPr lvl="2">
              <a:spcBef>
                <a:spcPct val="35000"/>
              </a:spcBef>
            </a:pPr>
            <a:r>
              <a:rPr lang="en-US" sz="2800"/>
              <a:t>  </a:t>
            </a:r>
          </a:p>
          <a:p>
            <a:pPr lvl="3">
              <a:spcBef>
                <a:spcPct val="35000"/>
              </a:spcBef>
            </a:pPr>
            <a:r>
              <a:rPr lang="en-US" sz="2400"/>
              <a:t> nerve endings _</a:t>
            </a:r>
          </a:p>
        </p:txBody>
      </p:sp>
      <p:pic>
        <p:nvPicPr>
          <p:cNvPr id="44036" name="Picture 4" descr="181 burn third degre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24600" y="1905000"/>
            <a:ext cx="2509838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Rule of Nines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4457700" cy="5486400"/>
          </a:xfrm>
        </p:spPr>
        <p:txBody>
          <a:bodyPr>
            <a:normAutofit lnSpcReduction="10000"/>
          </a:bodyPr>
          <a:lstStyle/>
          <a:p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Burns considered critical if:</a:t>
            </a:r>
          </a:p>
          <a:p>
            <a:pPr lvl="1"/>
            <a:r>
              <a:rPr lang="en-US"/>
              <a:t>Over 25% of the body has second-degree burns</a:t>
            </a:r>
          </a:p>
          <a:p>
            <a:pPr lvl="1"/>
            <a:r>
              <a:rPr lang="en-US"/>
              <a:t>Over 10% of the body has third-degree burns</a:t>
            </a:r>
          </a:p>
          <a:p>
            <a:pPr lvl="1"/>
            <a:r>
              <a:rPr lang="en-US"/>
              <a:t>There are third-degree burns on face, hands, or feet</a:t>
            </a:r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27575" y="1600200"/>
            <a:ext cx="4156075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Epidermis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Composed of keratinized _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consisting of ________________ distinct cell types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 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produce the _________________________________ protein keratin </a:t>
            </a:r>
          </a:p>
          <a:p>
            <a:pPr lvl="2">
              <a:lnSpc>
                <a:spcPct val="90000"/>
              </a:lnSpc>
            </a:pPr>
            <a:r>
              <a:rPr lang="en-US" dirty="0" err="1"/>
              <a:t>Melanocytes</a:t>
            </a:r>
            <a:endParaRPr lang="en-US" dirty="0"/>
          </a:p>
          <a:p>
            <a:pPr lvl="3">
              <a:lnSpc>
                <a:spcPct val="90000"/>
              </a:lnSpc>
            </a:pPr>
            <a:r>
              <a:rPr lang="en-US" dirty="0"/>
              <a:t>produce the ______________________________________ melanin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Merkel cells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function as _____________________________________________ in association with sensory nerve endings</a:t>
            </a:r>
          </a:p>
          <a:p>
            <a:pPr lvl="2">
              <a:lnSpc>
                <a:spcPct val="90000"/>
              </a:lnSpc>
            </a:pPr>
            <a:r>
              <a:rPr lang="en-US" dirty="0" err="1"/>
              <a:t>Langerhans</a:t>
            </a:r>
            <a:r>
              <a:rPr lang="en-US" dirty="0"/>
              <a:t>’ cells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epidermal _________________________________________ that help activate the immune system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And four or five layers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1143000"/>
          </a:xfrm>
        </p:spPr>
        <p:txBody>
          <a:bodyPr/>
          <a:lstStyle/>
          <a:p>
            <a:r>
              <a:rPr lang="en-US" sz="3200"/>
              <a:t>Layers of the Epidermis: </a:t>
            </a:r>
            <a:br>
              <a:rPr lang="en-US" sz="3200"/>
            </a:br>
            <a:r>
              <a:rPr lang="en-US" sz="3200"/>
              <a:t>Stratum Basale (Basal Layer)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610600" cy="4876800"/>
          </a:xfrm>
          <a:noFill/>
        </p:spPr>
        <p:txBody>
          <a:bodyPr/>
          <a:lstStyle/>
          <a:p>
            <a:r>
              <a:rPr lang="en-US"/>
              <a:t> </a:t>
            </a:r>
          </a:p>
          <a:p>
            <a:r>
              <a:rPr lang="en-US"/>
              <a:t>firmly attached to the dermis</a:t>
            </a:r>
          </a:p>
          <a:p>
            <a:r>
              <a:rPr lang="en-US"/>
              <a:t>single row of the _</a:t>
            </a:r>
          </a:p>
          <a:p>
            <a:endParaRPr lang="en-US"/>
          </a:p>
          <a:p>
            <a:pPr lvl="1"/>
            <a:r>
              <a:rPr lang="en-US"/>
              <a:t>Cells undergo _</a:t>
            </a:r>
          </a:p>
          <a:p>
            <a:pPr lvl="2"/>
            <a:r>
              <a:rPr lang="en-US"/>
              <a:t> stratum germinativum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82000" cy="1143000"/>
          </a:xfrm>
          <a:noFill/>
          <a:ln/>
        </p:spPr>
        <p:txBody>
          <a:bodyPr/>
          <a:lstStyle/>
          <a:p>
            <a:r>
              <a:rPr lang="en-US" sz="2800"/>
              <a:t>Layers of the Epidermis: </a:t>
            </a:r>
            <a:br>
              <a:rPr lang="en-US" sz="2800"/>
            </a:br>
            <a:r>
              <a:rPr lang="en-US" sz="2800"/>
              <a:t>Stratum Spinosum (Prickly Layer)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610600" cy="4876800"/>
          </a:xfrm>
          <a:noFill/>
        </p:spPr>
        <p:txBody>
          <a:bodyPr/>
          <a:lstStyle/>
          <a:p>
            <a:r>
              <a:rPr lang="en-US"/>
              <a:t>Cells contain a weblike system of __________________________________ attached to desmosomes</a:t>
            </a:r>
          </a:p>
          <a:p>
            <a:endParaRPr lang="en-US"/>
          </a:p>
          <a:p>
            <a:r>
              <a:rPr lang="en-US"/>
              <a:t>Melanin _______________________ and Langerhans’ cells are abundant in this layer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1143000"/>
          </a:xfrm>
          <a:noFill/>
          <a:ln/>
        </p:spPr>
        <p:txBody>
          <a:bodyPr/>
          <a:lstStyle/>
          <a:p>
            <a:r>
              <a:rPr lang="en-US" sz="3200"/>
              <a:t>Layers of the Epidermis: </a:t>
            </a:r>
            <a:br>
              <a:rPr lang="en-US" sz="3200"/>
            </a:br>
            <a:r>
              <a:rPr lang="en-US" sz="3200"/>
              <a:t>Stratum Granulosum (Granular Layer)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458200" cy="4876800"/>
          </a:xfrm>
          <a:noFill/>
        </p:spPr>
        <p:txBody>
          <a:bodyPr/>
          <a:lstStyle/>
          <a:p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three to five cell layers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58200" cy="1143000"/>
          </a:xfrm>
          <a:noFill/>
          <a:ln/>
        </p:spPr>
        <p:txBody>
          <a:bodyPr/>
          <a:lstStyle/>
          <a:p>
            <a:r>
              <a:rPr lang="en-US" sz="3200"/>
              <a:t>Layers of the Epidermis: </a:t>
            </a:r>
            <a:br>
              <a:rPr lang="en-US" sz="3200"/>
            </a:br>
            <a:r>
              <a:rPr lang="en-US" sz="3200"/>
              <a:t>Stratum Lucidum (Clear Layer)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534400" cy="4876800"/>
          </a:xfrm>
        </p:spPr>
        <p:txBody>
          <a:bodyPr/>
          <a:lstStyle/>
          <a:p>
            <a:r>
              <a:rPr lang="en-US"/>
              <a:t>  </a:t>
            </a:r>
          </a:p>
          <a:p>
            <a:r>
              <a:rPr lang="en-US"/>
              <a:t>superficial to the stratum granulosum</a:t>
            </a:r>
          </a:p>
          <a:p>
            <a:endParaRPr lang="en-US"/>
          </a:p>
          <a:p>
            <a:r>
              <a:rPr lang="en-US"/>
              <a:t>Consists of a few rows of flat, dead keratinocytes</a:t>
            </a:r>
          </a:p>
          <a:p>
            <a:endParaRPr lang="en-US"/>
          </a:p>
          <a:p>
            <a:r>
              <a:rPr lang="en-US"/>
              <a:t>Present only in _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1143000"/>
          </a:xfrm>
          <a:noFill/>
          <a:ln/>
        </p:spPr>
        <p:txBody>
          <a:bodyPr/>
          <a:lstStyle/>
          <a:p>
            <a:r>
              <a:rPr lang="en-US" sz="3200"/>
              <a:t>Layers of the Epidermis: </a:t>
            </a:r>
            <a:br>
              <a:rPr lang="en-US" sz="3200"/>
            </a:br>
            <a:r>
              <a:rPr lang="en-US" sz="3200"/>
              <a:t>Stratum Corneum (Horny Layer)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607425" cy="48768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____________________________________ of keratinized cells</a:t>
            </a:r>
          </a:p>
          <a:p>
            <a:pPr>
              <a:lnSpc>
                <a:spcPct val="90000"/>
              </a:lnSpc>
            </a:pPr>
            <a:r>
              <a:rPr lang="en-US"/>
              <a:t>Accounts for three quarters of the epidermal thickness</a:t>
            </a:r>
          </a:p>
          <a:p>
            <a:pPr>
              <a:lnSpc>
                <a:spcPct val="90000"/>
              </a:lnSpc>
            </a:pPr>
            <a:r>
              <a:rPr lang="en-US"/>
              <a:t>Functions include:</a:t>
            </a:r>
          </a:p>
          <a:p>
            <a:pPr lvl="1">
              <a:lnSpc>
                <a:spcPct val="90000"/>
              </a:lnSpc>
            </a:pPr>
            <a:r>
              <a:rPr lang="en-US"/>
              <a:t> </a:t>
            </a:r>
          </a:p>
          <a:p>
            <a:pPr lvl="1">
              <a:lnSpc>
                <a:spcPct val="90000"/>
              </a:lnSpc>
            </a:pPr>
            <a:r>
              <a:rPr lang="en-US"/>
              <a:t>Protection from _</a:t>
            </a:r>
          </a:p>
          <a:p>
            <a:pPr lvl="1">
              <a:lnSpc>
                <a:spcPct val="90000"/>
              </a:lnSpc>
            </a:pPr>
            <a:r>
              <a:rPr lang="en-US"/>
              <a:t>Rendering the body relatively ______________________________________ to biological, chemical, and physical assaults</a:t>
            </a:r>
            <a:endParaRPr lang="en-US">
              <a:latin typeface="Times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1014</Words>
  <Application>Microsoft Office PowerPoint</Application>
  <PresentationFormat>On-screen Show (4:3)</PresentationFormat>
  <Paragraphs>279</Paragraphs>
  <Slides>36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Chapter 5 The Integumentary System </vt:lpstr>
      <vt:lpstr>Skin (Integument)</vt:lpstr>
      <vt:lpstr>Slide 3</vt:lpstr>
      <vt:lpstr>Epidermis</vt:lpstr>
      <vt:lpstr>Layers of the Epidermis:  Stratum Basale (Basal Layer)</vt:lpstr>
      <vt:lpstr>Layers of the Epidermis:  Stratum Spinosum (Prickly Layer)</vt:lpstr>
      <vt:lpstr>Layers of the Epidermis:  Stratum Granulosum (Granular Layer)</vt:lpstr>
      <vt:lpstr>Layers of the Epidermis:  Stratum Lucidum (Clear Layer)</vt:lpstr>
      <vt:lpstr>Layers of the Epidermis:  Stratum Corneum (Horny Layer)</vt:lpstr>
      <vt:lpstr>Dermis</vt:lpstr>
      <vt:lpstr>Layers of the Dermis: Papillary Layer</vt:lpstr>
      <vt:lpstr>Layers of the Dermis: Reticular Layer</vt:lpstr>
      <vt:lpstr>Hypodermis</vt:lpstr>
      <vt:lpstr>Skin Color</vt:lpstr>
      <vt:lpstr>Sweat Glands</vt:lpstr>
      <vt:lpstr>Sebaceous Glands</vt:lpstr>
      <vt:lpstr>Hair</vt:lpstr>
      <vt:lpstr>Hair Function and Distribution</vt:lpstr>
      <vt:lpstr>Hair Function and Distribution</vt:lpstr>
      <vt:lpstr>Hair Follicle</vt:lpstr>
      <vt:lpstr>Types of Hair</vt:lpstr>
      <vt:lpstr>Hair Thinning and Baldness</vt:lpstr>
      <vt:lpstr>Structure of a Nail</vt:lpstr>
      <vt:lpstr>Functions of the Integumentary System</vt:lpstr>
      <vt:lpstr>Functions of the Integumentary System</vt:lpstr>
      <vt:lpstr>Skin Cancer</vt:lpstr>
      <vt:lpstr>Skin Cancer</vt:lpstr>
      <vt:lpstr>Basal Cell Carcinoma</vt:lpstr>
      <vt:lpstr>Squamous Cell Carcinoma</vt:lpstr>
      <vt:lpstr>Melanoma</vt:lpstr>
      <vt:lpstr>Melanoma</vt:lpstr>
      <vt:lpstr>Melanoma</vt:lpstr>
      <vt:lpstr>Burns</vt:lpstr>
      <vt:lpstr>Burns</vt:lpstr>
      <vt:lpstr>Burns</vt:lpstr>
      <vt:lpstr>Rule of Nines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The Integumentary System </dc:title>
  <dc:creator>bawargo</dc:creator>
  <cp:lastModifiedBy>bawargo</cp:lastModifiedBy>
  <cp:revision>1</cp:revision>
  <dcterms:created xsi:type="dcterms:W3CDTF">2011-01-05T22:21:37Z</dcterms:created>
  <dcterms:modified xsi:type="dcterms:W3CDTF">2011-01-05T22:22:38Z</dcterms:modified>
</cp:coreProperties>
</file>