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B443-992D-4356-A96E-172CAA8CF2EA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8C7FF-F686-4F9F-A226-EB3DC147A8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5179C-8C10-4190-AEED-217264BBC841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0CA49-6D1F-43B3-8089-39BF4B0D6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CA49-6D1F-43B3-8089-39BF4B0D6908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Two, packet 3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Two, packet 3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83D2F-C8B8-41EC-A906-70E293134532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67BA-B4E1-490A-8641-ED9A20F0BE0F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4391-D3FE-467F-8699-7CD7C13A81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to Mechanical Stress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Wolff’s law </a:t>
            </a:r>
          </a:p>
          <a:p>
            <a:pPr lvl="1">
              <a:lnSpc>
                <a:spcPct val="90000"/>
              </a:lnSpc>
            </a:pPr>
            <a:r>
              <a:rPr lang="en-US"/>
              <a:t>a bone grows or remodels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Observations supporting Wolff’s law include</a:t>
            </a:r>
          </a:p>
          <a:p>
            <a:pPr lvl="1">
              <a:lnSpc>
                <a:spcPct val="90000"/>
              </a:lnSpc>
            </a:pPr>
            <a:r>
              <a:rPr lang="en-US"/>
              <a:t>Long bones are thickest midway along the shaft (where bending stress is greatest)</a:t>
            </a:r>
          </a:p>
          <a:p>
            <a:pPr lvl="1">
              <a:lnSpc>
                <a:spcPct val="90000"/>
              </a:lnSpc>
            </a:pPr>
            <a:r>
              <a:rPr lang="en-US"/>
              <a:t>Curved bones are thickest where they are most likely to buckle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fibrocartilaginous callus forms when:</a:t>
            </a:r>
          </a:p>
          <a:p>
            <a:pPr lvl="1"/>
            <a:r>
              <a:rPr lang="en-US"/>
              <a:t>___________________________________ migrate to the fracture and begin reconstructing the bone</a:t>
            </a:r>
          </a:p>
          <a:p>
            <a:pPr lvl="1"/>
            <a:r>
              <a:rPr lang="en-US"/>
              <a:t>Fibroblasts secrete __________________________________ that connect broken bone ends</a:t>
            </a:r>
          </a:p>
          <a:p>
            <a:pPr lvl="1"/>
            <a:endParaRPr lang="en-US"/>
          </a:p>
          <a:p>
            <a:pPr lvl="1"/>
            <a:r>
              <a:rPr lang="en-US"/>
              <a:t>Osteoblasts begin forming spongy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00200"/>
            <a:ext cx="427355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Bony callus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bone trabeculae appear in the fibrocartilaginous callus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Fibrocartilaginous callus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Bone callus _____________________________________, and continues until firm union is formed 2-3 months later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9900" y="1689100"/>
            <a:ext cx="3594100" cy="5168900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525963"/>
          </a:xfrm>
        </p:spPr>
        <p:txBody>
          <a:bodyPr/>
          <a:lstStyle/>
          <a:p>
            <a:r>
              <a:rPr lang="en-US"/>
              <a:t>Bone remodeling</a:t>
            </a:r>
          </a:p>
          <a:p>
            <a:pPr lvl="1"/>
            <a:r>
              <a:rPr lang="en-US"/>
              <a:t>Excess material on the bone shaft exterior and in the medullary canal is removed</a:t>
            </a:r>
          </a:p>
          <a:p>
            <a:pPr lvl="1"/>
            <a:r>
              <a:rPr lang="en-US"/>
              <a:t>________________ is laid down to reconstruct shaft walls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600200"/>
            <a:ext cx="3733800" cy="49784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are inadequately mineralized causing softened, weakened bones</a:t>
            </a:r>
          </a:p>
          <a:p>
            <a:pPr lvl="1"/>
            <a:r>
              <a:rPr lang="en-US"/>
              <a:t>Main symptom is pain when weight is put on the affected bone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</a:t>
            </a:r>
          </a:p>
          <a:p>
            <a:pPr lvl="1"/>
            <a:r>
              <a:rPr lang="en-US"/>
              <a:t>Bones of children are inadequately mineralized causing softened, weakened bones</a:t>
            </a:r>
          </a:p>
          <a:p>
            <a:pPr lvl="1"/>
            <a:r>
              <a:rPr lang="en-US"/>
              <a:t>________________________________ and deformities of the pelvis, skull, and rib cage are common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Cases of Rickets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 has been _</a:t>
            </a:r>
          </a:p>
          <a:p>
            <a:endParaRPr lang="en-US"/>
          </a:p>
          <a:p>
            <a:r>
              <a:rPr lang="en-US"/>
              <a:t>Only isolated cases appear</a:t>
            </a:r>
          </a:p>
          <a:p>
            <a:endParaRPr lang="en-US"/>
          </a:p>
          <a:p>
            <a:r>
              <a:rPr lang="en-US"/>
              <a:t>Example: Infants of breastfeeding mothers deficient in Vitamin D will also be Vitamin D deficient and develop rickets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Osteoporosis</a:t>
            </a:r>
          </a:p>
          <a:p>
            <a:pPr lvl="1"/>
            <a:r>
              <a:rPr lang="en-US"/>
              <a:t>Group of diseases in which _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Occurs most often in postmenopausal women</a:t>
            </a:r>
          </a:p>
          <a:p>
            <a:pPr lvl="1"/>
            <a:endParaRPr lang="en-US"/>
          </a:p>
          <a:p>
            <a:pPr lvl="1"/>
            <a:r>
              <a:rPr lang="en-US"/>
              <a:t>Bones become so fragile that sneezing or stepping off a curb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Osteoporosis: Treatment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Increased _</a:t>
            </a:r>
          </a:p>
          <a:p>
            <a:r>
              <a:rPr lang="en-US"/>
              <a:t>Hormone (estrogen) replacement therapy (HRT) slows bone loss</a:t>
            </a:r>
          </a:p>
          <a:p>
            <a:r>
              <a:rPr lang="en-US"/>
              <a:t>Natural progesterone cream prompts new bone growth</a:t>
            </a:r>
          </a:p>
          <a:p>
            <a:r>
              <a:rPr lang="en-US"/>
              <a:t>Statins increase bone mineral density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Seven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Eighty bones segregated into three regions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Fractures (Breaks)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 fractures are classified by:</a:t>
            </a:r>
          </a:p>
          <a:p>
            <a:pPr lvl="1"/>
            <a:r>
              <a:rPr lang="en-US"/>
              <a:t>The _____________________________ of the bone ends after fracture</a:t>
            </a:r>
          </a:p>
          <a:p>
            <a:pPr lvl="1"/>
            <a:r>
              <a:rPr lang="en-US"/>
              <a:t>The _______________________________ of the break</a:t>
            </a:r>
          </a:p>
          <a:p>
            <a:pPr lvl="1"/>
            <a:r>
              <a:rPr lang="en-US"/>
              <a:t>The ______________________________ of the bone to the long axis</a:t>
            </a:r>
          </a:p>
          <a:p>
            <a:pPr lvl="1"/>
            <a:r>
              <a:rPr lang="en-US"/>
              <a:t>Whether or not the bones ends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Skull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______________________________ bony structure</a:t>
            </a:r>
          </a:p>
          <a:p>
            <a:pPr>
              <a:lnSpc>
                <a:spcPct val="90000"/>
              </a:lnSpc>
            </a:pPr>
            <a:r>
              <a:rPr lang="en-US" sz="2800"/>
              <a:t> formed by the _ </a:t>
            </a:r>
          </a:p>
          <a:p>
            <a:pPr>
              <a:lnSpc>
                <a:spcPct val="90000"/>
              </a:lnSpc>
            </a:pPr>
            <a:r>
              <a:rPr lang="en-US" sz="2800"/>
              <a:t>Cranium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protects the brain and is the site of attachment for head and neck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Facial bones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Supply the framework of the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Provide openings for the passage of air and food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Anchor the facial muscles of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Cranium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eight cranial bones thin and remarkably strong for their weight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Sphenoid</a:t>
            </a:r>
          </a:p>
          <a:p>
            <a:pPr lvl="1"/>
            <a:r>
              <a:rPr lang="en-US"/>
              <a:t>ethmoid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Wormian 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 that appear within sutures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 of which only the mandible and vomer are unpaired</a:t>
            </a:r>
          </a:p>
          <a:p>
            <a:pPr>
              <a:lnSpc>
                <a:spcPct val="90000"/>
              </a:lnSpc>
            </a:pPr>
            <a:r>
              <a:rPr lang="en-US"/>
              <a:t>The paired bones are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Zygomatics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Palatines</a:t>
            </a:r>
          </a:p>
          <a:p>
            <a:pPr lvl="1">
              <a:lnSpc>
                <a:spcPct val="90000"/>
              </a:lnSpc>
            </a:pPr>
            <a:r>
              <a:rPr lang="en-US"/>
              <a:t>inferior conchae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Mandible and Its Markings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en-US" sz="2400"/>
              <a:t>The mandible is the _____________________ bone of the face</a:t>
            </a:r>
          </a:p>
          <a:p>
            <a:r>
              <a:rPr lang="en-US" sz="2800"/>
              <a:t>Its major markings include the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mandibular condyle, </a:t>
            </a:r>
          </a:p>
          <a:p>
            <a:pPr lvl="1"/>
            <a:r>
              <a:rPr lang="en-US" sz="2400"/>
              <a:t>alveolar margin, and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mental foramina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981200"/>
            <a:ext cx="4365625" cy="3132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Bones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upper jaw and the central portion of the facial skeleton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Their major markings include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palatine,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frontal,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zygomatic</a:t>
            </a:r>
            <a:r>
              <a:rPr lang="en-US" sz="2000" dirty="0"/>
              <a:t> processes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alveolar margins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inferior orbital fissure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maxillary sinuses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3581400"/>
            <a:ext cx="4038600" cy="2530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Bony cavities in which the eyes are firmly encased and _</a:t>
            </a:r>
          </a:p>
          <a:p>
            <a:r>
              <a:rPr lang="en-US" sz="2800" dirty="0"/>
              <a:t>Formed by parts of seven bones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Zygomatic</a:t>
            </a: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Palatine</a:t>
            </a:r>
          </a:p>
          <a:p>
            <a:pPr lvl="1"/>
            <a:r>
              <a:rPr lang="en-US" sz="2400" dirty="0" err="1"/>
              <a:t>Lacrimal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ethmoid</a:t>
            </a:r>
            <a:endParaRPr lang="en-US" sz="24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895600"/>
            <a:ext cx="4613144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Hyoid Bone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lies just inferior to the mandible in the anterior neck</a:t>
            </a:r>
          </a:p>
          <a:p>
            <a:pPr>
              <a:lnSpc>
                <a:spcPct val="90000"/>
              </a:lnSpc>
            </a:pPr>
            <a:r>
              <a:rPr lang="en-US" dirty="0"/>
              <a:t>Only bone of the body that </a:t>
            </a:r>
            <a:r>
              <a:rPr lang="en-US" dirty="0" smtClean="0"/>
              <a:t>__________________________________ directly </a:t>
            </a:r>
            <a:r>
              <a:rPr lang="en-US" dirty="0"/>
              <a:t>with another bone</a:t>
            </a:r>
          </a:p>
          <a:p>
            <a:pPr>
              <a:lnSpc>
                <a:spcPct val="90000"/>
              </a:lnSpc>
            </a:pPr>
            <a:r>
              <a:rPr lang="en-US" dirty="0"/>
              <a:t>Attachment point for neck muscles that raise and lower the larynx during swallowing </a:t>
            </a:r>
            <a:br>
              <a:rPr lang="en-US" dirty="0"/>
            </a:br>
            <a:r>
              <a:rPr lang="en-US" dirty="0"/>
              <a:t>and speech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Formed from 26 irregular bones (vertebrae) connected in such a way that a flexible curved structure results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Cervical vertebrae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_____bones of the neck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Thoracic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torso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Lumbar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lower back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Sacrum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bone inferior to the lumbar vertebrae that articulates with the hip bones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Column: Curvatures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 </a:t>
            </a:r>
          </a:p>
          <a:p>
            <a:pPr lvl="1"/>
            <a:r>
              <a:rPr lang="en-US" sz="2400"/>
              <a:t>cervical and lumbar</a:t>
            </a:r>
          </a:p>
          <a:p>
            <a:pPr lvl="1"/>
            <a:r>
              <a:rPr lang="en-US" sz="2400"/>
              <a:t>Secondary curvatures </a:t>
            </a:r>
          </a:p>
          <a:p>
            <a:pPr lvl="1"/>
            <a:r>
              <a:rPr lang="en-US" sz="2400"/>
              <a:t>cervical and lumbar – are convex anteriorly and are _</a:t>
            </a:r>
          </a:p>
          <a:p>
            <a:endParaRPr lang="en-US" sz="2800"/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thoracic and sacral</a:t>
            </a:r>
          </a:p>
          <a:p>
            <a:pPr lvl="1"/>
            <a:r>
              <a:rPr lang="en-US" sz="2400"/>
              <a:t>present at birth</a:t>
            </a:r>
          </a:p>
          <a:p>
            <a:pPr lvl="1"/>
            <a:r>
              <a:rPr lang="en-US" sz="2400"/>
              <a:t>convex posteriorly</a:t>
            </a:r>
          </a:p>
          <a:p>
            <a:pPr lvl="2"/>
            <a:r>
              <a:rPr lang="en-US" sz="2000"/>
              <a:t>causing the infant spine to arch like a four-legged animal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ends retain their normal position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are out of normal alignment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Vertebral Column: Intervertebral Discs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800" dirty="0"/>
              <a:t>Cushion-like pad composed of two parts</a:t>
            </a:r>
          </a:p>
          <a:p>
            <a:pPr lvl="1"/>
            <a:r>
              <a:rPr lang="en-US" sz="2400" dirty="0"/>
              <a:t>  </a:t>
            </a:r>
          </a:p>
          <a:p>
            <a:pPr lvl="2"/>
            <a:r>
              <a:rPr lang="en-US" sz="2000" dirty="0"/>
              <a:t>inner gelatinous nucleus that gives the disc its elasticity and compressibility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surrounds the nucleus </a:t>
            </a:r>
            <a:r>
              <a:rPr lang="en-US" sz="2000" dirty="0" err="1"/>
              <a:t>pulposus</a:t>
            </a:r>
            <a:r>
              <a:rPr lang="en-US" sz="2000" dirty="0"/>
              <a:t> with a collar composed of collagen and </a:t>
            </a:r>
            <a:r>
              <a:rPr lang="en-US" sz="2000" dirty="0" err="1"/>
              <a:t>fibrocartilage</a:t>
            </a:r>
            <a:endParaRPr lang="en-US" sz="20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2368932"/>
            <a:ext cx="3962400" cy="26999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disc-shaped, weight-bearing region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pedicles and laminae that, along with the centrum, enclose the vertebral foramen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make up the vertebral canal through which the spinal cord passes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/>
              <a:t>  </a:t>
            </a:r>
          </a:p>
          <a:p>
            <a:pPr lvl="1"/>
            <a:r>
              <a:rPr lang="en-US" sz="2400"/>
              <a:t>project posteriorly,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project laterally</a:t>
            </a:r>
          </a:p>
          <a:p>
            <a:r>
              <a:rPr lang="en-US" sz="2800"/>
              <a:t>Superior and inferior _</a:t>
            </a:r>
          </a:p>
          <a:p>
            <a:pPr lvl="1"/>
            <a:r>
              <a:rPr lang="en-US" sz="2400"/>
              <a:t>protrude superiorly and inferiorly from the pedicle-lamina junctions</a:t>
            </a:r>
          </a:p>
          <a:p>
            <a:r>
              <a:rPr lang="en-US" sz="2800"/>
              <a:t>Intervertebral foramina</a:t>
            </a:r>
          </a:p>
          <a:p>
            <a:pPr lvl="1"/>
            <a:r>
              <a:rPr lang="en-US" sz="2400"/>
              <a:t>________________________________ formed from notched areas on the _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43000"/>
            <a:ext cx="7848600" cy="555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Cervical Vertebrae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Seven vertebrae (C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) are the _</a:t>
            </a:r>
          </a:p>
          <a:p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oval body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short spinous processes,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large, triangular vertebral foramina</a:t>
            </a:r>
          </a:p>
          <a:p>
            <a:r>
              <a:rPr lang="en-US">
                <a:solidFill>
                  <a:srgbClr val="000000"/>
                </a:solidFill>
              </a:rPr>
              <a:t>Each transverse process contains a _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4038" y="0"/>
            <a:ext cx="35099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Cervical Vertebrae: The Atlas (C</a:t>
            </a:r>
            <a:r>
              <a:rPr lang="en-US" sz="4000" baseline="-25000"/>
              <a:t>1</a:t>
            </a:r>
            <a:r>
              <a:rPr lang="en-US" sz="4000"/>
              <a:t>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atlas has ___________________ and ______________________</a:t>
            </a:r>
          </a:p>
          <a:p>
            <a:r>
              <a:rPr lang="en-US">
                <a:solidFill>
                  <a:srgbClr val="000000"/>
                </a:solidFill>
              </a:rPr>
              <a:t>It consists of anterior and posterior arches, and _</a:t>
            </a:r>
          </a:p>
          <a:p>
            <a:r>
              <a:rPr lang="en-US">
                <a:solidFill>
                  <a:srgbClr val="000000"/>
                </a:solidFill>
              </a:rPr>
              <a:t>The superior surfaces of lateral masses articulate with the _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Vertebrae: The Axis (C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axis has a body, spine, and vertebral arches as do other cervical vertebrae</a:t>
            </a:r>
          </a:p>
          <a:p>
            <a:r>
              <a:rPr lang="en-US" dirty="0">
                <a:solidFill>
                  <a:srgbClr val="000000"/>
                </a:solidFill>
              </a:rPr>
              <a:t>Also has the _______________________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projects superiorly from the body and is cradled in the anterior arch of the atlas</a:t>
            </a:r>
          </a:p>
          <a:p>
            <a:r>
              <a:rPr lang="en-US" dirty="0">
                <a:solidFill>
                  <a:srgbClr val="000000"/>
                </a:solidFill>
              </a:rPr>
              <a:t>The dens is a ______________ for the rotation of the atlas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029200"/>
            <a:ext cx="5867400" cy="16430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is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is not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the fracture is ___________________________________ of the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the fracture is __________________________________to the long axis of the bone</a:t>
            </a:r>
          </a:p>
          <a:p>
            <a:r>
              <a:rPr lang="en-US"/>
              <a:t>Compound (open)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do not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/>
              <a:t>Comminuted</a:t>
            </a:r>
          </a:p>
          <a:p>
            <a:pPr lvl="1"/>
            <a:r>
              <a:rPr lang="en-US" sz="2400"/>
              <a:t>bone fragments into __________________________ common in the elderly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ragged break when bone is _____________________________________ common sports injury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broken bone portion pressed inward; typical skull fracture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Compression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___________________________________; common in porous bones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epiphysis separates from diaphysis along epiphyseal line; occurs where cartilage cells are dying</a:t>
            </a:r>
          </a:p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incomplete fracture where one side of the bone breaks and the other side bends;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Torn blood vessels hemorrhage</a:t>
            </a:r>
          </a:p>
          <a:p>
            <a:pPr lvl="1">
              <a:lnSpc>
                <a:spcPct val="90000"/>
              </a:lnSpc>
            </a:pPr>
            <a:r>
              <a:rPr lang="en-US"/>
              <a:t>A mass of clotted blood (_______________) forms at the fracture site</a:t>
            </a:r>
          </a:p>
          <a:p>
            <a:pPr lvl="1">
              <a:lnSpc>
                <a:spcPct val="90000"/>
              </a:lnSpc>
            </a:pPr>
            <a:r>
              <a:rPr lang="en-US"/>
              <a:t>Site becomes swollen, painful, and inflamed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3025" y="1679575"/>
            <a:ext cx="3990975" cy="5178425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/>
              <a:t>Fibrocartilaginous _</a:t>
            </a:r>
          </a:p>
          <a:p>
            <a:r>
              <a:rPr lang="en-US"/>
              <a:t>Granulation tissue (soft callus) forms a few days after the fracture</a:t>
            </a:r>
          </a:p>
          <a:p>
            <a:r>
              <a:rPr lang="en-US"/>
              <a:t>__________________________________ and phagocytic cells begin cleaning debris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0938" y="2362200"/>
            <a:ext cx="4183062" cy="44958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On-screen Show (4:3)</PresentationFormat>
  <Paragraphs>239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Response to Mechanical Stress</vt:lpstr>
      <vt:lpstr>Bone Fractures (Breaks)</vt:lpstr>
      <vt:lpstr>Types of Bone Fractures</vt:lpstr>
      <vt:lpstr>Types of Bone Fractures</vt:lpstr>
      <vt:lpstr>Types of Bone Fractures</vt:lpstr>
      <vt:lpstr>Common Types of Fractures</vt:lpstr>
      <vt:lpstr>Common Types of Fractures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Homeostatic Imbalances</vt:lpstr>
      <vt:lpstr>Homeostatic Imbalances</vt:lpstr>
      <vt:lpstr>Isolated Cases of Rickets</vt:lpstr>
      <vt:lpstr>Homeostatic Imbalances</vt:lpstr>
      <vt:lpstr>Osteoporosis: Treatment</vt:lpstr>
      <vt:lpstr>Chapter Seven </vt:lpstr>
      <vt:lpstr>The Axial Skeleton</vt:lpstr>
      <vt:lpstr>The Skull</vt:lpstr>
      <vt:lpstr>Anatomy of the Cranium</vt:lpstr>
      <vt:lpstr>Wormian Bones</vt:lpstr>
      <vt:lpstr>Facial Bones</vt:lpstr>
      <vt:lpstr>Mandible and Its Markings</vt:lpstr>
      <vt:lpstr>Maxillary Bones</vt:lpstr>
      <vt:lpstr>Orbits</vt:lpstr>
      <vt:lpstr>Hyoid Bone</vt:lpstr>
      <vt:lpstr>Vertebral Column</vt:lpstr>
      <vt:lpstr>Vertebral Column: Curvatures</vt:lpstr>
      <vt:lpstr>Vertebral Column: Intervertebral Discs</vt:lpstr>
      <vt:lpstr>General Structure of Vertebrae</vt:lpstr>
      <vt:lpstr>General Structure of Vertebrae</vt:lpstr>
      <vt:lpstr>General Structure of Vertebrae</vt:lpstr>
      <vt:lpstr>Cervical Vertebrae</vt:lpstr>
      <vt:lpstr>Cervical Vertebrae: The Atlas (C1)</vt:lpstr>
      <vt:lpstr>Cervical Vertebrae: The Axis (C2)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Mechanical Stress</dc:title>
  <dc:creator>bawargo</dc:creator>
  <cp:lastModifiedBy>bawargo</cp:lastModifiedBy>
  <cp:revision>1</cp:revision>
  <dcterms:created xsi:type="dcterms:W3CDTF">2011-01-05T22:24:16Z</dcterms:created>
  <dcterms:modified xsi:type="dcterms:W3CDTF">2011-01-05T22:24:52Z</dcterms:modified>
</cp:coreProperties>
</file>