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70" r:id="rId12"/>
    <p:sldId id="272" r:id="rId13"/>
    <p:sldId id="273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BC9D0-B83C-4C2B-8E46-FE348FC0FBDD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A6314-3862-43CD-AAA8-C2E7EBE7A8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C337-8BB6-4B1B-8592-B5EDD84AE35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5C56E-5973-4FE7-A7CC-24996199EE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5C56E-5973-4FE7-A7CC-24996199EE3F}" type="slidenum">
              <a:rPr lang="en-US" smtClean="0"/>
              <a:t>27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One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6BE6D-CF3F-4922-8973-70ED1D8638C1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AF67-0CC3-4C3F-9D84-CA2351B41D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Exam Three Material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Chapters 8, 9, 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8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Cartilaginous Joints: Synchondroses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bar or </a:t>
            </a:r>
            <a:r>
              <a:rPr lang="en-US" dirty="0" smtClean="0"/>
              <a:t>________________ of _____________________________ cartilage </a:t>
            </a:r>
            <a:r>
              <a:rPr lang="en-US" dirty="0" smtClean="0"/>
              <a:t>unites the bones</a:t>
            </a:r>
          </a:p>
          <a:p>
            <a:r>
              <a:rPr lang="en-US" dirty="0" smtClean="0"/>
              <a:t>Examples include: </a:t>
            </a:r>
          </a:p>
          <a:p>
            <a:pPr lvl="1"/>
            <a:r>
              <a:rPr lang="en-US" dirty="0" smtClean="0"/>
              <a:t>_______________________________ of </a:t>
            </a:r>
            <a:r>
              <a:rPr lang="en-US" dirty="0" smtClean="0"/>
              <a:t>children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Joint </a:t>
            </a:r>
            <a:r>
              <a:rPr lang="en-US" dirty="0" smtClean="0"/>
              <a:t>between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Cartilaginous Joints: Symphyses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_________________________________ covers </a:t>
            </a:r>
            <a:r>
              <a:rPr lang="en-US" dirty="0" smtClean="0"/>
              <a:t>the articulating surface of the bone and is fused to an intervening pad of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 smtClean="0"/>
              <a:t>include </a:t>
            </a:r>
            <a:r>
              <a:rPr lang="en-US" dirty="0" smtClean="0"/>
              <a:t>_________________________ and </a:t>
            </a:r>
            <a:r>
              <a:rPr lang="en-US" dirty="0" smtClean="0"/>
              <a:t>the </a:t>
            </a:r>
            <a:r>
              <a:rPr lang="en-US" dirty="0" smtClean="0"/>
              <a:t>_________________________________of </a:t>
            </a:r>
            <a:r>
              <a:rPr lang="en-US" dirty="0" smtClean="0"/>
              <a:t>the pelvis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joints in which the articulating bones are separated by a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 smtClean="0"/>
              <a:t>– all limb joints, and most joints of the body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General Structure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Synovial joints all have the following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Joint </a:t>
            </a:r>
            <a:r>
              <a:rPr lang="en-US" dirty="0" smtClean="0"/>
              <a:t>(________________________) </a:t>
            </a:r>
            <a:r>
              <a:rPr lang="en-US" dirty="0" smtClean="0"/>
              <a:t>cavity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Synovial fluid</a:t>
            </a:r>
          </a:p>
          <a:p>
            <a:pPr lvl="1"/>
            <a:r>
              <a:rPr lang="en-US" dirty="0" smtClean="0"/>
              <a:t>Reinforcing ligaments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Synovial Joints: Friction-Reducing Structures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___________________________– </a:t>
            </a:r>
            <a:r>
              <a:rPr lang="en-US" dirty="0" smtClean="0"/>
              <a:t>flattened, fibrous sacs lined with synovial membranes and containing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Common where ligaments, muscles, skin, tendons, or bones rub together</a:t>
            </a:r>
          </a:p>
          <a:p>
            <a:r>
              <a:rPr lang="en-US" dirty="0" smtClean="0"/>
              <a:t>___________________________________ </a:t>
            </a:r>
            <a:r>
              <a:rPr lang="en-US" dirty="0" smtClean="0"/>
              <a:t>– elongated bursa that wraps completely around a tendon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Stability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Stability is determined by:</a:t>
            </a:r>
          </a:p>
          <a:p>
            <a:pPr lvl="1"/>
            <a:r>
              <a:rPr lang="en-US" dirty="0" smtClean="0"/>
              <a:t>_____________________________________–  </a:t>
            </a:r>
            <a:r>
              <a:rPr lang="en-US" dirty="0" smtClean="0"/>
              <a:t>shape determines what movements are possible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______________________________________– </a:t>
            </a:r>
            <a:r>
              <a:rPr lang="en-US" dirty="0" smtClean="0"/>
              <a:t>unite bones and prevent excessive or undesirable motion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Stability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 is </a:t>
            </a:r>
            <a:r>
              <a:rPr lang="en-US" dirty="0" smtClean="0"/>
              <a:t>accomplished by:</a:t>
            </a:r>
          </a:p>
          <a:p>
            <a:pPr lvl="1"/>
            <a:r>
              <a:rPr lang="en-US" dirty="0" smtClean="0"/>
              <a:t>Muscle tendons across joints acting as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Tendons </a:t>
            </a:r>
            <a:r>
              <a:rPr lang="en-US" dirty="0" smtClean="0"/>
              <a:t>that are </a:t>
            </a:r>
            <a:r>
              <a:rPr lang="en-US" dirty="0" smtClean="0"/>
              <a:t>__________________________  </a:t>
            </a:r>
            <a:r>
              <a:rPr lang="en-US" dirty="0" smtClean="0"/>
              <a:t>at all times by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Movement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two muscle attachments across a joint are:</a:t>
            </a:r>
          </a:p>
          <a:p>
            <a:pPr lvl="1"/>
            <a:r>
              <a:rPr lang="en-US" dirty="0" smtClean="0"/>
              <a:t>____________________________________– </a:t>
            </a:r>
            <a:r>
              <a:rPr lang="en-US" dirty="0" smtClean="0"/>
              <a:t>attachment to 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____________________________________– </a:t>
            </a:r>
            <a:r>
              <a:rPr lang="en-US" dirty="0" smtClean="0"/>
              <a:t>attachment to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Described as movement along transverse, frontal, or </a:t>
            </a:r>
            <a:r>
              <a:rPr lang="en-US" dirty="0" err="1" smtClean="0"/>
              <a:t>sagittal</a:t>
            </a:r>
            <a:r>
              <a:rPr lang="en-US" dirty="0" smtClean="0"/>
              <a:t> planes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Range of Motion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 </a:t>
            </a:r>
          </a:p>
          <a:p>
            <a:pPr lvl="1"/>
            <a:r>
              <a:rPr lang="en-US" dirty="0" smtClean="0"/>
              <a:t>slipping </a:t>
            </a:r>
            <a:r>
              <a:rPr lang="en-US" dirty="0" smtClean="0"/>
              <a:t>movements only</a:t>
            </a:r>
          </a:p>
          <a:p>
            <a:r>
              <a:rPr lang="en-US" dirty="0" smtClean="0"/>
              <a:t>______________________</a:t>
            </a:r>
          </a:p>
          <a:p>
            <a:pPr lvl="1"/>
            <a:r>
              <a:rPr lang="en-US" dirty="0" smtClean="0"/>
              <a:t>movement </a:t>
            </a:r>
            <a:r>
              <a:rPr lang="en-US" dirty="0" smtClean="0"/>
              <a:t>in one plane</a:t>
            </a:r>
          </a:p>
          <a:p>
            <a:r>
              <a:rPr lang="en-US" dirty="0" smtClean="0"/>
              <a:t>______________________</a:t>
            </a:r>
          </a:p>
          <a:p>
            <a:pPr lvl="1"/>
            <a:r>
              <a:rPr lang="en-US" dirty="0" smtClean="0"/>
              <a:t>movement </a:t>
            </a:r>
            <a:r>
              <a:rPr lang="en-US" dirty="0" smtClean="0"/>
              <a:t>in two planes</a:t>
            </a:r>
          </a:p>
          <a:p>
            <a:r>
              <a:rPr lang="en-US" dirty="0" smtClean="0"/>
              <a:t>______________________</a:t>
            </a:r>
          </a:p>
          <a:p>
            <a:pPr lvl="1"/>
            <a:r>
              <a:rPr lang="en-US" dirty="0" smtClean="0"/>
              <a:t>movement </a:t>
            </a:r>
            <a:r>
              <a:rPr lang="en-US" dirty="0" smtClean="0"/>
              <a:t>in or around all three planes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Gliding Movements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 smtClean="0"/>
              <a:t>_____________________________ glides </a:t>
            </a:r>
            <a:r>
              <a:rPr lang="en-US" dirty="0" smtClean="0"/>
              <a:t>or slips over another similar surface</a:t>
            </a:r>
          </a:p>
          <a:p>
            <a:r>
              <a:rPr lang="en-US" dirty="0" smtClean="0"/>
              <a:t>Examples </a:t>
            </a:r>
          </a:p>
          <a:p>
            <a:pPr lvl="1"/>
            <a:r>
              <a:rPr lang="en-US" dirty="0" smtClean="0"/>
              <a:t>_______________________________  </a:t>
            </a:r>
            <a:r>
              <a:rPr lang="en-US" dirty="0" smtClean="0"/>
              <a:t>and </a:t>
            </a:r>
            <a:r>
              <a:rPr lang="en-US" dirty="0" err="1" smtClean="0"/>
              <a:t>intertarsal</a:t>
            </a:r>
            <a:r>
              <a:rPr lang="en-US" dirty="0" smtClean="0"/>
              <a:t> joints</a:t>
            </a:r>
          </a:p>
          <a:p>
            <a:pPr lvl="1"/>
            <a:r>
              <a:rPr lang="en-US" dirty="0" smtClean="0"/>
              <a:t>between the flat </a:t>
            </a:r>
            <a:r>
              <a:rPr lang="en-US" dirty="0" err="1" smtClean="0"/>
              <a:t>articular</a:t>
            </a:r>
            <a:r>
              <a:rPr lang="en-US" dirty="0" smtClean="0"/>
              <a:t> processes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Joints (Articulations)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 parts </a:t>
            </a:r>
            <a:r>
              <a:rPr lang="en-US" dirty="0" smtClean="0"/>
              <a:t>of the skeleton</a:t>
            </a:r>
          </a:p>
          <a:p>
            <a:r>
              <a:rPr lang="en-US" dirty="0" smtClean="0"/>
              <a:t>__________________________________ – </a:t>
            </a:r>
            <a:r>
              <a:rPr lang="en-US" dirty="0" smtClean="0"/>
              <a:t>site where two or more bones meet</a:t>
            </a:r>
          </a:p>
          <a:p>
            <a:r>
              <a:rPr lang="en-US" dirty="0" smtClean="0"/>
              <a:t>Functions of joints</a:t>
            </a:r>
          </a:p>
          <a:p>
            <a:pPr lvl="1"/>
            <a:r>
              <a:rPr lang="en-US" dirty="0" smtClean="0"/>
              <a:t>Give the skeleton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Hold the skeleton together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Angular Movement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bending movement that decreases the angle of the joint</a:t>
            </a:r>
          </a:p>
          <a:p>
            <a:r>
              <a:rPr lang="en-US" dirty="0" smtClean="0"/>
              <a:t>Extension </a:t>
            </a:r>
          </a:p>
          <a:p>
            <a:pPr lvl="1"/>
            <a:r>
              <a:rPr lang="en-US" dirty="0" smtClean="0"/>
              <a:t>reverse of flexion; joint angle is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____________________________ and </a:t>
            </a:r>
            <a:r>
              <a:rPr lang="en-US" dirty="0" smtClean="0"/>
              <a:t>plantar flexion </a:t>
            </a:r>
          </a:p>
          <a:p>
            <a:pPr lvl="1"/>
            <a:r>
              <a:rPr lang="en-US" dirty="0" smtClean="0"/>
              <a:t>up and down movement of the foot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Angular Movement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movement away from the midline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movement toward the midline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movement describes a </a:t>
            </a:r>
            <a:r>
              <a:rPr lang="en-US" dirty="0" smtClean="0"/>
              <a:t>______________________ in </a:t>
            </a:r>
            <a:r>
              <a:rPr lang="en-US" dirty="0" smtClean="0"/>
              <a:t>space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5925" y="1311275"/>
            <a:ext cx="7737475" cy="5214938"/>
          </a:xfrm>
        </p:spPr>
        <p:txBody>
          <a:bodyPr/>
          <a:lstStyle/>
          <a:p>
            <a:r>
              <a:rPr lang="en-US" dirty="0" smtClean="0"/>
              <a:t>The turning of a bone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Between 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___________________________and </a:t>
            </a:r>
            <a:r>
              <a:rPr lang="en-US" dirty="0" smtClean="0"/>
              <a:t>shoulder joints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Movements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____________________________and </a:t>
            </a:r>
            <a:r>
              <a:rPr lang="en-US" dirty="0" err="1" smtClean="0"/>
              <a:t>pronation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Inversion </a:t>
            </a:r>
            <a:r>
              <a:rPr lang="en-US" dirty="0" smtClean="0"/>
              <a:t>and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___________________________and </a:t>
            </a:r>
            <a:r>
              <a:rPr lang="en-US" dirty="0" smtClean="0"/>
              <a:t>retraction</a:t>
            </a:r>
          </a:p>
          <a:p>
            <a:endParaRPr lang="en-US" dirty="0" smtClean="0"/>
          </a:p>
          <a:p>
            <a:r>
              <a:rPr lang="en-US" dirty="0" smtClean="0"/>
              <a:t>Elevation </a:t>
            </a:r>
            <a:r>
              <a:rPr lang="en-US" dirty="0" smtClean="0"/>
              <a:t>and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Plane Joint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4" y="1311275"/>
            <a:ext cx="7585075" cy="5214938"/>
          </a:xfrm>
        </p:spPr>
        <p:txBody>
          <a:bodyPr/>
          <a:lstStyle/>
          <a:p>
            <a:r>
              <a:rPr lang="en-US" dirty="0" smtClean="0"/>
              <a:t>Plane joints</a:t>
            </a:r>
          </a:p>
          <a:p>
            <a:pPr lvl="1"/>
            <a:r>
              <a:rPr lang="en-US" dirty="0" err="1" smtClean="0"/>
              <a:t>Articular</a:t>
            </a:r>
            <a:r>
              <a:rPr lang="en-US" dirty="0" smtClean="0"/>
              <a:t> surfaces are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Allow </a:t>
            </a:r>
            <a:r>
              <a:rPr lang="en-US" dirty="0" smtClean="0"/>
              <a:t>only slipping or gliding movements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Synovial Joints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4" y="1311275"/>
            <a:ext cx="8194675" cy="5214938"/>
          </a:xfrm>
        </p:spPr>
        <p:txBody>
          <a:bodyPr/>
          <a:lstStyle/>
          <a:p>
            <a:r>
              <a:rPr lang="en-US" dirty="0" smtClean="0"/>
              <a:t>Hinge joints</a:t>
            </a:r>
          </a:p>
          <a:p>
            <a:pPr lvl="1"/>
            <a:r>
              <a:rPr lang="en-US" dirty="0" smtClean="0"/>
              <a:t>Cylindrical projections of one bone fits into a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Motion </a:t>
            </a:r>
            <a:r>
              <a:rPr lang="en-US" dirty="0" smtClean="0"/>
              <a:t>is along a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Uniaxial</a:t>
            </a:r>
            <a:r>
              <a:rPr lang="en-US" dirty="0" smtClean="0"/>
              <a:t> </a:t>
            </a:r>
            <a:r>
              <a:rPr lang="en-US" dirty="0" smtClean="0"/>
              <a:t>joints permit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Examples</a:t>
            </a:r>
            <a:r>
              <a:rPr lang="en-US" dirty="0" smtClean="0"/>
              <a:t>: </a:t>
            </a:r>
            <a:r>
              <a:rPr lang="en-US" dirty="0" smtClean="0"/>
              <a:t>______________________ and </a:t>
            </a:r>
            <a:r>
              <a:rPr lang="en-US" dirty="0" smtClean="0"/>
              <a:t>interphalangeal joints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168275"/>
            <a:ext cx="4695825" cy="723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Pivot Joints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311275"/>
            <a:ext cx="7769225" cy="5214938"/>
          </a:xfrm>
        </p:spPr>
        <p:txBody>
          <a:bodyPr/>
          <a:lstStyle/>
          <a:p>
            <a:r>
              <a:rPr lang="en-US" dirty="0" smtClean="0"/>
              <a:t>Rounded end of one </a:t>
            </a:r>
            <a:br>
              <a:rPr lang="en-US" dirty="0" smtClean="0"/>
            </a:br>
            <a:r>
              <a:rPr lang="en-US" dirty="0" smtClean="0"/>
              <a:t>bone protrudes into </a:t>
            </a:r>
            <a:br>
              <a:rPr lang="en-US" dirty="0" smtClean="0"/>
            </a:br>
            <a:r>
              <a:rPr lang="en-US" dirty="0" smtClean="0"/>
              <a:t>a “sleeve,” or ring, </a:t>
            </a:r>
            <a:br>
              <a:rPr lang="en-US" dirty="0" smtClean="0"/>
            </a:br>
            <a:r>
              <a:rPr lang="en-US" dirty="0" smtClean="0"/>
              <a:t>composed of bone </a:t>
            </a:r>
            <a:br>
              <a:rPr lang="en-US" dirty="0" smtClean="0"/>
            </a:br>
            <a:r>
              <a:rPr lang="en-US" dirty="0" smtClean="0"/>
              <a:t>(and possibly </a:t>
            </a:r>
            <a:r>
              <a:rPr lang="en-US" dirty="0" smtClean="0"/>
              <a:t>______________________) </a:t>
            </a:r>
            <a:r>
              <a:rPr lang="en-US" dirty="0" smtClean="0"/>
              <a:t>of another</a:t>
            </a:r>
          </a:p>
          <a:p>
            <a:r>
              <a:rPr lang="en-US" dirty="0" smtClean="0"/>
              <a:t>Only </a:t>
            </a:r>
            <a:r>
              <a:rPr lang="en-US" dirty="0" err="1" smtClean="0"/>
              <a:t>uniaxial</a:t>
            </a:r>
            <a:r>
              <a:rPr lang="en-US" dirty="0" smtClean="0"/>
              <a:t> movement allowed</a:t>
            </a:r>
          </a:p>
          <a:p>
            <a:pPr lvl="1"/>
            <a:r>
              <a:rPr lang="en-US" dirty="0" smtClean="0"/>
              <a:t>Examples: joint between the </a:t>
            </a:r>
            <a:r>
              <a:rPr lang="en-US" dirty="0" smtClean="0"/>
              <a:t>____________________________________, </a:t>
            </a:r>
            <a:r>
              <a:rPr lang="en-US" dirty="0" smtClean="0"/>
              <a:t>and the proximal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Condyloid or Ellipsoidal Joints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311275"/>
            <a:ext cx="8423275" cy="52149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Oval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surface of one bone fits into a </a:t>
            </a:r>
            <a:r>
              <a:rPr lang="en-US" sz="2800" dirty="0" smtClean="0"/>
              <a:t>_______________________in </a:t>
            </a:r>
            <a:r>
              <a:rPr lang="en-US" sz="2800" dirty="0" smtClean="0"/>
              <a:t>another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Both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surfaces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Biaxial </a:t>
            </a:r>
            <a:r>
              <a:rPr lang="en-US" sz="2800" dirty="0" smtClean="0"/>
              <a:t>joints permit all angular motions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Examples</a:t>
            </a:r>
            <a:r>
              <a:rPr lang="en-US" sz="2800" dirty="0" smtClean="0"/>
              <a:t>: </a:t>
            </a:r>
            <a:r>
              <a:rPr lang="en-US" sz="2800" dirty="0" smtClean="0"/>
              <a:t>______________________ </a:t>
            </a:r>
            <a:r>
              <a:rPr lang="en-US" sz="2800" dirty="0" smtClean="0"/>
              <a:t>(wrist) joints, and </a:t>
            </a:r>
            <a:r>
              <a:rPr lang="en-US" sz="2800" dirty="0" smtClean="0"/>
              <a:t>_______________________ (</a:t>
            </a:r>
            <a:r>
              <a:rPr lang="en-US" sz="2800" dirty="0" smtClean="0"/>
              <a:t>knuckle) joints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Saddle Joints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311275"/>
            <a:ext cx="7966075" cy="5214938"/>
          </a:xfrm>
        </p:spPr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condyloid</a:t>
            </a:r>
            <a:r>
              <a:rPr lang="en-US" dirty="0" smtClean="0"/>
              <a:t> joints but allow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articular</a:t>
            </a:r>
            <a:r>
              <a:rPr lang="en-US" dirty="0" smtClean="0"/>
              <a:t> surface has both a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carpometacarpal</a:t>
            </a:r>
            <a:r>
              <a:rPr lang="en-US" dirty="0" smtClean="0"/>
              <a:t> joint of the thumb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Ball-and-Socket Joints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__________________________or </a:t>
            </a:r>
            <a:r>
              <a:rPr lang="en-US" dirty="0" smtClean="0"/>
              <a:t>hemispherical head of one bone articulates with a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Multiaxial</a:t>
            </a:r>
            <a:r>
              <a:rPr lang="en-US" dirty="0" smtClean="0"/>
              <a:t> </a:t>
            </a:r>
            <a:r>
              <a:rPr lang="en-US" dirty="0" smtClean="0"/>
              <a:t>joints permit 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Examples: shoulder and hip joints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of Joints: Structural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_________________________________ classification </a:t>
            </a:r>
            <a:r>
              <a:rPr lang="en-US" dirty="0" smtClean="0"/>
              <a:t>focuses on the </a:t>
            </a:r>
            <a:r>
              <a:rPr lang="en-US" dirty="0" smtClean="0"/>
              <a:t>_____________________________________ and </a:t>
            </a:r>
            <a:r>
              <a:rPr lang="en-US" dirty="0" smtClean="0"/>
              <a:t>whether or not </a:t>
            </a:r>
            <a:r>
              <a:rPr lang="en-US" dirty="0" smtClean="0"/>
              <a:t>___________________________ is </a:t>
            </a:r>
            <a:r>
              <a:rPr lang="en-US" dirty="0" smtClean="0"/>
              <a:t>present</a:t>
            </a:r>
          </a:p>
          <a:p>
            <a:r>
              <a:rPr lang="en-US" dirty="0" smtClean="0"/>
              <a:t>The three structural classifications are:</a:t>
            </a:r>
          </a:p>
          <a:p>
            <a:pPr lvl="1"/>
            <a:r>
              <a:rPr lang="en-US" dirty="0" smtClean="0"/>
              <a:t>Fibrous</a:t>
            </a:r>
          </a:p>
          <a:p>
            <a:pPr lvl="1"/>
            <a:r>
              <a:rPr lang="en-US" dirty="0" smtClean="0"/>
              <a:t>Cartilaginous </a:t>
            </a:r>
          </a:p>
          <a:p>
            <a:pPr lvl="1"/>
            <a:r>
              <a:rPr lang="en-US" dirty="0" smtClean="0"/>
              <a:t>Synovial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of Joints: Functional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 classification </a:t>
            </a:r>
            <a:r>
              <a:rPr lang="en-US" dirty="0" smtClean="0"/>
              <a:t>is based on the </a:t>
            </a:r>
            <a:r>
              <a:rPr lang="en-US" dirty="0" smtClean="0"/>
              <a:t>___________________________________ allowed </a:t>
            </a:r>
            <a:r>
              <a:rPr lang="en-US" dirty="0" smtClean="0"/>
              <a:t>by the joint</a:t>
            </a:r>
          </a:p>
          <a:p>
            <a:r>
              <a:rPr lang="en-US" dirty="0" smtClean="0"/>
              <a:t>The three functional classes of joints are:</a:t>
            </a:r>
          </a:p>
          <a:p>
            <a:pPr lvl="1"/>
            <a:r>
              <a:rPr lang="en-US" dirty="0" err="1" smtClean="0"/>
              <a:t>Synarthroses</a:t>
            </a:r>
            <a:r>
              <a:rPr lang="en-US" dirty="0" smtClean="0"/>
              <a:t> –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Amphiarthroses</a:t>
            </a:r>
            <a:r>
              <a:rPr lang="en-US" dirty="0" smtClean="0"/>
              <a:t> –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Diarthroses</a:t>
            </a:r>
            <a:r>
              <a:rPr lang="en-US" dirty="0" smtClean="0"/>
              <a:t> –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Fibrous Structural Joints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bones are joined by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There is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Most are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There are three types –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Syndesmoses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Fibrous Structural Joints: Sutures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Occur between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Comprised of interlocking junctions completely filled with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Bind </a:t>
            </a:r>
            <a:r>
              <a:rPr lang="en-US" dirty="0" smtClean="0"/>
              <a:t>bones tightly together, but allow for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middle age, skull bones </a:t>
            </a:r>
            <a:r>
              <a:rPr lang="en-US" dirty="0" smtClean="0"/>
              <a:t>___________________ and </a:t>
            </a:r>
            <a:r>
              <a:rPr lang="en-US" dirty="0" smtClean="0"/>
              <a:t>are called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Fibrous Structural Joints: Syndesmoses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Bones are connected by a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Movement </a:t>
            </a:r>
            <a:r>
              <a:rPr lang="en-US" dirty="0" smtClean="0"/>
              <a:t>varies from immovable to slightly variable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 smtClean="0"/>
              <a:t>include the connection between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Fibrous Structural Joints: Gomphoses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__________________________________  </a:t>
            </a:r>
            <a:r>
              <a:rPr lang="en-US" dirty="0" smtClean="0"/>
              <a:t>fibrous joint between a tooth and its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fibrous connection is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Cartilaginous Joints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Articulating bones are united by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_________________________a </a:t>
            </a:r>
            <a:r>
              <a:rPr lang="en-US" dirty="0" smtClean="0"/>
              <a:t>joint cavity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types –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719</Words>
  <Application>Microsoft Office PowerPoint</Application>
  <PresentationFormat>On-screen Show (4:3)</PresentationFormat>
  <Paragraphs>184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Exam Three Material</vt:lpstr>
      <vt:lpstr>Joints (Articulations)</vt:lpstr>
      <vt:lpstr>Classification of Joints: Structural</vt:lpstr>
      <vt:lpstr>Classification of Joints: Functional</vt:lpstr>
      <vt:lpstr>Fibrous Structural Joints</vt:lpstr>
      <vt:lpstr>Fibrous Structural Joints: Sutures</vt:lpstr>
      <vt:lpstr>Fibrous Structural Joints: Syndesmoses</vt:lpstr>
      <vt:lpstr>Fibrous Structural Joints: Gomphoses</vt:lpstr>
      <vt:lpstr>Cartilaginous Joints</vt:lpstr>
      <vt:lpstr>Cartilaginous Joints: Synchondroses</vt:lpstr>
      <vt:lpstr>Cartilaginous Joints: Symphyses</vt:lpstr>
      <vt:lpstr>Synovial Joints</vt:lpstr>
      <vt:lpstr>Synovial Joints: General Structure</vt:lpstr>
      <vt:lpstr>Synovial Joints: Friction-Reducing Structures</vt:lpstr>
      <vt:lpstr>Synovial Joints: Stability</vt:lpstr>
      <vt:lpstr>Synovial Joints: Stability</vt:lpstr>
      <vt:lpstr>Synovial Joints: Movement</vt:lpstr>
      <vt:lpstr>Synovial Joints: Range of Motion</vt:lpstr>
      <vt:lpstr>Gliding Movements</vt:lpstr>
      <vt:lpstr>Angular Movement</vt:lpstr>
      <vt:lpstr>Angular Movement</vt:lpstr>
      <vt:lpstr>Rotation</vt:lpstr>
      <vt:lpstr>Special Movements</vt:lpstr>
      <vt:lpstr>Plane Joint</vt:lpstr>
      <vt:lpstr>Types of Synovial Joints</vt:lpstr>
      <vt:lpstr>Pivot Joints</vt:lpstr>
      <vt:lpstr>Condyloid or Ellipsoidal Joints</vt:lpstr>
      <vt:lpstr>Saddle Joints</vt:lpstr>
      <vt:lpstr>Ball-and-Socket Joints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Three Material</dc:title>
  <dc:creator>bawargo</dc:creator>
  <cp:lastModifiedBy>bawargo</cp:lastModifiedBy>
  <cp:revision>2</cp:revision>
  <dcterms:created xsi:type="dcterms:W3CDTF">2011-02-16T21:34:12Z</dcterms:created>
  <dcterms:modified xsi:type="dcterms:W3CDTF">2011-02-16T21:38:38Z</dcterms:modified>
</cp:coreProperties>
</file>