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6" r:id="rId28"/>
    <p:sldId id="287" r:id="rId29"/>
    <p:sldId id="288" r:id="rId30"/>
    <p:sldId id="289" r:id="rId31"/>
    <p:sldId id="290" r:id="rId32"/>
    <p:sldId id="291" r:id="rId33"/>
    <p:sldId id="292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Three, Packet Two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E4FD7-B2C9-46DB-81EA-8E4BBFB884B5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3E1C02-EC29-4060-98DA-E6FCD53EAA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Three, Packet Two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3F2C9-6497-4446-991E-4D6A39F8FBD7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41DA6-A0F6-4C27-A5D5-AD9BAD1D01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41DA6-A0F6-4C27-A5D5-AD9BAD1D014C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Three, Packet Two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2DCA-C3AB-4821-9199-BDD0D22F37EE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97A6-72BB-4DAB-9661-B8FB56330D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2DCA-C3AB-4821-9199-BDD0D22F37EE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97A6-72BB-4DAB-9661-B8FB56330D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2DCA-C3AB-4821-9199-BDD0D22F37EE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97A6-72BB-4DAB-9661-B8FB56330D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2DCA-C3AB-4821-9199-BDD0D22F37EE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97A6-72BB-4DAB-9661-B8FB56330D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2DCA-C3AB-4821-9199-BDD0D22F37EE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97A6-72BB-4DAB-9661-B8FB56330D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2DCA-C3AB-4821-9199-BDD0D22F37EE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97A6-72BB-4DAB-9661-B8FB56330D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2DCA-C3AB-4821-9199-BDD0D22F37EE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97A6-72BB-4DAB-9661-B8FB56330D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2DCA-C3AB-4821-9199-BDD0D22F37EE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97A6-72BB-4DAB-9661-B8FB56330D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2DCA-C3AB-4821-9199-BDD0D22F37EE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97A6-72BB-4DAB-9661-B8FB56330D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2DCA-C3AB-4821-9199-BDD0D22F37EE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97A6-72BB-4DAB-9661-B8FB56330D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2DCA-C3AB-4821-9199-BDD0D22F37EE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97A6-72BB-4DAB-9661-B8FB56330D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E2DCA-C3AB-4821-9199-BDD0D22F37EE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C97A6-72BB-4DAB-9661-B8FB56330D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Synovial Joints: Knee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Largest and </a:t>
            </a:r>
            <a:r>
              <a:rPr lang="en-US" dirty="0" smtClean="0"/>
              <a:t>____________________________ joint </a:t>
            </a:r>
            <a:r>
              <a:rPr lang="en-US" dirty="0" smtClean="0"/>
              <a:t>of the body</a:t>
            </a:r>
          </a:p>
          <a:p>
            <a:r>
              <a:rPr lang="en-US" dirty="0" smtClean="0"/>
              <a:t>Allows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__________________ joints </a:t>
            </a:r>
            <a:r>
              <a:rPr lang="en-US" dirty="0" smtClean="0"/>
              <a:t>in one surrounded by a single joint cavity</a:t>
            </a:r>
          </a:p>
          <a:p>
            <a:pPr lvl="1"/>
            <a:r>
              <a:rPr lang="en-US" dirty="0" err="1" smtClean="0"/>
              <a:t>Femoropatellar</a:t>
            </a:r>
            <a:r>
              <a:rPr lang="en-US" dirty="0" smtClean="0"/>
              <a:t> joint</a:t>
            </a:r>
          </a:p>
          <a:p>
            <a:pPr lvl="1"/>
            <a:r>
              <a:rPr lang="en-US" dirty="0" smtClean="0"/>
              <a:t>Lateral and medial </a:t>
            </a:r>
            <a:r>
              <a:rPr lang="en-US" dirty="0" smtClean="0"/>
              <a:t>_________________________ </a:t>
            </a:r>
            <a:r>
              <a:rPr lang="en-US" dirty="0" smtClean="0"/>
              <a:t>joints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Inflammatory and Degenerative Conditions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Bursitis</a:t>
            </a:r>
          </a:p>
          <a:p>
            <a:pPr lvl="1"/>
            <a:r>
              <a:rPr lang="en-US" dirty="0" smtClean="0"/>
              <a:t>An inflammation of a </a:t>
            </a:r>
            <a:r>
              <a:rPr lang="en-US" dirty="0" smtClean="0"/>
              <a:t>______________________ , </a:t>
            </a:r>
            <a:r>
              <a:rPr lang="en-US" dirty="0" smtClean="0"/>
              <a:t>usually caused by a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Symptoms </a:t>
            </a:r>
            <a:r>
              <a:rPr lang="en-US" dirty="0" smtClean="0"/>
              <a:t>are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Treated </a:t>
            </a:r>
            <a:r>
              <a:rPr lang="en-US" dirty="0" smtClean="0"/>
              <a:t>with anti-inflammatory drugs; excessive fluid may be aspirated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Inflammatory and Degenerative Conditions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Tendonitis</a:t>
            </a:r>
          </a:p>
          <a:p>
            <a:pPr lvl="1"/>
            <a:r>
              <a:rPr lang="en-US" dirty="0" smtClean="0"/>
              <a:t>Inflammation of </a:t>
            </a:r>
            <a:r>
              <a:rPr lang="en-US" dirty="0" smtClean="0"/>
              <a:t>_______________________________________ typically </a:t>
            </a:r>
            <a:r>
              <a:rPr lang="en-US" dirty="0" smtClean="0"/>
              <a:t>caused by overuse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Symptoms </a:t>
            </a:r>
            <a:r>
              <a:rPr lang="en-US" dirty="0" smtClean="0"/>
              <a:t>and treatment are similar to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Arthritis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More than </a:t>
            </a:r>
            <a:r>
              <a:rPr lang="en-US" dirty="0" smtClean="0"/>
              <a:t>______________________________ of </a:t>
            </a:r>
            <a:r>
              <a:rPr lang="en-US" dirty="0"/>
              <a:t>inflammatory or degenerative diseases that damage the joints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Most widespread crippling disease in the U.S.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Symptoms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pain, stiffness, and </a:t>
            </a:r>
            <a:r>
              <a:rPr lang="en-US" dirty="0" smtClean="0"/>
              <a:t>_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Acute forms are caused by </a:t>
            </a:r>
            <a:r>
              <a:rPr lang="en-US" dirty="0" smtClean="0"/>
              <a:t>___________________________ and </a:t>
            </a:r>
            <a:r>
              <a:rPr lang="en-US" dirty="0"/>
              <a:t>are treated with antibiotics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Chronic forms include osteoarthritis, rheumatoid arthritis, and gouty arthritis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4876800" cy="1143000"/>
          </a:xfrm>
        </p:spPr>
        <p:txBody>
          <a:bodyPr/>
          <a:lstStyle/>
          <a:p>
            <a:r>
              <a:rPr lang="en-US" dirty="0" smtClean="0"/>
              <a:t>Osteoarthritis (OA)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</a:t>
            </a:r>
            <a:r>
              <a:rPr lang="en-US" dirty="0" smtClean="0"/>
              <a:t>common chronic arthritis; often called </a:t>
            </a:r>
            <a:r>
              <a:rPr lang="en-US" dirty="0" smtClean="0"/>
              <a:t>“______________________________ ” </a:t>
            </a:r>
            <a:r>
              <a:rPr lang="en-US" dirty="0" smtClean="0"/>
              <a:t>arthritis</a:t>
            </a:r>
          </a:p>
          <a:p>
            <a:r>
              <a:rPr lang="en-US" dirty="0" smtClean="0"/>
              <a:t>Affects </a:t>
            </a:r>
            <a:r>
              <a:rPr lang="en-US" dirty="0" smtClean="0"/>
              <a:t>_______________________more </a:t>
            </a:r>
            <a:r>
              <a:rPr lang="en-US" dirty="0" smtClean="0"/>
              <a:t>than men</a:t>
            </a:r>
          </a:p>
          <a:p>
            <a:r>
              <a:rPr lang="en-US" dirty="0" smtClean="0"/>
              <a:t>______________of </a:t>
            </a:r>
            <a:r>
              <a:rPr lang="en-US" dirty="0" smtClean="0"/>
              <a:t>all Americans develop OA</a:t>
            </a:r>
          </a:p>
          <a:p>
            <a:r>
              <a:rPr lang="en-US" dirty="0" smtClean="0"/>
              <a:t>More prevalent in the aged, and is probably related to the normal aging process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Osteoarthritis: Course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OA reflects the years of </a:t>
            </a:r>
            <a:r>
              <a:rPr lang="en-US" dirty="0" smtClean="0"/>
              <a:t>________________________________________ causing </a:t>
            </a:r>
            <a:r>
              <a:rPr lang="en-US" dirty="0"/>
              <a:t>increased production of metalloproteinase enzymes that break down cartilage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As </a:t>
            </a:r>
            <a:r>
              <a:rPr lang="en-US" dirty="0"/>
              <a:t>one ages, cartilage is destroyed more quickly than it is replaced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</a:t>
            </a:r>
            <a:r>
              <a:rPr lang="en-US" dirty="0"/>
              <a:t>exposed bone ends </a:t>
            </a:r>
            <a:r>
              <a:rPr lang="en-US" dirty="0" smtClean="0"/>
              <a:t>________________________, </a:t>
            </a:r>
            <a:r>
              <a:rPr lang="en-US" dirty="0"/>
              <a:t>enlarge, form bone spurs, and </a:t>
            </a:r>
            <a:r>
              <a:rPr lang="en-US" dirty="0" smtClean="0"/>
              <a:t>_</a:t>
            </a:r>
            <a:endParaRPr lang="en-US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Joints </a:t>
            </a:r>
            <a:r>
              <a:rPr lang="en-US" dirty="0"/>
              <a:t>most affected are the cervical and lumbar spine, fingers, knuckles, knees, and hips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Osteoarthritis: Treatments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OA is slow and </a:t>
            </a:r>
            <a:r>
              <a:rPr lang="en-US" dirty="0" smtClean="0"/>
              <a:t>_</a:t>
            </a:r>
            <a:endParaRPr lang="en-US" dirty="0" smtClean="0"/>
          </a:p>
          <a:p>
            <a:r>
              <a:rPr lang="en-US" dirty="0" smtClean="0"/>
              <a:t>Treatments include:</a:t>
            </a:r>
          </a:p>
          <a:p>
            <a:pPr lvl="1"/>
            <a:r>
              <a:rPr lang="en-US" dirty="0" smtClean="0"/>
              <a:t>Mild </a:t>
            </a:r>
            <a:r>
              <a:rPr lang="en-US" dirty="0" smtClean="0"/>
              <a:t>___________________________________, </a:t>
            </a:r>
            <a:r>
              <a:rPr lang="en-US" dirty="0" smtClean="0"/>
              <a:t>along with moderate activity</a:t>
            </a:r>
          </a:p>
          <a:p>
            <a:pPr lvl="1"/>
            <a:r>
              <a:rPr lang="en-US" dirty="0" smtClean="0"/>
              <a:t>Magnetic therapy </a:t>
            </a:r>
          </a:p>
          <a:p>
            <a:pPr lvl="1"/>
            <a:r>
              <a:rPr lang="en-US" dirty="0" smtClean="0"/>
              <a:t>Glucosamine sulfate decreases pain and inflammation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Rheumatoid Arthritis (RA)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Chronic, inflammatory, </a:t>
            </a:r>
            <a:r>
              <a:rPr lang="en-US" dirty="0" smtClean="0"/>
              <a:t>______________________________________ of </a:t>
            </a:r>
            <a:r>
              <a:rPr lang="en-US" dirty="0"/>
              <a:t>unknown cause, with an insidious onset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Usually arises between the ages of </a:t>
            </a:r>
            <a:r>
              <a:rPr lang="en-US" dirty="0" smtClean="0"/>
              <a:t>________________, </a:t>
            </a:r>
            <a:r>
              <a:rPr lang="en-US" dirty="0"/>
              <a:t>but may occur at any age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Signs and symptoms include joint tenderness, anemia, osteoporosis, </a:t>
            </a:r>
            <a:r>
              <a:rPr lang="en-US" dirty="0" smtClean="0"/>
              <a:t>_________________________, </a:t>
            </a:r>
            <a:r>
              <a:rPr lang="en-US" dirty="0"/>
              <a:t>and cardiovascular problems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The course of RA is marked with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Rheumatoid Arthritis: Course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 begins with </a:t>
            </a:r>
            <a:r>
              <a:rPr lang="en-US" dirty="0" smtClean="0"/>
              <a:t>_________________________ of </a:t>
            </a:r>
            <a:r>
              <a:rPr lang="en-US" dirty="0" smtClean="0"/>
              <a:t>the affected joint</a:t>
            </a:r>
          </a:p>
          <a:p>
            <a:r>
              <a:rPr lang="en-US" dirty="0" smtClean="0"/>
              <a:t>Inflammatory chemicals are </a:t>
            </a:r>
            <a:r>
              <a:rPr lang="en-US" dirty="0" smtClean="0"/>
              <a:t>_________________________________ released</a:t>
            </a:r>
            <a:endParaRPr lang="en-US" dirty="0" smtClean="0"/>
          </a:p>
          <a:p>
            <a:r>
              <a:rPr lang="en-US" dirty="0" smtClean="0"/>
              <a:t>Inflammatory blood cells migrate to the joint, causing swelling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05800" cy="1143000"/>
          </a:xfrm>
        </p:spPr>
        <p:txBody>
          <a:bodyPr/>
          <a:lstStyle/>
          <a:p>
            <a:r>
              <a:rPr lang="en-US" dirty="0" smtClean="0"/>
              <a:t>Rheumatoid Arthritis: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Inflamed ________________________________ thickens </a:t>
            </a:r>
            <a:r>
              <a:rPr lang="en-US" dirty="0" smtClean="0"/>
              <a:t>into a </a:t>
            </a:r>
            <a:r>
              <a:rPr lang="en-US" dirty="0" err="1" smtClean="0"/>
              <a:t>pannus</a:t>
            </a:r>
            <a:endParaRPr lang="en-US" dirty="0" smtClean="0"/>
          </a:p>
          <a:p>
            <a:r>
              <a:rPr lang="en-US" dirty="0" err="1" smtClean="0"/>
              <a:t>Pannus</a:t>
            </a:r>
            <a:r>
              <a:rPr lang="en-US" dirty="0" smtClean="0"/>
              <a:t> </a:t>
            </a:r>
            <a:r>
              <a:rPr lang="en-US" dirty="0" smtClean="0"/>
              <a:t>______________________________ , </a:t>
            </a:r>
            <a:r>
              <a:rPr lang="en-US" dirty="0" smtClean="0"/>
              <a:t>scar tissue forms, articulating bone ends connect</a:t>
            </a:r>
          </a:p>
          <a:p>
            <a:r>
              <a:rPr lang="en-US" dirty="0" smtClean="0"/>
              <a:t>The end result, </a:t>
            </a:r>
            <a:r>
              <a:rPr lang="en-US" dirty="0" smtClean="0"/>
              <a:t>_______________________, </a:t>
            </a:r>
            <a:r>
              <a:rPr lang="en-US" dirty="0" smtClean="0"/>
              <a:t>produces bent, deformed fingers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Rheumatoid Arthritis: Treatment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Conservative therapy – </a:t>
            </a:r>
            <a:r>
              <a:rPr lang="en-US" dirty="0" smtClean="0"/>
              <a:t>_________________, </a:t>
            </a:r>
            <a:r>
              <a:rPr lang="en-US" dirty="0" smtClean="0"/>
              <a:t>long-term use of antibiotics, and physical therapy</a:t>
            </a:r>
          </a:p>
          <a:p>
            <a:r>
              <a:rPr lang="en-US" dirty="0" smtClean="0"/>
              <a:t>Progressive treatment – anti-inflammatory drugs or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drug </a:t>
            </a:r>
            <a:r>
              <a:rPr lang="en-US" dirty="0" err="1" smtClean="0"/>
              <a:t>Enbrel</a:t>
            </a:r>
            <a:r>
              <a:rPr lang="en-US" dirty="0" smtClean="0"/>
              <a:t>, a biological response modifier, neutralizes the harmful properties of inflammatory chemicals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Synovial Joints: Shoulder (Glenohumeral)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Ball-and-socket joint in which </a:t>
            </a:r>
            <a:r>
              <a:rPr lang="en-US" dirty="0" smtClean="0"/>
              <a:t>_________________________is </a:t>
            </a:r>
            <a:r>
              <a:rPr lang="en-US" dirty="0" smtClean="0"/>
              <a:t>sacrificed to obtain greater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Head of </a:t>
            </a:r>
            <a:r>
              <a:rPr lang="en-US" dirty="0" err="1" smtClean="0"/>
              <a:t>humerus</a:t>
            </a:r>
            <a:r>
              <a:rPr lang="en-US" dirty="0" smtClean="0"/>
              <a:t> articulates with </a:t>
            </a:r>
            <a:r>
              <a:rPr lang="en-US" dirty="0" smtClean="0"/>
              <a:t>the ____________________________________ of </a:t>
            </a:r>
            <a:r>
              <a:rPr lang="en-US" dirty="0" smtClean="0"/>
              <a:t>the scapula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8938" y="168275"/>
            <a:ext cx="4941887" cy="723900"/>
          </a:xfrm>
        </p:spPr>
        <p:txBody>
          <a:bodyPr/>
          <a:lstStyle/>
          <a:p>
            <a:r>
              <a:rPr lang="en-US" sz="4000" smtClean="0"/>
              <a:t>Gouty Arthritis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Deposition of </a:t>
            </a:r>
            <a:r>
              <a:rPr lang="en-US" dirty="0" smtClean="0"/>
              <a:t>________________________________________in </a:t>
            </a:r>
            <a:r>
              <a:rPr lang="en-US" dirty="0"/>
              <a:t>joints </a:t>
            </a:r>
            <a:r>
              <a:rPr lang="en-US" dirty="0" smtClean="0"/>
              <a:t>and </a:t>
            </a:r>
            <a:r>
              <a:rPr lang="en-US" dirty="0"/>
              <a:t>soft tissues, followed by an </a:t>
            </a:r>
            <a:r>
              <a:rPr lang="en-US" dirty="0" smtClean="0"/>
              <a:t>_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Typically</a:t>
            </a:r>
            <a:r>
              <a:rPr lang="en-US" dirty="0"/>
              <a:t>, gouty arthritis affects the joint at the </a:t>
            </a:r>
            <a:r>
              <a:rPr lang="en-US" dirty="0" smtClean="0"/>
              <a:t>_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</a:t>
            </a:r>
            <a:r>
              <a:rPr lang="en-US" dirty="0"/>
              <a:t>untreated gouty arthritis, the </a:t>
            </a:r>
            <a:r>
              <a:rPr lang="en-US" dirty="0" smtClean="0"/>
              <a:t>_________________________________________ and </a:t>
            </a:r>
            <a:r>
              <a:rPr lang="en-US" dirty="0"/>
              <a:t>immobilize the joint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Treatment – </a:t>
            </a:r>
            <a:r>
              <a:rPr lang="en-US" dirty="0" err="1"/>
              <a:t>colchicine</a:t>
            </a:r>
            <a:r>
              <a:rPr lang="en-US" dirty="0"/>
              <a:t>, </a:t>
            </a:r>
            <a:r>
              <a:rPr lang="en-US" dirty="0" err="1"/>
              <a:t>nonsteroidal</a:t>
            </a:r>
            <a:r>
              <a:rPr lang="en-US" dirty="0"/>
              <a:t> anti-inflammatory drugs, and </a:t>
            </a:r>
            <a:r>
              <a:rPr lang="en-US" dirty="0" err="1"/>
              <a:t>glucocorticoids</a:t>
            </a:r>
            <a:endParaRPr lang="en-US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Muscle Overview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three types of muscle tissue are </a:t>
            </a:r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These types differ in structure, location, function, and means of activation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Muscle Similarities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10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Skeletal and smooth </a:t>
            </a:r>
            <a:r>
              <a:rPr lang="en-US" sz="2800" dirty="0" smtClean="0"/>
              <a:t>_________________________ are </a:t>
            </a:r>
            <a:r>
              <a:rPr lang="en-US" sz="2800" dirty="0" smtClean="0"/>
              <a:t>elongated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 called </a:t>
            </a:r>
            <a:r>
              <a:rPr lang="en-US" sz="2400" dirty="0" smtClean="0"/>
              <a:t>_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Muscle contraction depends on two kinds of </a:t>
            </a:r>
            <a:r>
              <a:rPr lang="en-US" sz="2800" dirty="0" err="1" smtClean="0"/>
              <a:t>myofilaments</a:t>
            </a:r>
            <a:r>
              <a:rPr lang="en-US" sz="28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 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Muscle terminology is similar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 </a:t>
            </a:r>
            <a:endParaRPr lang="en-US" sz="2400" dirty="0" smtClean="0"/>
          </a:p>
          <a:p>
            <a:pPr lvl="2">
              <a:lnSpc>
                <a:spcPct val="90000"/>
              </a:lnSpc>
            </a:pPr>
            <a:r>
              <a:rPr lang="en-US" sz="2000" dirty="0" smtClean="0"/>
              <a:t>muscle plasma membrane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 </a:t>
            </a:r>
            <a:endParaRPr lang="en-US" sz="2400" dirty="0" smtClean="0"/>
          </a:p>
          <a:p>
            <a:pPr lvl="2">
              <a:lnSpc>
                <a:spcPct val="90000"/>
              </a:lnSpc>
            </a:pPr>
            <a:r>
              <a:rPr lang="en-US" sz="2000" dirty="0" smtClean="0"/>
              <a:t>cytoplasm of a muscle cell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Prefixes</a:t>
            </a:r>
          </a:p>
          <a:p>
            <a:pPr lvl="2">
              <a:lnSpc>
                <a:spcPct val="90000"/>
              </a:lnSpc>
            </a:pPr>
            <a:r>
              <a:rPr lang="en-US" sz="2000" dirty="0" err="1" smtClean="0"/>
              <a:t>myo</a:t>
            </a:r>
            <a:r>
              <a:rPr lang="en-US" sz="2000" dirty="0" smtClean="0"/>
              <a:t>, </a:t>
            </a:r>
            <a:r>
              <a:rPr lang="en-US" sz="2000" dirty="0" err="1" smtClean="0"/>
              <a:t>mys</a:t>
            </a:r>
            <a:r>
              <a:rPr lang="en-US" sz="2000" dirty="0" smtClean="0"/>
              <a:t>, and </a:t>
            </a:r>
            <a:r>
              <a:rPr lang="en-US" sz="2000" dirty="0" err="1" smtClean="0"/>
              <a:t>sarco</a:t>
            </a:r>
            <a:r>
              <a:rPr lang="en-US" sz="2000" dirty="0" smtClean="0"/>
              <a:t> all refer to </a:t>
            </a:r>
            <a:r>
              <a:rPr lang="en-US" sz="2000" dirty="0" smtClean="0"/>
              <a:t>_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Skeletal Muscle Tissue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Has obvious </a:t>
            </a:r>
            <a:r>
              <a:rPr lang="en-US" dirty="0" smtClean="0"/>
              <a:t>____________________called 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Is </a:t>
            </a:r>
            <a:r>
              <a:rPr lang="en-US" dirty="0" smtClean="0"/>
              <a:t>controlled </a:t>
            </a:r>
            <a:r>
              <a:rPr lang="en-US" dirty="0" smtClean="0"/>
              <a:t>_</a:t>
            </a:r>
            <a:endParaRPr lang="en-US" dirty="0" smtClean="0"/>
          </a:p>
          <a:p>
            <a:r>
              <a:rPr lang="en-US" dirty="0" smtClean="0"/>
              <a:t>Contracts rapidly </a:t>
            </a:r>
          </a:p>
          <a:p>
            <a:pPr lvl="1"/>
            <a:r>
              <a:rPr lang="en-US" dirty="0" smtClean="0"/>
              <a:t>but </a:t>
            </a:r>
            <a:r>
              <a:rPr lang="en-US" dirty="0" smtClean="0"/>
              <a:t>_</a:t>
            </a:r>
            <a:endParaRPr lang="en-US" dirty="0" smtClean="0"/>
          </a:p>
          <a:p>
            <a:r>
              <a:rPr lang="en-US" dirty="0" smtClean="0"/>
              <a:t>Is responsible for overall body motility</a:t>
            </a:r>
          </a:p>
          <a:p>
            <a:r>
              <a:rPr lang="en-US" dirty="0" smtClean="0"/>
              <a:t>Is extremely </a:t>
            </a:r>
            <a:r>
              <a:rPr lang="en-US" dirty="0" smtClean="0"/>
              <a:t>_</a:t>
            </a:r>
            <a:endParaRPr lang="en-US" dirty="0" smtClean="0"/>
          </a:p>
          <a:p>
            <a:r>
              <a:rPr lang="en-US" dirty="0" smtClean="0"/>
              <a:t>can exert wide range of forces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Cardiac Muscle Tissue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Occurs </a:t>
            </a:r>
            <a:r>
              <a:rPr lang="en-US" dirty="0" smtClean="0"/>
              <a:t>_</a:t>
            </a:r>
            <a:endParaRPr lang="en-US" dirty="0" smtClean="0"/>
          </a:p>
          <a:p>
            <a:r>
              <a:rPr lang="en-US" dirty="0" smtClean="0"/>
              <a:t>Is </a:t>
            </a:r>
            <a:r>
              <a:rPr lang="en-US" dirty="0" smtClean="0"/>
              <a:t>______________________________ like </a:t>
            </a:r>
            <a:r>
              <a:rPr lang="en-US" dirty="0" smtClean="0"/>
              <a:t>skeletal muscle </a:t>
            </a:r>
          </a:p>
          <a:p>
            <a:pPr lvl="1"/>
            <a:r>
              <a:rPr lang="en-US" dirty="0" smtClean="0"/>
              <a:t> not </a:t>
            </a:r>
            <a:r>
              <a:rPr lang="en-US" dirty="0" smtClean="0"/>
              <a:t>_</a:t>
            </a:r>
            <a:endParaRPr lang="en-US" dirty="0" smtClean="0"/>
          </a:p>
          <a:p>
            <a:r>
              <a:rPr lang="en-US" dirty="0" err="1" smtClean="0"/>
              <a:t>Rhythmicity</a:t>
            </a:r>
            <a:r>
              <a:rPr lang="en-US" dirty="0" smtClean="0"/>
              <a:t> controlled by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r>
              <a:rPr lang="en-US" dirty="0" smtClean="0"/>
              <a:t>Pacemaker located within the heart</a:t>
            </a:r>
          </a:p>
          <a:p>
            <a:r>
              <a:rPr lang="en-US" dirty="0" smtClean="0"/>
              <a:t>Neural controls temper the heart’s response</a:t>
            </a:r>
          </a:p>
          <a:p>
            <a:pPr lvl="1"/>
            <a:r>
              <a:rPr lang="en-US" dirty="0" smtClean="0"/>
              <a:t>Elevates or depresses rate as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Smooth Muscle Tissue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 smtClean="0"/>
              <a:t>Found in the walls of hollow </a:t>
            </a:r>
            <a:r>
              <a:rPr lang="en-US" dirty="0" smtClean="0"/>
              <a:t>_______________________________organs</a:t>
            </a:r>
            <a:r>
              <a:rPr lang="en-US" dirty="0" smtClean="0"/>
              <a:t>, 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r>
              <a:rPr lang="en-US" dirty="0" smtClean="0"/>
              <a:t>urinary bladder, </a:t>
            </a:r>
          </a:p>
          <a:p>
            <a:pPr lvl="1"/>
            <a:r>
              <a:rPr lang="en-US" dirty="0" smtClean="0"/>
              <a:t>respiratory passages</a:t>
            </a:r>
          </a:p>
          <a:p>
            <a:r>
              <a:rPr lang="en-US" dirty="0" smtClean="0"/>
              <a:t>Forces food and other substances through internal body channels</a:t>
            </a:r>
          </a:p>
          <a:p>
            <a:endParaRPr lang="en-US" dirty="0" smtClean="0"/>
          </a:p>
          <a:p>
            <a:r>
              <a:rPr lang="en-US" dirty="0" smtClean="0"/>
              <a:t>It is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Functional Characteristics of Muscle Tissue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the ability to receive and respond to stimuli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the ability to shorten forcibly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the ability to be stretched or extended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the ability to recoil and resume the original resting length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Skeletal Muscle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muscle is a </a:t>
            </a:r>
            <a:r>
              <a:rPr lang="en-US" dirty="0" smtClean="0"/>
              <a:t>___________________________ composed </a:t>
            </a:r>
            <a:r>
              <a:rPr lang="en-US" dirty="0" smtClean="0"/>
              <a:t>of muscle tissue, blood vessels, nerve fibers, and connective tissue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Skeletal Muscle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153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The three connective tissue sheaths are: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  </a:t>
            </a:r>
            <a:endParaRPr lang="en-US" sz="2400" dirty="0" smtClean="0"/>
          </a:p>
          <a:p>
            <a:pPr lvl="2">
              <a:lnSpc>
                <a:spcPct val="80000"/>
              </a:lnSpc>
            </a:pPr>
            <a:r>
              <a:rPr lang="en-US" sz="2000" dirty="0" smtClean="0"/>
              <a:t>fine sheath of </a:t>
            </a:r>
            <a:r>
              <a:rPr lang="en-US" sz="2000" dirty="0" smtClean="0"/>
              <a:t>_____________________ </a:t>
            </a:r>
            <a:r>
              <a:rPr lang="en-US" sz="2000" dirty="0" smtClean="0"/>
              <a:t>tissue composed of reticular fibers surrounding each muscle fiber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 </a:t>
            </a:r>
            <a:endParaRPr lang="en-US" sz="2400" dirty="0" smtClean="0"/>
          </a:p>
          <a:p>
            <a:pPr lvl="2">
              <a:lnSpc>
                <a:spcPct val="80000"/>
              </a:lnSpc>
            </a:pPr>
            <a:r>
              <a:rPr lang="en-US" sz="2000" dirty="0" smtClean="0"/>
              <a:t>fibrous connective tissue that surrounds groups of muscle fibers called </a:t>
            </a:r>
            <a:r>
              <a:rPr lang="en-US" sz="2000" dirty="0" smtClean="0"/>
              <a:t>_</a:t>
            </a: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 </a:t>
            </a:r>
            <a:endParaRPr lang="en-US" sz="2400" dirty="0" smtClean="0"/>
          </a:p>
          <a:p>
            <a:pPr lvl="2">
              <a:lnSpc>
                <a:spcPct val="80000"/>
              </a:lnSpc>
            </a:pPr>
            <a:r>
              <a:rPr lang="en-US" sz="2000" dirty="0" smtClean="0"/>
              <a:t>an overcoat of dense regular connective tissue that surrounds the entire muscle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Skeletal Muscle: Attachments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 skeletal muscles </a:t>
            </a:r>
            <a:r>
              <a:rPr lang="en-US" dirty="0" smtClean="0"/>
              <a:t>______________________________ and </a:t>
            </a:r>
            <a:r>
              <a:rPr lang="en-US" dirty="0" smtClean="0"/>
              <a:t>are attached to bone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When muscles contract the movable bone, the muscle’s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Synovial Joints: Elbow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_________________________ joint </a:t>
            </a:r>
            <a:r>
              <a:rPr lang="en-US" dirty="0" smtClean="0"/>
              <a:t>that allows flexion and extension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Radius </a:t>
            </a:r>
            <a:r>
              <a:rPr lang="en-US" dirty="0" smtClean="0"/>
              <a:t>and ulna articulate with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Skeletal Muscle: Attachments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Muscles attach:</a:t>
            </a:r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2"/>
            <a:r>
              <a:rPr lang="en-US" dirty="0" err="1" smtClean="0"/>
              <a:t>epimysium</a:t>
            </a:r>
            <a:r>
              <a:rPr lang="en-US" dirty="0" smtClean="0"/>
              <a:t> of the muscle is fused to the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2"/>
            <a:r>
              <a:rPr lang="en-US" dirty="0" smtClean="0"/>
              <a:t>connective tissue wrappings extend beyond the muscle as a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609600"/>
          </a:xfrm>
        </p:spPr>
        <p:txBody>
          <a:bodyPr/>
          <a:lstStyle/>
          <a:p>
            <a:r>
              <a:rPr lang="en-US" sz="3200" smtClean="0"/>
              <a:t>Microscopic Anatomy of a Skeletal Muscle Fiber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4876800"/>
          </a:xfrm>
        </p:spPr>
        <p:txBody>
          <a:bodyPr/>
          <a:lstStyle/>
          <a:p>
            <a:r>
              <a:rPr lang="en-US" dirty="0" smtClean="0"/>
              <a:t>Each fiber is a long, cylindrical cell with </a:t>
            </a:r>
            <a:r>
              <a:rPr lang="en-US" dirty="0" smtClean="0"/>
              <a:t>__________________________________ just </a:t>
            </a:r>
            <a:r>
              <a:rPr lang="en-US" dirty="0" smtClean="0"/>
              <a:t>beneath the </a:t>
            </a:r>
            <a:r>
              <a:rPr lang="en-US" dirty="0" err="1" smtClean="0"/>
              <a:t>sarcolemma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Fibers are up to </a:t>
            </a:r>
            <a:r>
              <a:rPr lang="en-US" dirty="0" smtClean="0"/>
              <a:t>__________________________ long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Each cell is a </a:t>
            </a:r>
            <a:r>
              <a:rPr lang="en-US" dirty="0" smtClean="0"/>
              <a:t>___________________________ produced </a:t>
            </a:r>
            <a:r>
              <a:rPr lang="en-US" dirty="0" smtClean="0"/>
              <a:t>by fusion of embryonic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Myofibrils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Myofibrils are densely packed, </a:t>
            </a:r>
            <a:r>
              <a:rPr lang="en-US" dirty="0" err="1" smtClean="0"/>
              <a:t>rodlike</a:t>
            </a:r>
            <a:r>
              <a:rPr lang="en-US" dirty="0" smtClean="0"/>
              <a:t> contractile elements </a:t>
            </a:r>
          </a:p>
          <a:p>
            <a:r>
              <a:rPr lang="en-US" dirty="0" smtClean="0"/>
              <a:t>They make up most of the </a:t>
            </a:r>
            <a:r>
              <a:rPr lang="en-US" dirty="0" smtClean="0"/>
              <a:t>_</a:t>
            </a:r>
            <a:endParaRPr lang="en-US" dirty="0" smtClean="0"/>
          </a:p>
          <a:p>
            <a:r>
              <a:rPr lang="en-US" dirty="0" smtClean="0"/>
              <a:t>The arrangement of myofibrils creates a repeating series of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Sarcomeres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smallest </a:t>
            </a:r>
            <a:r>
              <a:rPr lang="en-US" dirty="0" smtClean="0"/>
              <a:t>________________________ of </a:t>
            </a:r>
            <a:r>
              <a:rPr lang="en-US" dirty="0" smtClean="0"/>
              <a:t>a muscle</a:t>
            </a:r>
          </a:p>
          <a:p>
            <a:endParaRPr lang="en-US" dirty="0" smtClean="0"/>
          </a:p>
          <a:p>
            <a:r>
              <a:rPr lang="en-US" dirty="0" smtClean="0"/>
              <a:t>Composed of </a:t>
            </a:r>
            <a:r>
              <a:rPr lang="en-US" dirty="0" smtClean="0"/>
              <a:t>______________________________  </a:t>
            </a:r>
            <a:r>
              <a:rPr lang="en-US" dirty="0" smtClean="0"/>
              <a:t>made up of contractile proteins</a:t>
            </a:r>
          </a:p>
          <a:p>
            <a:pPr lvl="1"/>
            <a:r>
              <a:rPr lang="en-US" dirty="0" err="1" smtClean="0"/>
              <a:t>Myofilaments</a:t>
            </a:r>
            <a:r>
              <a:rPr lang="en-US" dirty="0" smtClean="0"/>
              <a:t> are of two types –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Synovial Joints: Shoulder Stability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Weak stability is maintained by: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Thin, loose joint capsule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Four ligaments – </a:t>
            </a:r>
            <a:r>
              <a:rPr lang="en-US" dirty="0" err="1"/>
              <a:t>coracohumeral</a:t>
            </a:r>
            <a:r>
              <a:rPr lang="en-US" dirty="0"/>
              <a:t>, and three </a:t>
            </a:r>
            <a:r>
              <a:rPr lang="en-US" dirty="0" err="1"/>
              <a:t>glenohumeral</a:t>
            </a: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Tendon of the </a:t>
            </a:r>
            <a:r>
              <a:rPr lang="en-US" dirty="0" smtClean="0"/>
              <a:t>______________________________________, </a:t>
            </a:r>
            <a:r>
              <a:rPr lang="en-US" dirty="0"/>
              <a:t>which travels through the </a:t>
            </a:r>
            <a:r>
              <a:rPr lang="en-US" dirty="0" smtClean="0"/>
              <a:t>____________________________________groove </a:t>
            </a:r>
            <a:r>
              <a:rPr lang="en-US" dirty="0"/>
              <a:t>and secures the </a:t>
            </a:r>
            <a:r>
              <a:rPr lang="en-US" dirty="0" err="1"/>
              <a:t>humerus</a:t>
            </a:r>
            <a:r>
              <a:rPr lang="en-US" dirty="0"/>
              <a:t> to the </a:t>
            </a:r>
            <a:r>
              <a:rPr lang="en-US" dirty="0" err="1"/>
              <a:t>glenoid</a:t>
            </a:r>
            <a:r>
              <a:rPr lang="en-US" dirty="0"/>
              <a:t> cavity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____________________________________(</a:t>
            </a:r>
            <a:r>
              <a:rPr lang="en-US" dirty="0"/>
              <a:t>four tendons) that encircles the shoulder joint and blends with the </a:t>
            </a:r>
            <a:r>
              <a:rPr lang="en-US" dirty="0" err="1"/>
              <a:t>articular</a:t>
            </a:r>
            <a:r>
              <a:rPr lang="en-US" dirty="0"/>
              <a:t> capsule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Synovial Joints: Hip (Coxal) Joint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Head of the femur articulates with the </a:t>
            </a:r>
            <a:r>
              <a:rPr lang="en-US" dirty="0" err="1" smtClean="0"/>
              <a:t>acetabulum</a:t>
            </a:r>
            <a:endParaRPr lang="en-US" dirty="0" smtClean="0"/>
          </a:p>
          <a:p>
            <a:r>
              <a:rPr lang="en-US" dirty="0" smtClean="0"/>
              <a:t>Good range of motion, but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Temporomandibular Joint (TMJ)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Mandibular</a:t>
            </a:r>
            <a:r>
              <a:rPr lang="en-US" dirty="0" smtClean="0"/>
              <a:t> </a:t>
            </a:r>
            <a:r>
              <a:rPr lang="en-US" dirty="0" err="1" smtClean="0"/>
              <a:t>condyle</a:t>
            </a:r>
            <a:r>
              <a:rPr lang="en-US" dirty="0" smtClean="0"/>
              <a:t> articulate with the </a:t>
            </a:r>
            <a:r>
              <a:rPr lang="en-US" dirty="0" smtClean="0"/>
              <a:t>_</a:t>
            </a:r>
            <a:endParaRPr lang="en-US" dirty="0" smtClean="0"/>
          </a:p>
          <a:p>
            <a:r>
              <a:rPr lang="en-US" dirty="0" smtClean="0"/>
              <a:t>Two types of movement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____________________________– </a:t>
            </a:r>
            <a:r>
              <a:rPr lang="en-US" dirty="0" smtClean="0"/>
              <a:t>depression and elevation of mandible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Side </a:t>
            </a:r>
            <a:r>
              <a:rPr lang="en-US" dirty="0" smtClean="0"/>
              <a:t>to side – </a:t>
            </a:r>
            <a:r>
              <a:rPr lang="en-US" dirty="0" smtClean="0"/>
              <a:t>(____________________________) </a:t>
            </a:r>
            <a:r>
              <a:rPr lang="en-US" dirty="0" smtClean="0"/>
              <a:t>grinding of teeth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Sprains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_____________________________ reinforcing </a:t>
            </a:r>
            <a:r>
              <a:rPr lang="en-US" dirty="0" smtClean="0"/>
              <a:t>a joint are </a:t>
            </a:r>
            <a:r>
              <a:rPr lang="en-US" dirty="0" smtClean="0"/>
              <a:t>_</a:t>
            </a:r>
            <a:endParaRPr lang="en-US" dirty="0" smtClean="0"/>
          </a:p>
          <a:p>
            <a:r>
              <a:rPr lang="en-US" dirty="0" smtClean="0"/>
              <a:t>Partially torn ligaments slowly repair themselves</a:t>
            </a:r>
          </a:p>
          <a:p>
            <a:r>
              <a:rPr lang="en-US" dirty="0" smtClean="0"/>
              <a:t>___________________________________ ligaments </a:t>
            </a:r>
            <a:r>
              <a:rPr lang="en-US" dirty="0" smtClean="0"/>
              <a:t>require prompt surgical repair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Cartilage Injuries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snap and pop of overstressed cartilage</a:t>
            </a:r>
          </a:p>
          <a:p>
            <a:r>
              <a:rPr lang="en-US" dirty="0" smtClean="0"/>
              <a:t>Common aerobics injury</a:t>
            </a:r>
          </a:p>
          <a:p>
            <a:r>
              <a:rPr lang="en-US" dirty="0" smtClean="0"/>
              <a:t>Repaired with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Dislocations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Occur when bones are forced out of alignment</a:t>
            </a:r>
          </a:p>
          <a:p>
            <a:r>
              <a:rPr lang="en-US" dirty="0" smtClean="0"/>
              <a:t>Usually accompanied by </a:t>
            </a:r>
            <a:r>
              <a:rPr lang="en-US" dirty="0" smtClean="0"/>
              <a:t>___________________________________ inflammation</a:t>
            </a:r>
            <a:r>
              <a:rPr lang="en-US" dirty="0" smtClean="0"/>
              <a:t>, and joint immobilization</a:t>
            </a:r>
          </a:p>
          <a:p>
            <a:r>
              <a:rPr lang="en-US" dirty="0" smtClean="0"/>
              <a:t>Caused by serious falls and are common sports injuries</a:t>
            </a:r>
          </a:p>
          <a:p>
            <a:r>
              <a:rPr lang="en-US" dirty="0" smtClean="0"/>
              <a:t>_</a:t>
            </a:r>
            <a:endParaRPr lang="en-US" dirty="0" smtClean="0"/>
          </a:p>
          <a:p>
            <a:pPr lvl="1"/>
            <a:r>
              <a:rPr lang="en-US" dirty="0" smtClean="0"/>
              <a:t>______________________________________ dislocation </a:t>
            </a:r>
            <a:r>
              <a:rPr lang="en-US" dirty="0" smtClean="0"/>
              <a:t>of a joint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1094</Words>
  <Application>Microsoft Office PowerPoint</Application>
  <PresentationFormat>On-screen Show (4:3)</PresentationFormat>
  <Paragraphs>205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Synovial Joints: Knee</vt:lpstr>
      <vt:lpstr>Synovial Joints: Shoulder (Glenohumeral)</vt:lpstr>
      <vt:lpstr>Synovial Joints: Elbow</vt:lpstr>
      <vt:lpstr>Synovial Joints: Shoulder Stability</vt:lpstr>
      <vt:lpstr>Synovial Joints: Hip (Coxal) Joint</vt:lpstr>
      <vt:lpstr>Temporomandibular Joint (TMJ)</vt:lpstr>
      <vt:lpstr>Sprains</vt:lpstr>
      <vt:lpstr>Cartilage Injuries</vt:lpstr>
      <vt:lpstr>Dislocations</vt:lpstr>
      <vt:lpstr>Inflammatory and Degenerative Conditions</vt:lpstr>
      <vt:lpstr>Inflammatory and Degenerative Conditions</vt:lpstr>
      <vt:lpstr>Arthritis</vt:lpstr>
      <vt:lpstr>Osteoarthritis (OA)</vt:lpstr>
      <vt:lpstr>Osteoarthritis: Course</vt:lpstr>
      <vt:lpstr>Osteoarthritis: Treatments</vt:lpstr>
      <vt:lpstr>Rheumatoid Arthritis (RA)</vt:lpstr>
      <vt:lpstr>Rheumatoid Arthritis: Course</vt:lpstr>
      <vt:lpstr>Rheumatoid Arthritis:</vt:lpstr>
      <vt:lpstr>Rheumatoid Arthritis: Treatment</vt:lpstr>
      <vt:lpstr>Gouty Arthritis</vt:lpstr>
      <vt:lpstr>Muscle Overview</vt:lpstr>
      <vt:lpstr>Muscle Similarities</vt:lpstr>
      <vt:lpstr>Skeletal Muscle Tissue</vt:lpstr>
      <vt:lpstr>Cardiac Muscle Tissue</vt:lpstr>
      <vt:lpstr>Smooth Muscle Tissue</vt:lpstr>
      <vt:lpstr>Functional Characteristics of Muscle Tissue</vt:lpstr>
      <vt:lpstr>Skeletal Muscle</vt:lpstr>
      <vt:lpstr>Skeletal Muscle</vt:lpstr>
      <vt:lpstr>Skeletal Muscle: Attachments</vt:lpstr>
      <vt:lpstr>Skeletal Muscle: Attachments</vt:lpstr>
      <vt:lpstr>Microscopic Anatomy of a Skeletal Muscle Fiber</vt:lpstr>
      <vt:lpstr>Myofibrils</vt:lpstr>
      <vt:lpstr>Sarcomeres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Synovial Joints: Knee</dc:title>
  <dc:creator>bawargo</dc:creator>
  <cp:lastModifiedBy>bawargo</cp:lastModifiedBy>
  <cp:revision>3</cp:revision>
  <dcterms:created xsi:type="dcterms:W3CDTF">2011-02-16T21:45:34Z</dcterms:created>
  <dcterms:modified xsi:type="dcterms:W3CDTF">2011-02-16T21:49:06Z</dcterms:modified>
</cp:coreProperties>
</file>