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E4FD7-B2C9-46DB-81EA-8E4BBFB884B5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E1C02-EC29-4060-98DA-E6FCD53EA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Three, Packet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3F2C9-6497-4446-991E-4D6A39F8FBD7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41DA6-A0F6-4C27-A5D5-AD9BAD1D01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1DA6-A0F6-4C27-A5D5-AD9BAD1D014C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Three, Packet Two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2DCA-C3AB-4821-9199-BDD0D22F37EE}" type="datetimeFigureOut">
              <a:rPr lang="en-US" smtClean="0"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97A6-72BB-4DAB-9661-B8FB56330D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Knee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Largest and </a:t>
            </a:r>
            <a:r>
              <a:rPr lang="en-US" dirty="0" smtClean="0"/>
              <a:t>____________________________ joint </a:t>
            </a:r>
            <a:r>
              <a:rPr lang="en-US" dirty="0" smtClean="0"/>
              <a:t>of the body</a:t>
            </a:r>
          </a:p>
          <a:p>
            <a:r>
              <a:rPr lang="en-US" dirty="0" smtClean="0"/>
              <a:t>Allows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 joints </a:t>
            </a:r>
            <a:r>
              <a:rPr lang="en-US" dirty="0" smtClean="0"/>
              <a:t>in one surrounded by a single joint cavity</a:t>
            </a:r>
          </a:p>
          <a:p>
            <a:pPr lvl="1"/>
            <a:r>
              <a:rPr lang="en-US" dirty="0" err="1" smtClean="0"/>
              <a:t>Femoropatellar</a:t>
            </a:r>
            <a:r>
              <a:rPr lang="en-US" dirty="0" smtClean="0"/>
              <a:t> joint</a:t>
            </a:r>
          </a:p>
          <a:p>
            <a:pPr lvl="1"/>
            <a:r>
              <a:rPr lang="en-US" dirty="0" smtClean="0"/>
              <a:t>Lateral and medial </a:t>
            </a:r>
            <a:r>
              <a:rPr lang="en-US" dirty="0" smtClean="0"/>
              <a:t>_________________________ </a:t>
            </a:r>
            <a:r>
              <a:rPr lang="en-US" dirty="0" smtClean="0"/>
              <a:t>joints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Inflammatory and Degenerative Conditions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Bursitis</a:t>
            </a:r>
          </a:p>
          <a:p>
            <a:pPr lvl="1"/>
            <a:r>
              <a:rPr lang="en-US" dirty="0" smtClean="0"/>
              <a:t>An inflammation of a </a:t>
            </a:r>
            <a:r>
              <a:rPr lang="en-US" dirty="0" smtClean="0"/>
              <a:t>______________________ , </a:t>
            </a:r>
            <a:r>
              <a:rPr lang="en-US" dirty="0" smtClean="0"/>
              <a:t>usually caused by a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</a:t>
            </a:r>
            <a:r>
              <a:rPr lang="en-US" dirty="0" smtClean="0"/>
              <a:t>are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Treated </a:t>
            </a:r>
            <a:r>
              <a:rPr lang="en-US" dirty="0" smtClean="0"/>
              <a:t>with anti-inflammatory drugs; excessive fluid may be aspirated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Inflammatory and Degenerative Conditions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Tendonitis</a:t>
            </a:r>
          </a:p>
          <a:p>
            <a:pPr lvl="1"/>
            <a:r>
              <a:rPr lang="en-US" dirty="0" smtClean="0"/>
              <a:t>Inflammation of </a:t>
            </a:r>
            <a:r>
              <a:rPr lang="en-US" dirty="0" smtClean="0"/>
              <a:t>_______________________________________ typically </a:t>
            </a:r>
            <a:r>
              <a:rPr lang="en-US" dirty="0" smtClean="0"/>
              <a:t>caused by overuse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Symptoms </a:t>
            </a:r>
            <a:r>
              <a:rPr lang="en-US" dirty="0" smtClean="0"/>
              <a:t>and treatment are similar to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Arthritis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More than </a:t>
            </a:r>
            <a:r>
              <a:rPr lang="en-US" dirty="0" smtClean="0"/>
              <a:t>______________________________ of </a:t>
            </a:r>
            <a:r>
              <a:rPr lang="en-US" dirty="0"/>
              <a:t>inflammatory or degenerative diseases that damage the joints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Most widespread crippling disease in the U.S.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Symptoms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pain, stiffness, and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Acute forms are caused by </a:t>
            </a:r>
            <a:r>
              <a:rPr lang="en-US" dirty="0" smtClean="0"/>
              <a:t>___________________________ and </a:t>
            </a:r>
            <a:r>
              <a:rPr lang="en-US" dirty="0"/>
              <a:t>are treated with antibiotics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Chronic forms include osteoarthritis, rheumatoid arthritis, and gouty arthritis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4876800" cy="1143000"/>
          </a:xfrm>
        </p:spPr>
        <p:txBody>
          <a:bodyPr/>
          <a:lstStyle/>
          <a:p>
            <a:r>
              <a:rPr lang="en-US" smtClean="0"/>
              <a:t>Osteoarthritis (OA)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common chronic arthritis; often called </a:t>
            </a:r>
            <a:r>
              <a:rPr lang="en-US" dirty="0" smtClean="0"/>
              <a:t>“______________________________ ” </a:t>
            </a:r>
            <a:r>
              <a:rPr lang="en-US" dirty="0" smtClean="0"/>
              <a:t>arthritis</a:t>
            </a:r>
          </a:p>
          <a:p>
            <a:r>
              <a:rPr lang="en-US" dirty="0" smtClean="0"/>
              <a:t>Affects </a:t>
            </a:r>
            <a:r>
              <a:rPr lang="en-US" dirty="0" smtClean="0"/>
              <a:t>_______________________more </a:t>
            </a:r>
            <a:r>
              <a:rPr lang="en-US" dirty="0" smtClean="0"/>
              <a:t>than men</a:t>
            </a:r>
          </a:p>
          <a:p>
            <a:r>
              <a:rPr lang="en-US" dirty="0" smtClean="0"/>
              <a:t>______________of </a:t>
            </a:r>
            <a:r>
              <a:rPr lang="en-US" dirty="0" smtClean="0"/>
              <a:t>all Americans develop OA</a:t>
            </a:r>
          </a:p>
          <a:p>
            <a:r>
              <a:rPr lang="en-US" dirty="0" smtClean="0"/>
              <a:t>More prevalent in the aged, and is probably related to the normal aging process</a:t>
            </a:r>
          </a:p>
        </p:txBody>
      </p:sp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1200" y="228600"/>
            <a:ext cx="2867025" cy="22939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Osteoarthritis: Course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OA reflects the years of </a:t>
            </a:r>
            <a:r>
              <a:rPr lang="en-US" dirty="0" smtClean="0"/>
              <a:t>________________________________________ causing </a:t>
            </a:r>
            <a:r>
              <a:rPr lang="en-US" dirty="0"/>
              <a:t>increased production of metalloproteinase enzymes that break down cartilage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As </a:t>
            </a:r>
            <a:r>
              <a:rPr lang="en-US" dirty="0"/>
              <a:t>one ages, cartilage is destroyed more quickly than it is replaced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exposed bone ends </a:t>
            </a:r>
            <a:r>
              <a:rPr lang="en-US" dirty="0" smtClean="0"/>
              <a:t>________________________, </a:t>
            </a:r>
            <a:r>
              <a:rPr lang="en-US" dirty="0"/>
              <a:t>enlarge, form bone spurs, and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Joints </a:t>
            </a:r>
            <a:r>
              <a:rPr lang="en-US" dirty="0"/>
              <a:t>most affected are the cervical and lumbar spine, fingers, knuckles, knees, and hips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Osteoarthritis: Treatments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OA is slow and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Treatments include:</a:t>
            </a:r>
          </a:p>
          <a:p>
            <a:pPr lvl="1"/>
            <a:r>
              <a:rPr lang="en-US" dirty="0" smtClean="0"/>
              <a:t>Mild </a:t>
            </a:r>
            <a:r>
              <a:rPr lang="en-US" dirty="0" smtClean="0"/>
              <a:t>___________________________________, </a:t>
            </a:r>
            <a:r>
              <a:rPr lang="en-US" dirty="0" smtClean="0"/>
              <a:t>along with moderate activity</a:t>
            </a:r>
          </a:p>
          <a:p>
            <a:pPr lvl="1"/>
            <a:r>
              <a:rPr lang="en-US" dirty="0" smtClean="0"/>
              <a:t>Magnetic therapy </a:t>
            </a:r>
          </a:p>
          <a:p>
            <a:pPr lvl="1"/>
            <a:r>
              <a:rPr lang="en-US" dirty="0" smtClean="0"/>
              <a:t>Glucosamine sulfate decreases pain and inflammation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Rheumatoid Arthritis (RA)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Chronic, inflammatory, </a:t>
            </a:r>
            <a:r>
              <a:rPr lang="en-US" dirty="0" smtClean="0"/>
              <a:t>______________________________________ of </a:t>
            </a:r>
            <a:r>
              <a:rPr lang="en-US" dirty="0"/>
              <a:t>unknown cause, with an insidious onset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Usually arises between the ages of </a:t>
            </a:r>
            <a:r>
              <a:rPr lang="en-US" dirty="0" smtClean="0"/>
              <a:t>________________, </a:t>
            </a:r>
            <a:r>
              <a:rPr lang="en-US" dirty="0"/>
              <a:t>but may occur at any age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Signs and symptoms include joint tenderness, anemia, osteoporosis, </a:t>
            </a:r>
            <a:r>
              <a:rPr lang="en-US" dirty="0" smtClean="0"/>
              <a:t>_________________________, </a:t>
            </a:r>
            <a:r>
              <a:rPr lang="en-US" dirty="0"/>
              <a:t>and cardiovascular problems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course of RA is marked with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Rheumatoid Arthritis: Course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 begins with </a:t>
            </a:r>
            <a:r>
              <a:rPr lang="en-US" dirty="0" smtClean="0"/>
              <a:t>_________________________ of </a:t>
            </a:r>
            <a:r>
              <a:rPr lang="en-US" dirty="0" smtClean="0"/>
              <a:t>the affected joint</a:t>
            </a:r>
          </a:p>
          <a:p>
            <a:r>
              <a:rPr lang="en-US" dirty="0" smtClean="0"/>
              <a:t>Inflammatory chemicals are </a:t>
            </a:r>
            <a:r>
              <a:rPr lang="en-US" dirty="0" smtClean="0"/>
              <a:t>_________________________________ released</a:t>
            </a:r>
            <a:endParaRPr lang="en-US" dirty="0" smtClean="0"/>
          </a:p>
          <a:p>
            <a:r>
              <a:rPr lang="en-US" dirty="0" smtClean="0"/>
              <a:t>Inflammatory blood cells migrate to the joint, causing swelling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5486400" cy="1143000"/>
          </a:xfrm>
        </p:spPr>
        <p:txBody>
          <a:bodyPr/>
          <a:lstStyle/>
          <a:p>
            <a:r>
              <a:rPr lang="en-US" smtClean="0"/>
              <a:t>Rheumatoid Arthritis: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029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Inflamed </a:t>
            </a:r>
            <a:r>
              <a:rPr lang="en-US" dirty="0" smtClean="0"/>
              <a:t>________________________________ thickens </a:t>
            </a:r>
            <a:r>
              <a:rPr lang="en-US" dirty="0" smtClean="0"/>
              <a:t>into a </a:t>
            </a:r>
            <a:r>
              <a:rPr lang="en-US" dirty="0" err="1" smtClean="0"/>
              <a:t>pannus</a:t>
            </a:r>
            <a:endParaRPr lang="en-US" dirty="0" smtClean="0"/>
          </a:p>
          <a:p>
            <a:r>
              <a:rPr lang="en-US" dirty="0" err="1" smtClean="0"/>
              <a:t>Pannus</a:t>
            </a:r>
            <a:r>
              <a:rPr lang="en-US" dirty="0" smtClean="0"/>
              <a:t> </a:t>
            </a:r>
            <a:r>
              <a:rPr lang="en-US" dirty="0" smtClean="0"/>
              <a:t>______________________________ , </a:t>
            </a:r>
            <a:r>
              <a:rPr lang="en-US" dirty="0" smtClean="0"/>
              <a:t>scar tissue forms, articulating bone ends connect</a:t>
            </a:r>
          </a:p>
          <a:p>
            <a:r>
              <a:rPr lang="en-US" dirty="0" smtClean="0"/>
              <a:t>The end result, </a:t>
            </a:r>
            <a:r>
              <a:rPr lang="en-US" dirty="0" smtClean="0"/>
              <a:t>_______________________, </a:t>
            </a:r>
            <a:r>
              <a:rPr lang="en-US" dirty="0" smtClean="0"/>
              <a:t>produces bent, deformed fingers</a:t>
            </a:r>
          </a:p>
        </p:txBody>
      </p:sp>
      <p:pic>
        <p:nvPicPr>
          <p:cNvPr id="3829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3600" y="228600"/>
            <a:ext cx="2894013" cy="2314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Rheumatoid Arthritis: Treatment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Conservative therapy – </a:t>
            </a:r>
            <a:r>
              <a:rPr lang="en-US" dirty="0" smtClean="0"/>
              <a:t>_________________, </a:t>
            </a:r>
            <a:r>
              <a:rPr lang="en-US" dirty="0" smtClean="0"/>
              <a:t>long-term use of antibiotics, and physical therapy</a:t>
            </a:r>
          </a:p>
          <a:p>
            <a:r>
              <a:rPr lang="en-US" dirty="0" smtClean="0"/>
              <a:t>Progressive treatment – anti-inflammatory drugs or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drug </a:t>
            </a:r>
            <a:r>
              <a:rPr lang="en-US" dirty="0" err="1" smtClean="0"/>
              <a:t>Enbrel</a:t>
            </a:r>
            <a:r>
              <a:rPr lang="en-US" dirty="0" smtClean="0"/>
              <a:t>, a biological response modifier, neutralizes the harmful properties of inflammatory chemicals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Synovial Joints: Shoulder (Glenohumeral)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Ball-and-socket joint in which </a:t>
            </a:r>
            <a:r>
              <a:rPr lang="en-US" dirty="0" smtClean="0"/>
              <a:t>_________________________is </a:t>
            </a:r>
            <a:r>
              <a:rPr lang="en-US" dirty="0" smtClean="0"/>
              <a:t>sacrificed to obtain greater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Head of </a:t>
            </a:r>
            <a:r>
              <a:rPr lang="en-US" dirty="0" err="1" smtClean="0"/>
              <a:t>humerus</a:t>
            </a:r>
            <a:r>
              <a:rPr lang="en-US" dirty="0" smtClean="0"/>
              <a:t> articulates with </a:t>
            </a:r>
            <a:r>
              <a:rPr lang="en-US" dirty="0" smtClean="0"/>
              <a:t>the ____________________________________ of </a:t>
            </a:r>
            <a:r>
              <a:rPr lang="en-US" dirty="0" smtClean="0"/>
              <a:t>the scapula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Comparison of arthritic joints</a:t>
            </a:r>
          </a:p>
        </p:txBody>
      </p:sp>
      <p:pic>
        <p:nvPicPr>
          <p:cNvPr id="40038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168275"/>
            <a:ext cx="4941887" cy="723900"/>
          </a:xfrm>
        </p:spPr>
        <p:txBody>
          <a:bodyPr/>
          <a:lstStyle/>
          <a:p>
            <a:r>
              <a:rPr lang="en-US" sz="4000" smtClean="0"/>
              <a:t>Gouty Arthritis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Deposition of </a:t>
            </a:r>
            <a:r>
              <a:rPr lang="en-US" dirty="0" smtClean="0"/>
              <a:t>________________________________________in </a:t>
            </a:r>
            <a:r>
              <a:rPr lang="en-US" dirty="0"/>
              <a:t>joints </a:t>
            </a:r>
            <a:r>
              <a:rPr lang="en-US" dirty="0" smtClean="0"/>
              <a:t>and </a:t>
            </a:r>
            <a:r>
              <a:rPr lang="en-US" dirty="0"/>
              <a:t>soft tissues, followed by an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Typically</a:t>
            </a:r>
            <a:r>
              <a:rPr lang="en-US" dirty="0"/>
              <a:t>, gouty arthritis affects the joint at the </a:t>
            </a:r>
            <a:r>
              <a:rPr lang="en-US" dirty="0" smtClean="0"/>
              <a:t>_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</a:t>
            </a:r>
            <a:r>
              <a:rPr lang="en-US" dirty="0"/>
              <a:t>untreated gouty arthritis, the </a:t>
            </a:r>
            <a:r>
              <a:rPr lang="en-US" dirty="0" smtClean="0"/>
              <a:t>_________________________________________ and </a:t>
            </a:r>
            <a:r>
              <a:rPr lang="en-US" dirty="0"/>
              <a:t>immobilize the joint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Treatment – </a:t>
            </a:r>
            <a:r>
              <a:rPr lang="en-US" dirty="0" err="1"/>
              <a:t>colchicine</a:t>
            </a:r>
            <a:r>
              <a:rPr lang="en-US" dirty="0"/>
              <a:t>, </a:t>
            </a:r>
            <a:r>
              <a:rPr lang="en-US" dirty="0" err="1"/>
              <a:t>nonsteroidal</a:t>
            </a:r>
            <a:r>
              <a:rPr lang="en-US" dirty="0"/>
              <a:t> anti-inflammatory drugs, and </a:t>
            </a:r>
            <a:r>
              <a:rPr lang="en-US" dirty="0" err="1"/>
              <a:t>glucocorticoids</a:t>
            </a:r>
            <a:endParaRPr lang="en-US" dirty="0"/>
          </a:p>
        </p:txBody>
      </p:sp>
      <p:pic>
        <p:nvPicPr>
          <p:cNvPr id="3850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3600" y="0"/>
            <a:ext cx="3038475" cy="1981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Overview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three types of muscle tissue are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types differ in structure, location, function, and means of activation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Similarities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Skeletal and smooth </a:t>
            </a:r>
            <a:r>
              <a:rPr lang="en-US" sz="2800" dirty="0" smtClean="0"/>
              <a:t>_________________________ are </a:t>
            </a:r>
            <a:r>
              <a:rPr lang="en-US" sz="2800" dirty="0" smtClean="0"/>
              <a:t>elongated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called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Muscle contraction depends on two kinds of </a:t>
            </a:r>
            <a:r>
              <a:rPr lang="en-US" sz="2800" dirty="0" err="1" smtClean="0"/>
              <a:t>myofilaments</a:t>
            </a: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Muscle terminology is similar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muscle plasma membrane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cytoplasm of a muscle cell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Prefixes</a:t>
            </a:r>
          </a:p>
          <a:p>
            <a:pPr lvl="2">
              <a:lnSpc>
                <a:spcPct val="90000"/>
              </a:lnSpc>
            </a:pPr>
            <a:r>
              <a:rPr lang="en-US" sz="2000" dirty="0" err="1" smtClean="0"/>
              <a:t>myo</a:t>
            </a:r>
            <a:r>
              <a:rPr lang="en-US" sz="2000" dirty="0" smtClean="0"/>
              <a:t>, </a:t>
            </a:r>
            <a:r>
              <a:rPr lang="en-US" sz="2000" dirty="0" err="1" smtClean="0"/>
              <a:t>mys</a:t>
            </a:r>
            <a:r>
              <a:rPr lang="en-US" sz="2000" dirty="0" smtClean="0"/>
              <a:t>, and </a:t>
            </a:r>
            <a:r>
              <a:rPr lang="en-US" sz="2000" dirty="0" err="1" smtClean="0"/>
              <a:t>sarco</a:t>
            </a:r>
            <a:r>
              <a:rPr lang="en-US" sz="2000" dirty="0" smtClean="0"/>
              <a:t> all refer to </a:t>
            </a:r>
            <a:r>
              <a:rPr lang="en-US" sz="2000" dirty="0" smtClean="0"/>
              <a:t>_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 Tissue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 obvious </a:t>
            </a:r>
            <a:r>
              <a:rPr lang="en-US" dirty="0" smtClean="0"/>
              <a:t>____________________called 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controlled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Contracts rapidly 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Is responsible for overall body motility</a:t>
            </a:r>
          </a:p>
          <a:p>
            <a:r>
              <a:rPr lang="en-US" dirty="0" smtClean="0"/>
              <a:t>Is extremely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can exert wide range of forces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Cardiac Muscle Tissue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Occurs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______________________________ like </a:t>
            </a:r>
            <a:r>
              <a:rPr lang="en-US" dirty="0" smtClean="0"/>
              <a:t>skeletal muscle </a:t>
            </a:r>
          </a:p>
          <a:p>
            <a:pPr lvl="1"/>
            <a:r>
              <a:rPr lang="en-US" dirty="0" smtClean="0"/>
              <a:t> not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err="1" smtClean="0"/>
              <a:t>Rhythmicity</a:t>
            </a:r>
            <a:r>
              <a:rPr lang="en-US" dirty="0" smtClean="0"/>
              <a:t> controlled by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Pacemaker located within the heart</a:t>
            </a:r>
          </a:p>
          <a:p>
            <a:r>
              <a:rPr lang="en-US" dirty="0" smtClean="0"/>
              <a:t>Neural controls temper the heart’s response</a:t>
            </a:r>
          </a:p>
          <a:p>
            <a:pPr lvl="1"/>
            <a:r>
              <a:rPr lang="en-US" dirty="0" smtClean="0"/>
              <a:t>Elevates or depresses rate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Smooth Muscle Tissue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Found in the walls of hollow </a:t>
            </a:r>
            <a:r>
              <a:rPr lang="en-US" dirty="0" smtClean="0"/>
              <a:t>_______________________________organs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urinary bladder, </a:t>
            </a:r>
          </a:p>
          <a:p>
            <a:pPr lvl="1"/>
            <a:r>
              <a:rPr lang="en-US" dirty="0" smtClean="0"/>
              <a:t>respiratory passages</a:t>
            </a:r>
          </a:p>
          <a:p>
            <a:r>
              <a:rPr lang="en-US" dirty="0" smtClean="0"/>
              <a:t>Forces food and other substances through internal body channels</a:t>
            </a:r>
          </a:p>
          <a:p>
            <a:endParaRPr lang="en-US" dirty="0" smtClean="0"/>
          </a:p>
          <a:p>
            <a:r>
              <a:rPr lang="en-US" dirty="0" smtClean="0"/>
              <a:t>It is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Functional Characteristics of Muscle Tissue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ability to receive and respond to stimuli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ability to shorten forcibly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ability to be stretched or extended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the ability to recoil and resume the original resting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76288"/>
            <a:ext cx="9144000" cy="608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Structure and Organization of Skeletal Muscle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/>
              <a:t>Structure and Organization of Skeletal Muscle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Table 9.1b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62000"/>
            <a:ext cx="9144000" cy="6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Elbow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 joint </a:t>
            </a:r>
            <a:r>
              <a:rPr lang="en-US" dirty="0" smtClean="0"/>
              <a:t>that allows flexion and extension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Radius </a:t>
            </a:r>
            <a:r>
              <a:rPr lang="en-US" dirty="0" smtClean="0"/>
              <a:t>and ulna articulate with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muscle is a </a:t>
            </a:r>
            <a:r>
              <a:rPr lang="en-US" dirty="0" smtClean="0"/>
              <a:t>___________________________ composed </a:t>
            </a:r>
            <a:r>
              <a:rPr lang="en-US" dirty="0" smtClean="0"/>
              <a:t>of muscle tissue, blood vessels, nerve fibers, and connective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4800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The three connective tissue sheaths are: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 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fine sheath of </a:t>
            </a:r>
            <a:r>
              <a:rPr lang="en-US" sz="2000" dirty="0" smtClean="0"/>
              <a:t>_____________________ </a:t>
            </a:r>
            <a:r>
              <a:rPr lang="en-US" sz="2000" dirty="0" smtClean="0"/>
              <a:t>tissue composed of reticular fibers surrounding each muscle fiber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fibrous connective tissue that surrounds groups of muscle fibers called </a:t>
            </a:r>
            <a:r>
              <a:rPr lang="en-US" sz="2000" dirty="0" smtClean="0"/>
              <a:t>_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2">
              <a:lnSpc>
                <a:spcPct val="80000"/>
              </a:lnSpc>
            </a:pPr>
            <a:r>
              <a:rPr lang="en-US" sz="2000" dirty="0" smtClean="0"/>
              <a:t>an overcoat of dense regular connective tissue that surrounds the entire muscle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1524000"/>
            <a:ext cx="3624263" cy="3876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Muscle: Attachments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skeletal muscles </a:t>
            </a:r>
            <a:r>
              <a:rPr lang="en-US" dirty="0" smtClean="0"/>
              <a:t>______________________________ and </a:t>
            </a:r>
            <a:r>
              <a:rPr lang="en-US" dirty="0" smtClean="0"/>
              <a:t>are attached to bone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muscles contract the movable bone, the muscle’s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Skeletal Muscle: Attachments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Muscles attach: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err="1" smtClean="0"/>
              <a:t>epimysium</a:t>
            </a:r>
            <a:r>
              <a:rPr lang="en-US" dirty="0" smtClean="0"/>
              <a:t> of the muscle is fused to the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connective tissue wrappings extend beyond the muscle as a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09600"/>
          </a:xfrm>
        </p:spPr>
        <p:txBody>
          <a:bodyPr/>
          <a:lstStyle/>
          <a:p>
            <a:r>
              <a:rPr lang="en-US" sz="3200" smtClean="0"/>
              <a:t>Microscopic Anatomy of a Skeletal Muscle Fiber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r>
              <a:rPr lang="en-US" dirty="0" smtClean="0"/>
              <a:t>Each fiber is a long, cylindrical cell with </a:t>
            </a:r>
            <a:r>
              <a:rPr lang="en-US" dirty="0" smtClean="0"/>
              <a:t>__________________________________ just </a:t>
            </a:r>
            <a:r>
              <a:rPr lang="en-US" dirty="0" smtClean="0"/>
              <a:t>beneath the </a:t>
            </a:r>
            <a:r>
              <a:rPr lang="en-US" dirty="0" err="1" smtClean="0"/>
              <a:t>sarcolemma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Fibers are up to </a:t>
            </a:r>
            <a:r>
              <a:rPr lang="en-US" dirty="0" smtClean="0"/>
              <a:t>__________________________ long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cell is a </a:t>
            </a:r>
            <a:r>
              <a:rPr lang="en-US" dirty="0" smtClean="0"/>
              <a:t>___________________________ produced </a:t>
            </a:r>
            <a:r>
              <a:rPr lang="en-US" dirty="0" smtClean="0"/>
              <a:t>by fusion of embryonic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Myofibrils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Myofibrils are densely packed, </a:t>
            </a:r>
            <a:r>
              <a:rPr lang="en-US" dirty="0" err="1" smtClean="0"/>
              <a:t>rodlike</a:t>
            </a:r>
            <a:r>
              <a:rPr lang="en-US" dirty="0" smtClean="0"/>
              <a:t> contractile elements </a:t>
            </a:r>
          </a:p>
          <a:p>
            <a:r>
              <a:rPr lang="en-US" dirty="0" smtClean="0"/>
              <a:t>They make up most of 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The arrangement of myofibrils creates a repeating series of </a:t>
            </a:r>
            <a:r>
              <a:rPr lang="en-US" dirty="0" smtClean="0"/>
              <a:t>_</a:t>
            </a:r>
            <a:endParaRPr lang="en-US" dirty="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71800" y="4419600"/>
            <a:ext cx="4581525" cy="2257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Sarcomeres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smallest </a:t>
            </a:r>
            <a:r>
              <a:rPr lang="en-US" dirty="0" smtClean="0"/>
              <a:t>________________________ of </a:t>
            </a:r>
            <a:r>
              <a:rPr lang="en-US" dirty="0" smtClean="0"/>
              <a:t>a muscle</a:t>
            </a:r>
          </a:p>
          <a:p>
            <a:endParaRPr lang="en-US" dirty="0" smtClean="0"/>
          </a:p>
          <a:p>
            <a:r>
              <a:rPr lang="en-US" dirty="0" smtClean="0"/>
              <a:t>Composed of </a:t>
            </a:r>
            <a:r>
              <a:rPr lang="en-US" dirty="0" smtClean="0"/>
              <a:t>______________________________  </a:t>
            </a:r>
            <a:r>
              <a:rPr lang="en-US" dirty="0" smtClean="0"/>
              <a:t>made up of contractile proteins</a:t>
            </a:r>
          </a:p>
          <a:p>
            <a:pPr lvl="1"/>
            <a:r>
              <a:rPr lang="en-US" dirty="0" err="1" smtClean="0"/>
              <a:t>Myofilaments</a:t>
            </a:r>
            <a:r>
              <a:rPr lang="en-US" dirty="0" smtClean="0"/>
              <a:t> are of two types –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Shoulder Stability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Weak stability is maintained by: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Thin, loose joint capsule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Four ligaments – </a:t>
            </a:r>
            <a:r>
              <a:rPr lang="en-US" dirty="0" err="1"/>
              <a:t>coracohumeral</a:t>
            </a:r>
            <a:r>
              <a:rPr lang="en-US" dirty="0"/>
              <a:t>, and three </a:t>
            </a:r>
            <a:r>
              <a:rPr lang="en-US" dirty="0" err="1"/>
              <a:t>glenohumeral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Tendon of the </a:t>
            </a:r>
            <a:r>
              <a:rPr lang="en-US" dirty="0" smtClean="0"/>
              <a:t>______________________________________, </a:t>
            </a:r>
            <a:r>
              <a:rPr lang="en-US" dirty="0"/>
              <a:t>which travels through the </a:t>
            </a:r>
            <a:r>
              <a:rPr lang="en-US" dirty="0" smtClean="0"/>
              <a:t>____________________________________groove </a:t>
            </a:r>
            <a:r>
              <a:rPr lang="en-US" dirty="0"/>
              <a:t>and secures the </a:t>
            </a:r>
            <a:r>
              <a:rPr lang="en-US" dirty="0" err="1"/>
              <a:t>humerus</a:t>
            </a:r>
            <a:r>
              <a:rPr lang="en-US" dirty="0"/>
              <a:t> to the </a:t>
            </a:r>
            <a:r>
              <a:rPr lang="en-US" dirty="0" err="1"/>
              <a:t>glenoid</a:t>
            </a:r>
            <a:r>
              <a:rPr lang="en-US" dirty="0"/>
              <a:t> cavity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____________________________________(</a:t>
            </a:r>
            <a:r>
              <a:rPr lang="en-US" dirty="0"/>
              <a:t>four tendons) that encircles the shoulder joint and blends with the </a:t>
            </a:r>
            <a:r>
              <a:rPr lang="en-US" dirty="0" err="1"/>
              <a:t>articular</a:t>
            </a:r>
            <a:r>
              <a:rPr lang="en-US" dirty="0"/>
              <a:t> capsule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Synovial Joints: Hip (Coxal) Joint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Head of the femur articulates with the </a:t>
            </a:r>
            <a:r>
              <a:rPr lang="en-US" dirty="0" err="1" smtClean="0"/>
              <a:t>acetabulum</a:t>
            </a:r>
            <a:endParaRPr lang="en-US" dirty="0" smtClean="0"/>
          </a:p>
          <a:p>
            <a:r>
              <a:rPr lang="en-US" dirty="0" smtClean="0"/>
              <a:t>Good range of motion, but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Temporomandibular Joint (TMJ)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Mandibular</a:t>
            </a:r>
            <a:r>
              <a:rPr lang="en-US" dirty="0" smtClean="0"/>
              <a:t> </a:t>
            </a:r>
            <a:r>
              <a:rPr lang="en-US" dirty="0" err="1" smtClean="0"/>
              <a:t>condyle</a:t>
            </a:r>
            <a:r>
              <a:rPr lang="en-US" dirty="0" smtClean="0"/>
              <a:t> articulate with the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Two types of movement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____________________________– </a:t>
            </a:r>
            <a:r>
              <a:rPr lang="en-US" dirty="0" smtClean="0"/>
              <a:t>depression and elevation of mandible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Side </a:t>
            </a:r>
            <a:r>
              <a:rPr lang="en-US" dirty="0" smtClean="0"/>
              <a:t>to side – </a:t>
            </a:r>
            <a:r>
              <a:rPr lang="en-US" dirty="0" smtClean="0"/>
              <a:t>(____________________________) </a:t>
            </a:r>
            <a:r>
              <a:rPr lang="en-US" dirty="0" smtClean="0"/>
              <a:t>grinding of teeth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Sprains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_____________________________ reinforcing </a:t>
            </a:r>
            <a:r>
              <a:rPr lang="en-US" dirty="0" smtClean="0"/>
              <a:t>a joint are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Partially torn ligaments slowly repair themselves</a:t>
            </a:r>
          </a:p>
          <a:p>
            <a:r>
              <a:rPr lang="en-US" dirty="0" smtClean="0"/>
              <a:t>___________________________________ ligaments </a:t>
            </a:r>
            <a:r>
              <a:rPr lang="en-US" dirty="0" smtClean="0"/>
              <a:t>require prompt surgical repair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Cartilage Injuries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snap and pop of overstressed cartilage</a:t>
            </a:r>
          </a:p>
          <a:p>
            <a:r>
              <a:rPr lang="en-US" dirty="0" smtClean="0"/>
              <a:t>Common aerobics injury</a:t>
            </a:r>
          </a:p>
          <a:p>
            <a:r>
              <a:rPr lang="en-US" dirty="0" smtClean="0"/>
              <a:t>Repaired with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Dislocations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Occur when bones are forced out of alignment</a:t>
            </a:r>
          </a:p>
          <a:p>
            <a:r>
              <a:rPr lang="en-US" dirty="0" smtClean="0"/>
              <a:t>Usually accompanied by </a:t>
            </a:r>
            <a:r>
              <a:rPr lang="en-US" dirty="0" smtClean="0"/>
              <a:t>___________________________________ inflammation</a:t>
            </a:r>
            <a:r>
              <a:rPr lang="en-US" dirty="0" smtClean="0"/>
              <a:t>, and joint immobilization</a:t>
            </a:r>
          </a:p>
          <a:p>
            <a:r>
              <a:rPr lang="en-US" dirty="0" smtClean="0"/>
              <a:t>Caused by serious falls and are common sports injuries</a:t>
            </a:r>
          </a:p>
          <a:p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______________________________________ dislocation </a:t>
            </a:r>
            <a:r>
              <a:rPr lang="en-US" dirty="0" smtClean="0"/>
              <a:t>of a joint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1112</Words>
  <Application>Microsoft Office PowerPoint</Application>
  <PresentationFormat>On-screen Show (4:3)</PresentationFormat>
  <Paragraphs>213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Synovial Joints: Knee</vt:lpstr>
      <vt:lpstr>Synovial Joints: Shoulder (Glenohumeral)</vt:lpstr>
      <vt:lpstr>Synovial Joints: Elbow</vt:lpstr>
      <vt:lpstr>Synovial Joints: Shoulder Stability</vt:lpstr>
      <vt:lpstr>Synovial Joints: Hip (Coxal) Joint</vt:lpstr>
      <vt:lpstr>Temporomandibular Joint (TMJ)</vt:lpstr>
      <vt:lpstr>Sprains</vt:lpstr>
      <vt:lpstr>Cartilage Injuries</vt:lpstr>
      <vt:lpstr>Dislocations</vt:lpstr>
      <vt:lpstr>Inflammatory and Degenerative Conditions</vt:lpstr>
      <vt:lpstr>Inflammatory and Degenerative Conditions</vt:lpstr>
      <vt:lpstr>Arthritis</vt:lpstr>
      <vt:lpstr>Osteoarthritis (OA)</vt:lpstr>
      <vt:lpstr>Osteoarthritis: Course</vt:lpstr>
      <vt:lpstr>Osteoarthritis: Treatments</vt:lpstr>
      <vt:lpstr>Rheumatoid Arthritis (RA)</vt:lpstr>
      <vt:lpstr>Rheumatoid Arthritis: Course</vt:lpstr>
      <vt:lpstr>Rheumatoid Arthritis:</vt:lpstr>
      <vt:lpstr>Rheumatoid Arthritis: Treatment</vt:lpstr>
      <vt:lpstr>Comparison of arthritic joints</vt:lpstr>
      <vt:lpstr>Gouty Arthritis</vt:lpstr>
      <vt:lpstr>Muscle Overview</vt:lpstr>
      <vt:lpstr>Muscle Similarities</vt:lpstr>
      <vt:lpstr>Skeletal Muscle Tissue</vt:lpstr>
      <vt:lpstr>Cardiac Muscle Tissue</vt:lpstr>
      <vt:lpstr>Smooth Muscle Tissue</vt:lpstr>
      <vt:lpstr>Functional Characteristics of Muscle Tissue</vt:lpstr>
      <vt:lpstr>Structure and Organization of Skeletal Muscle</vt:lpstr>
      <vt:lpstr>Structure and Organization of Skeletal Muscle</vt:lpstr>
      <vt:lpstr>Skeletal Muscle</vt:lpstr>
      <vt:lpstr>Skeletal Muscle</vt:lpstr>
      <vt:lpstr>Skeletal Muscle: Attachments</vt:lpstr>
      <vt:lpstr>Skeletal Muscle: Attachments</vt:lpstr>
      <vt:lpstr>Microscopic Anatomy of a Skeletal Muscle Fiber</vt:lpstr>
      <vt:lpstr>Myofibrils</vt:lpstr>
      <vt:lpstr>Sarcomeres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Synovial Joints: Knee</dc:title>
  <dc:creator>bawargo</dc:creator>
  <cp:lastModifiedBy>bawargo</cp:lastModifiedBy>
  <cp:revision>2</cp:revision>
  <dcterms:created xsi:type="dcterms:W3CDTF">2011-02-16T21:45:34Z</dcterms:created>
  <dcterms:modified xsi:type="dcterms:W3CDTF">2011-02-16T21:46:50Z</dcterms:modified>
</cp:coreProperties>
</file>