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6697-F407-4728-A5BB-671B569BC5E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E8F46-7A14-440B-AA5F-2BA98E2462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79536-1DCF-4347-A504-31AB5F72A9B4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11C04-B967-4184-A6EE-9F6248D36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11C04-B967-4184-A6EE-9F6248D3638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three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022D-CD14-445D-A0AB-8E2284F2B46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39FD-EA04-46E8-B45B-03E50A7229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Myofilaments: Banding Pattern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Thick filaments are composed of the </a:t>
            </a:r>
            <a:r>
              <a:rPr lang="en-US" dirty="0" smtClean="0"/>
              <a:t>_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extend </a:t>
            </a:r>
            <a:r>
              <a:rPr lang="en-US" dirty="0"/>
              <a:t>the entire length of an A band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extend across the I band and partway into the A band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Z-disc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coin-shaped sheet of proteins (</a:t>
            </a:r>
            <a:r>
              <a:rPr lang="en-US" dirty="0" err="1"/>
              <a:t>connectins</a:t>
            </a:r>
            <a:r>
              <a:rPr lang="en-US" dirty="0"/>
              <a:t>) that anchors the thin filaments and connects myofibrils to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Neuromuscular Junction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neuromuscular junction is formed from:</a:t>
            </a:r>
          </a:p>
          <a:p>
            <a:pPr lvl="1"/>
            <a:r>
              <a:rPr lang="en-US" dirty="0" smtClean="0"/>
              <a:t>___________________________________, </a:t>
            </a:r>
            <a:r>
              <a:rPr lang="en-US" dirty="0" smtClean="0"/>
              <a:t>which have small membranous sacs (synaptic vesicles) that contain the neurotransmitter acetylcholine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ACh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__________________________________of </a:t>
            </a:r>
            <a:r>
              <a:rPr lang="en-US" dirty="0" smtClean="0"/>
              <a:t>a muscle, which is a specific part of the </a:t>
            </a:r>
            <a:r>
              <a:rPr lang="en-US" dirty="0" err="1" smtClean="0"/>
              <a:t>sarcolemma</a:t>
            </a:r>
            <a:r>
              <a:rPr lang="en-US" dirty="0" smtClean="0"/>
              <a:t> that contains </a:t>
            </a:r>
            <a:r>
              <a:rPr lang="en-US" dirty="0" err="1" smtClean="0"/>
              <a:t>ACh</a:t>
            </a:r>
            <a:r>
              <a:rPr lang="en-US" dirty="0" smtClean="0"/>
              <a:t> receptors and helps form the neuromuscular junction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Neuromuscular Junction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Though exceedingly close, axonal ends and muscle fibers are </a:t>
            </a:r>
            <a:r>
              <a:rPr lang="en-US" sz="2800" dirty="0" smtClean="0"/>
              <a:t>____________________________________ called </a:t>
            </a:r>
            <a:r>
              <a:rPr lang="en-US" sz="2800" dirty="0" smtClean="0"/>
              <a:t>the synaptic cleft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Neuromuscular Junction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When a nerve impulse reaches the end of an axon at the neuromuscular junction:</a:t>
            </a:r>
            <a:endParaRPr lang="en-US" sz="27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___________________________________________  </a:t>
            </a:r>
            <a:r>
              <a:rPr lang="en-US" sz="2400" dirty="0"/>
              <a:t>calcium channels open and allow Ca</a:t>
            </a:r>
            <a:r>
              <a:rPr lang="en-US" sz="2400" baseline="30000" dirty="0"/>
              <a:t>2+</a:t>
            </a:r>
            <a:r>
              <a:rPr lang="en-US" sz="2400" dirty="0"/>
              <a:t> to enter the axon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Ca</a:t>
            </a:r>
            <a:r>
              <a:rPr lang="en-US" sz="2400" baseline="30000" dirty="0"/>
              <a:t>2+</a:t>
            </a:r>
            <a:r>
              <a:rPr lang="en-US" sz="2400" dirty="0"/>
              <a:t> causes axonal vesicles to </a:t>
            </a:r>
            <a:r>
              <a:rPr lang="en-US" sz="2400" dirty="0" smtClean="0"/>
              <a:t>____________________ with </a:t>
            </a:r>
            <a:r>
              <a:rPr lang="en-US" sz="2400" dirty="0"/>
              <a:t>the axonal membrane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This fusion releases </a:t>
            </a:r>
            <a:r>
              <a:rPr lang="en-US" sz="2400" dirty="0" smtClean="0"/>
              <a:t>_____________________ into </a:t>
            </a:r>
            <a:r>
              <a:rPr lang="en-US" sz="2400" dirty="0"/>
              <a:t>the synaptic cleft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err="1"/>
              <a:t>ACh</a:t>
            </a:r>
            <a:r>
              <a:rPr lang="en-US" sz="2400" dirty="0"/>
              <a:t> </a:t>
            </a:r>
            <a:r>
              <a:rPr lang="en-US" sz="2400" dirty="0" smtClean="0"/>
              <a:t>_______________________________ across </a:t>
            </a:r>
            <a:r>
              <a:rPr lang="en-US" sz="2400" dirty="0"/>
              <a:t>the synaptic cleft to </a:t>
            </a:r>
            <a:r>
              <a:rPr lang="en-US" sz="2400" dirty="0" err="1"/>
              <a:t>ACh</a:t>
            </a:r>
            <a:r>
              <a:rPr lang="en-US" sz="2400" dirty="0"/>
              <a:t> receptors on the </a:t>
            </a:r>
            <a:r>
              <a:rPr lang="en-US" sz="2400" dirty="0" err="1"/>
              <a:t>sarcolemma</a:t>
            </a:r>
            <a:endParaRPr lang="en-US" sz="2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Binding of </a:t>
            </a:r>
            <a:r>
              <a:rPr lang="en-US" sz="2400" dirty="0" err="1"/>
              <a:t>ACh</a:t>
            </a:r>
            <a:r>
              <a:rPr lang="en-US" sz="2400" dirty="0"/>
              <a:t> to its receptors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Destruction of Acetylcholine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ACh</a:t>
            </a:r>
            <a:r>
              <a:rPr lang="en-US" dirty="0" smtClean="0"/>
              <a:t> bound to </a:t>
            </a:r>
            <a:r>
              <a:rPr lang="en-US" dirty="0" err="1" smtClean="0"/>
              <a:t>ACh</a:t>
            </a:r>
            <a:r>
              <a:rPr lang="en-US" dirty="0" smtClean="0"/>
              <a:t> receptors is quickly </a:t>
            </a:r>
            <a:r>
              <a:rPr lang="en-US" dirty="0" smtClean="0"/>
              <a:t>_____________________________________by </a:t>
            </a:r>
            <a:r>
              <a:rPr lang="en-US" dirty="0" smtClean="0"/>
              <a:t>the enzyme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destruction prevents </a:t>
            </a:r>
            <a:r>
              <a:rPr lang="en-US" dirty="0" smtClean="0"/>
              <a:t>__________________________________  </a:t>
            </a:r>
            <a:r>
              <a:rPr lang="en-US" dirty="0" smtClean="0"/>
              <a:t>in the absence of additional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Role of Ionic Calcium (Ca</a:t>
            </a:r>
            <a:r>
              <a:rPr lang="en-US" sz="2800" baseline="30000" smtClean="0"/>
              <a:t>2+</a:t>
            </a:r>
            <a:r>
              <a:rPr lang="en-US" sz="2800" smtClean="0"/>
              <a:t>) in the Contraction Mechanism</a:t>
            </a:r>
          </a:p>
        </p:txBody>
      </p:sp>
      <p:sp>
        <p:nvSpPr>
          <p:cNvPr id="921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8450" y="1289050"/>
            <a:ext cx="4959350" cy="5056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At </a:t>
            </a:r>
            <a:r>
              <a:rPr lang="en-US" dirty="0" smtClean="0"/>
              <a:t>__________ intracellular </a:t>
            </a: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concentration: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Tropomyosin</a:t>
            </a:r>
            <a:r>
              <a:rPr lang="en-US" dirty="0" smtClean="0"/>
              <a:t> </a:t>
            </a:r>
            <a:r>
              <a:rPr lang="en-US" dirty="0" smtClean="0"/>
              <a:t>________________the </a:t>
            </a:r>
            <a:r>
              <a:rPr lang="en-US" dirty="0" smtClean="0"/>
              <a:t>binding sites on </a:t>
            </a:r>
            <a:r>
              <a:rPr lang="en-US" dirty="0" err="1" smtClean="0"/>
              <a:t>actin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Myosin </a:t>
            </a:r>
            <a:r>
              <a:rPr lang="en-US" dirty="0" smtClean="0"/>
              <a:t>cross bridges cannot attach to binding sites on </a:t>
            </a:r>
            <a:r>
              <a:rPr lang="en-US" dirty="0" err="1" smtClean="0"/>
              <a:t>actin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Muscle remains </a:t>
            </a:r>
            <a:r>
              <a:rPr lang="en-US" dirty="0" smtClean="0"/>
              <a:t>_</a:t>
            </a:r>
            <a:endParaRPr lang="en-US" dirty="0" smtClean="0"/>
          </a:p>
        </p:txBody>
      </p:sp>
      <p:sp>
        <p:nvSpPr>
          <p:cNvPr id="92164" name="Text Box 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9.11a</a:t>
            </a:r>
          </a:p>
        </p:txBody>
      </p: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295400"/>
            <a:ext cx="3676650" cy="4810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Role of Ionic Calcium (Ca</a:t>
            </a:r>
            <a:r>
              <a:rPr lang="en-US" sz="2800" baseline="30000" smtClean="0"/>
              <a:t>2+</a:t>
            </a:r>
            <a:r>
              <a:rPr lang="en-US" sz="2800" smtClean="0"/>
              <a:t>) in the Contraction Mechanism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8450" y="1350963"/>
            <a:ext cx="7854950" cy="5278437"/>
          </a:xfrm>
        </p:spPr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 smtClean="0"/>
              <a:t>__________________ intracellular </a:t>
            </a: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concentrations:</a:t>
            </a:r>
          </a:p>
          <a:p>
            <a:pPr lvl="1"/>
            <a:r>
              <a:rPr lang="en-US" dirty="0" smtClean="0"/>
              <a:t>Additional calcium binds to </a:t>
            </a:r>
            <a:r>
              <a:rPr lang="en-US" dirty="0" err="1" smtClean="0"/>
              <a:t>troponin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Calcium-activated </a:t>
            </a:r>
            <a:r>
              <a:rPr lang="en-US" dirty="0" err="1" smtClean="0"/>
              <a:t>troponin</a:t>
            </a:r>
            <a:r>
              <a:rPr lang="en-US" dirty="0" smtClean="0"/>
              <a:t> binds an additional two Ca</a:t>
            </a:r>
            <a:r>
              <a:rPr lang="en-US" baseline="30000" dirty="0" smtClean="0"/>
              <a:t>2+</a:t>
            </a:r>
            <a:r>
              <a:rPr lang="en-US" dirty="0" smtClean="0"/>
              <a:t> at a separate regulatory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Role of Ionic Calcium (Ca</a:t>
            </a:r>
            <a:r>
              <a:rPr lang="en-US" sz="2800" baseline="30000" smtClean="0"/>
              <a:t>2+</a:t>
            </a:r>
            <a:r>
              <a:rPr lang="en-US" sz="2800" smtClean="0"/>
              <a:t>) in the Contraction Mechanism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312150" cy="4700588"/>
          </a:xfrm>
        </p:spPr>
        <p:txBody>
          <a:bodyPr/>
          <a:lstStyle/>
          <a:p>
            <a:r>
              <a:rPr lang="en-US" dirty="0" smtClean="0"/>
              <a:t>Calcium-activated </a:t>
            </a:r>
            <a:r>
              <a:rPr lang="en-US" dirty="0" err="1" smtClean="0"/>
              <a:t>troponin</a:t>
            </a:r>
            <a:r>
              <a:rPr lang="en-US" dirty="0" smtClean="0"/>
              <a:t> undergoes a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change moves </a:t>
            </a:r>
            <a:r>
              <a:rPr lang="en-US" dirty="0" err="1" smtClean="0"/>
              <a:t>tropomyosin</a:t>
            </a:r>
            <a:r>
              <a:rPr lang="en-US" dirty="0" smtClean="0"/>
              <a:t> away from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Role of Ionic Calcium (Ca</a:t>
            </a:r>
            <a:r>
              <a:rPr lang="en-US" sz="2800" baseline="30000" smtClean="0"/>
              <a:t>2+</a:t>
            </a:r>
            <a:r>
              <a:rPr lang="en-US" sz="2800" smtClean="0"/>
              <a:t>) in the Contraction Mechanism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323975"/>
            <a:ext cx="4730750" cy="5056188"/>
          </a:xfrm>
        </p:spPr>
        <p:txBody>
          <a:bodyPr/>
          <a:lstStyle/>
          <a:p>
            <a:r>
              <a:rPr lang="en-US" dirty="0" smtClean="0"/>
              <a:t>Myosin head can now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permits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sliding </a:t>
            </a:r>
            <a:r>
              <a:rPr lang="en-US" dirty="0" smtClean="0"/>
              <a:t>of the thin filaments by the myosin cross bridges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Events of Contraction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myosin cross bridge attaches to </a:t>
            </a:r>
            <a:r>
              <a:rPr lang="en-US" sz="2400" dirty="0" err="1" smtClean="0"/>
              <a:t>actin</a:t>
            </a:r>
            <a:r>
              <a:rPr lang="en-US" sz="2400" dirty="0" smtClean="0"/>
              <a:t> filament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myosin head pivots and pulls </a:t>
            </a:r>
            <a:r>
              <a:rPr lang="en-US" sz="2400" dirty="0" err="1" smtClean="0"/>
              <a:t>actin</a:t>
            </a:r>
            <a:r>
              <a:rPr lang="en-US" sz="2400" dirty="0" smtClean="0"/>
              <a:t> filament toward M line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ATP attaches to myosin head and the cross bridge detaches</a:t>
            </a:r>
          </a:p>
          <a:p>
            <a:r>
              <a:rPr lang="en-US" sz="2800" dirty="0" smtClean="0"/>
              <a:t>“Cocking” of the myosin head </a:t>
            </a:r>
          </a:p>
          <a:p>
            <a:pPr lvl="1"/>
            <a:r>
              <a:rPr lang="en-US" sz="2400" dirty="0" smtClean="0"/>
              <a:t>energy from hydrolysis of ATP cocks the myosin head into the high-energy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Contraction of Skeletal Muscle Fibers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Contraction 	</a:t>
            </a:r>
          </a:p>
          <a:p>
            <a:pPr lvl="1"/>
            <a:r>
              <a:rPr lang="en-US" dirty="0" smtClean="0"/>
              <a:t>refers to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ends when cross bridges become inactive, the tension generated declines, and relaxation is induced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Ultrastructure of Myofilaments: Thick Filaments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pPr marL="231775" indent="-231775"/>
            <a:r>
              <a:rPr lang="en-US" dirty="0" smtClean="0"/>
              <a:t>Each </a:t>
            </a:r>
            <a:r>
              <a:rPr lang="en-US" dirty="0" smtClean="0"/>
              <a:t>________________________________ molecule </a:t>
            </a:r>
            <a:r>
              <a:rPr lang="en-US" dirty="0" smtClean="0"/>
              <a:t>has a rod-like tail and two globular heads</a:t>
            </a:r>
          </a:p>
          <a:p>
            <a:pPr marL="631825"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two interwoven, heavy polypeptide chains</a:t>
            </a:r>
          </a:p>
          <a:p>
            <a:pPr marL="631825"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two smaller, light polypeptide chains called cross bridges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Contraction of Skeletal Muscle (Organ Level)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50292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two types of muscle contractions are: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________________________contraction </a:t>
            </a:r>
            <a:endParaRPr lang="en-US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muscle shortens during contraction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Iso</a:t>
            </a:r>
            <a:r>
              <a:rPr lang="en-US" dirty="0"/>
              <a:t> = same; tonic = tone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increasing muscle tension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muscle does not </a:t>
            </a:r>
            <a:r>
              <a:rPr lang="en-US" dirty="0" smtClean="0"/>
              <a:t>___________________________ </a:t>
            </a:r>
            <a:r>
              <a:rPr lang="en-US" dirty="0"/>
              <a:t>during contraction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Iso</a:t>
            </a:r>
            <a:r>
              <a:rPr lang="en-US" dirty="0"/>
              <a:t> = same;  metric =length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Motor Unit: The Nerve-Muscle Functional Unit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848600" cy="4800600"/>
          </a:xfrm>
        </p:spPr>
        <p:txBody>
          <a:bodyPr/>
          <a:lstStyle/>
          <a:p>
            <a:r>
              <a:rPr lang="en-US" dirty="0" smtClean="0"/>
              <a:t>A motor unit is a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number of muscle fibers per motor unit varies</a:t>
            </a:r>
          </a:p>
          <a:p>
            <a:pPr lvl="1"/>
            <a:r>
              <a:rPr lang="en-US" dirty="0" smtClean="0"/>
              <a:t>from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/>
          <a:lstStyle/>
          <a:p>
            <a:r>
              <a:rPr lang="en-US" sz="3200" smtClean="0"/>
              <a:t>Motor Unit: The Nerve-Muscle Functional Unit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r>
              <a:rPr lang="en-US" dirty="0" smtClean="0"/>
              <a:t>Muscles that control fine movements have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fingers</a:t>
            </a:r>
            <a:r>
              <a:rPr lang="en-US" dirty="0" smtClean="0"/>
              <a:t>, eyes </a:t>
            </a:r>
          </a:p>
          <a:p>
            <a:r>
              <a:rPr lang="en-US" dirty="0" smtClean="0"/>
              <a:t>________________________weight-bearing </a:t>
            </a:r>
            <a:r>
              <a:rPr lang="en-US" dirty="0" smtClean="0"/>
              <a:t>muscles have </a:t>
            </a:r>
            <a:r>
              <a:rPr lang="en-US" dirty="0" smtClean="0"/>
              <a:t>________________motor </a:t>
            </a:r>
            <a:r>
              <a:rPr lang="en-US" dirty="0" smtClean="0"/>
              <a:t>units </a:t>
            </a:r>
          </a:p>
          <a:p>
            <a:pPr lvl="1"/>
            <a:r>
              <a:rPr lang="en-US" dirty="0" smtClean="0"/>
              <a:t>thighs, hips</a:t>
            </a:r>
          </a:p>
          <a:p>
            <a:r>
              <a:rPr lang="en-US" sz="2800" dirty="0" smtClean="0"/>
              <a:t>Muscle fibers from a motor unit are spread throughout the muscle; therefore, contraction of a single motor unit causes weak contraction of the entire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Twitch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_______________________________is </a:t>
            </a:r>
            <a:r>
              <a:rPr lang="en-US" dirty="0" smtClean="0"/>
              <a:t>the response of a muscle to a single, brief threshold stimulus</a:t>
            </a:r>
          </a:p>
          <a:p>
            <a:endParaRPr lang="en-US" dirty="0" smtClean="0"/>
          </a:p>
          <a:p>
            <a:r>
              <a:rPr lang="en-US" dirty="0" smtClean="0"/>
              <a:t>There are three phases to a muscle twitch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Period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Period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Phases of a Muscle Twitch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648200"/>
          </a:xfrm>
        </p:spPr>
        <p:txBody>
          <a:bodyPr/>
          <a:lstStyle/>
          <a:p>
            <a:r>
              <a:rPr lang="en-US" sz="2800" dirty="0" smtClean="0"/>
              <a:t>Latent period </a:t>
            </a:r>
          </a:p>
          <a:p>
            <a:pPr lvl="1"/>
            <a:r>
              <a:rPr lang="en-US" sz="2400" dirty="0" smtClean="0"/>
              <a:t>first few </a:t>
            </a:r>
            <a:r>
              <a:rPr lang="en-US" sz="2400" dirty="0" err="1" smtClean="0"/>
              <a:t>msec</a:t>
            </a:r>
            <a:r>
              <a:rPr lang="en-US" sz="2400" dirty="0" smtClean="0"/>
              <a:t> after stimulus; EC coupling taking place</a:t>
            </a:r>
          </a:p>
          <a:p>
            <a:endParaRPr lang="en-US" sz="2800" dirty="0" smtClean="0"/>
          </a:p>
          <a:p>
            <a:r>
              <a:rPr lang="en-US" sz="2800" dirty="0" smtClean="0"/>
              <a:t>Period </a:t>
            </a:r>
            <a:r>
              <a:rPr lang="en-US" sz="2800" dirty="0" smtClean="0"/>
              <a:t>of contraction	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______________________; </a:t>
            </a:r>
            <a:r>
              <a:rPr lang="en-US" sz="2400" dirty="0" smtClean="0"/>
              <a:t>muscle shortens</a:t>
            </a:r>
          </a:p>
          <a:p>
            <a:endParaRPr lang="en-US" sz="2800" dirty="0" smtClean="0"/>
          </a:p>
          <a:p>
            <a:r>
              <a:rPr lang="en-US" sz="2800" dirty="0" smtClean="0"/>
              <a:t>Period </a:t>
            </a:r>
            <a:r>
              <a:rPr lang="en-US" sz="2800" dirty="0" smtClean="0"/>
              <a:t>of relaxation</a:t>
            </a:r>
          </a:p>
          <a:p>
            <a:pPr lvl="1"/>
            <a:r>
              <a:rPr lang="en-US" sz="2400" dirty="0" smtClean="0"/>
              <a:t>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reabsorbed; </a:t>
            </a:r>
            <a:r>
              <a:rPr lang="en-US" sz="2400" dirty="0" smtClean="0"/>
              <a:t>_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Graded Muscle Responses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 responses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Variations in the degree of muscle contraction</a:t>
            </a:r>
          </a:p>
          <a:p>
            <a:pPr lvl="1"/>
            <a:r>
              <a:rPr lang="en-US" dirty="0" smtClean="0"/>
              <a:t>Required for proper control of skeletal movement</a:t>
            </a:r>
          </a:p>
          <a:p>
            <a:endParaRPr lang="en-US" dirty="0" smtClean="0"/>
          </a:p>
          <a:p>
            <a:r>
              <a:rPr lang="en-US" dirty="0" smtClean="0"/>
              <a:t>Responses are graded by: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 Response to Varying Stimuli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4953000"/>
          </a:xfrm>
        </p:spPr>
        <p:txBody>
          <a:bodyPr/>
          <a:lstStyle/>
          <a:p>
            <a:r>
              <a:rPr lang="en-US" dirty="0" smtClean="0"/>
              <a:t>A single stimulus results in a single contractile response</a:t>
            </a:r>
          </a:p>
          <a:p>
            <a:pPr lvl="1"/>
            <a:r>
              <a:rPr lang="en-US" dirty="0" smtClean="0"/>
              <a:t>a muscle twitch</a:t>
            </a:r>
          </a:p>
          <a:p>
            <a:r>
              <a:rPr lang="en-US" dirty="0" smtClean="0"/>
              <a:t>With frequently delivered stimuli, muscle does not have time to completely relax and it increases contractile force </a:t>
            </a:r>
          </a:p>
          <a:p>
            <a:pPr lvl="1"/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 Response to Varying Stimuli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1766637"/>
          </a:xfrm>
        </p:spPr>
        <p:txBody>
          <a:bodyPr>
            <a:spAutoFit/>
          </a:bodyPr>
          <a:lstStyle/>
          <a:p>
            <a:r>
              <a:rPr lang="en-US" dirty="0" smtClean="0"/>
              <a:t>More rapidly delivered stimuli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stimuli are given quickly enough,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 Response: Stimulation Strength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stimulus strength at which the first observable muscle contraction occurs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Beyond threshold, muscle contracts more vigorously as stimulus strength is increased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Force of contraction is precisely controlled by multiple motor unit summation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phenomenon, called </a:t>
            </a:r>
            <a:r>
              <a:rPr lang="en-US" dirty="0" smtClean="0"/>
              <a:t>_____________________________, </a:t>
            </a:r>
            <a:r>
              <a:rPr lang="en-US" dirty="0" smtClean="0"/>
              <a:t>brings more and more muscle fibers into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Treppe: The Staircase Effect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increased contraction in response to multiple stimuli of the same strength</a:t>
            </a:r>
          </a:p>
          <a:p>
            <a:r>
              <a:rPr lang="en-US" dirty="0" smtClean="0"/>
              <a:t>Contractions increase because:</a:t>
            </a:r>
          </a:p>
          <a:p>
            <a:pPr lvl="1"/>
            <a:r>
              <a:rPr lang="en-US" dirty="0" smtClean="0"/>
              <a:t>There is </a:t>
            </a:r>
            <a:r>
              <a:rPr lang="en-US" dirty="0" smtClean="0"/>
              <a:t>________________________________________ in </a:t>
            </a:r>
            <a:r>
              <a:rPr lang="en-US" dirty="0" smtClean="0"/>
              <a:t>the </a:t>
            </a:r>
            <a:r>
              <a:rPr lang="en-US" dirty="0" err="1" smtClean="0"/>
              <a:t>sarcoplasm</a:t>
            </a:r>
            <a:endParaRPr lang="en-US" dirty="0" smtClean="0"/>
          </a:p>
          <a:p>
            <a:pPr lvl="1"/>
            <a:r>
              <a:rPr lang="en-US" dirty="0" smtClean="0"/>
              <a:t>Muscle enzyme systems become more efficient because </a:t>
            </a:r>
            <a:r>
              <a:rPr lang="en-US" dirty="0" smtClean="0"/>
              <a:t>_________________________________ as </a:t>
            </a:r>
            <a:r>
              <a:rPr lang="en-US" dirty="0" smtClean="0"/>
              <a:t>muscle contracts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Ultrastructure of Myofilaments: Thin Filaments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Thin filaments are chiefly composed of the protein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 subunits contain the </a:t>
            </a:r>
            <a:r>
              <a:rPr lang="en-US" dirty="0" smtClean="0"/>
              <a:t>____________________________ to </a:t>
            </a:r>
            <a:r>
              <a:rPr lang="en-US" dirty="0" smtClean="0"/>
              <a:t>which myosin heads attach during contraction</a:t>
            </a:r>
          </a:p>
          <a:p>
            <a:r>
              <a:rPr lang="en-US" dirty="0" err="1" smtClean="0"/>
              <a:t>Tropomyosin</a:t>
            </a:r>
            <a:r>
              <a:rPr lang="en-US" dirty="0" smtClean="0"/>
              <a:t> and </a:t>
            </a:r>
            <a:r>
              <a:rPr lang="en-US" dirty="0" err="1" smtClean="0"/>
              <a:t>troponin</a:t>
            </a:r>
            <a:r>
              <a:rPr lang="en-US" dirty="0" smtClean="0"/>
              <a:t> are regulatory subunits bound to </a:t>
            </a:r>
            <a:r>
              <a:rPr lang="en-US" dirty="0" err="1" smtClean="0"/>
              <a:t>actin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Sarcoplasmic Reticulum (SR)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SR is </a:t>
            </a:r>
            <a:r>
              <a:rPr lang="en-US" dirty="0" smtClean="0"/>
              <a:t>___________________________________ that </a:t>
            </a:r>
            <a:r>
              <a:rPr lang="en-US" dirty="0" smtClean="0"/>
              <a:t>runs longitudinally and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in the regulation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 Tubules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 tubules are continuous with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conduct impulses to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impulses signal for the release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Sliding Filament Model of Contraction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 filaments </a:t>
            </a:r>
            <a:r>
              <a:rPr lang="en-US" dirty="0" smtClean="0"/>
              <a:t>_____________________ past </a:t>
            </a:r>
            <a:r>
              <a:rPr lang="en-US" dirty="0" smtClean="0"/>
              <a:t>the thick ones so that the </a:t>
            </a:r>
            <a:r>
              <a:rPr lang="en-US" dirty="0" err="1" smtClean="0"/>
              <a:t>actin</a:t>
            </a:r>
            <a:r>
              <a:rPr lang="en-US" dirty="0" smtClean="0"/>
              <a:t> and myosin filaments overlap to a greater degree</a:t>
            </a:r>
          </a:p>
          <a:p>
            <a:r>
              <a:rPr lang="en-US" dirty="0" smtClean="0"/>
              <a:t>In the relaxed state, thin and thick filaments overlap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Upon </a:t>
            </a:r>
            <a:r>
              <a:rPr lang="en-US" dirty="0" smtClean="0"/>
              <a:t>stimulation, myosin heads bind to </a:t>
            </a:r>
            <a:r>
              <a:rPr lang="en-US" dirty="0" err="1" smtClean="0"/>
              <a:t>actin</a:t>
            </a:r>
            <a:r>
              <a:rPr lang="en-US" dirty="0" smtClean="0"/>
              <a:t> and sliding begins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Sliding Filament Model of Contraction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Each myosin head binds and detaches several times during contraction, </a:t>
            </a:r>
            <a:r>
              <a:rPr lang="en-US" sz="2800" dirty="0" smtClean="0"/>
              <a:t>______________________________________ to </a:t>
            </a:r>
            <a:r>
              <a:rPr lang="en-US" sz="2800" dirty="0" smtClean="0"/>
              <a:t>generate tension and propel the thin filaments to the center of the </a:t>
            </a:r>
            <a:r>
              <a:rPr lang="en-US" sz="2800" dirty="0" err="1" smtClean="0"/>
              <a:t>sarcomere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 smtClean="0"/>
              <a:t>this event occurs throughout the </a:t>
            </a:r>
            <a:r>
              <a:rPr lang="en-US" sz="2800" dirty="0" err="1" smtClean="0"/>
              <a:t>sarcomeres</a:t>
            </a:r>
            <a:r>
              <a:rPr lang="en-US" sz="2800" dirty="0" smtClean="0"/>
              <a:t>, the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 Contraction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contract, a skeletal muscle must: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____________________________by </a:t>
            </a:r>
            <a:r>
              <a:rPr lang="en-US" dirty="0" smtClean="0"/>
              <a:t>a nerve ending</a:t>
            </a:r>
          </a:p>
          <a:p>
            <a:pPr lvl="1"/>
            <a:r>
              <a:rPr lang="en-US" dirty="0" smtClean="0"/>
              <a:t>Send an electrical current, or </a:t>
            </a:r>
            <a:r>
              <a:rPr lang="en-US" dirty="0" smtClean="0"/>
              <a:t>________________________________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along its </a:t>
            </a:r>
            <a:r>
              <a:rPr lang="en-US" dirty="0" err="1" smtClean="0"/>
              <a:t>sarcolemma</a:t>
            </a:r>
            <a:endParaRPr lang="en-US" dirty="0" smtClean="0"/>
          </a:p>
          <a:p>
            <a:pPr lvl="1"/>
            <a:r>
              <a:rPr lang="en-US" dirty="0" smtClean="0"/>
              <a:t>Have a </a:t>
            </a:r>
            <a:r>
              <a:rPr lang="en-US" dirty="0" smtClean="0"/>
              <a:t>___________________ in </a:t>
            </a:r>
            <a:r>
              <a:rPr lang="en-US" dirty="0" smtClean="0"/>
              <a:t>intracellular Ca</a:t>
            </a:r>
            <a:r>
              <a:rPr lang="en-US" baseline="30000" dirty="0" smtClean="0"/>
              <a:t>2+</a:t>
            </a:r>
            <a:r>
              <a:rPr lang="en-US" dirty="0" smtClean="0"/>
              <a:t> levels, the final trigger for contraction</a:t>
            </a:r>
          </a:p>
          <a:p>
            <a:r>
              <a:rPr lang="en-US" dirty="0" smtClean="0"/>
              <a:t>Linking the </a:t>
            </a:r>
            <a:r>
              <a:rPr lang="en-US" dirty="0" smtClean="0"/>
              <a:t>______________________________________ is </a:t>
            </a:r>
            <a:r>
              <a:rPr lang="en-US" dirty="0" smtClean="0"/>
              <a:t>excitation-contraction 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Nerve Stimulus of Skeletal Muscle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Skeletal muscles are stimulated by </a:t>
            </a:r>
            <a:r>
              <a:rPr lang="en-US" dirty="0" smtClean="0"/>
              <a:t>_______________________________ </a:t>
            </a:r>
            <a:r>
              <a:rPr lang="en-US" dirty="0" smtClean="0"/>
              <a:t>of the somatic nervous system</a:t>
            </a:r>
          </a:p>
          <a:p>
            <a:r>
              <a:rPr lang="en-US" dirty="0" smtClean="0"/>
              <a:t>Axons of these neurons travel in </a:t>
            </a:r>
            <a:r>
              <a:rPr lang="en-US" dirty="0" smtClean="0"/>
              <a:t>____________________to </a:t>
            </a:r>
            <a:r>
              <a:rPr lang="en-US" dirty="0" smtClean="0"/>
              <a:t>muscle cells</a:t>
            </a:r>
          </a:p>
          <a:p>
            <a:r>
              <a:rPr lang="en-US" dirty="0" smtClean="0"/>
              <a:t>Axons of motor neurons </a:t>
            </a:r>
            <a:r>
              <a:rPr lang="en-US" dirty="0" smtClean="0"/>
              <a:t>__________________ profusely </a:t>
            </a:r>
            <a:r>
              <a:rPr lang="en-US" dirty="0" smtClean="0"/>
              <a:t>as they enter muscles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axonal branch forms a </a:t>
            </a:r>
            <a:r>
              <a:rPr lang="en-US" dirty="0" smtClean="0"/>
              <a:t>_______________________________________  </a:t>
            </a:r>
            <a:r>
              <a:rPr lang="en-US" dirty="0" smtClean="0"/>
              <a:t>with a single muscle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1049</Words>
  <Application>Microsoft Office PowerPoint</Application>
  <PresentationFormat>On-screen Show (4:3)</PresentationFormat>
  <Paragraphs>176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Myofilaments: Banding Pattern</vt:lpstr>
      <vt:lpstr>Ultrastructure of Myofilaments: Thick Filaments</vt:lpstr>
      <vt:lpstr>Ultrastructure of Myofilaments: Thin Filaments</vt:lpstr>
      <vt:lpstr>Sarcoplasmic Reticulum (SR)</vt:lpstr>
      <vt:lpstr>T Tubules</vt:lpstr>
      <vt:lpstr>Sliding Filament Model of Contraction</vt:lpstr>
      <vt:lpstr>Sliding Filament Model of Contraction</vt:lpstr>
      <vt:lpstr>Skeletal Muscle Contraction</vt:lpstr>
      <vt:lpstr>Nerve Stimulus of Skeletal Muscle</vt:lpstr>
      <vt:lpstr>Neuromuscular Junction</vt:lpstr>
      <vt:lpstr>Neuromuscular Junction</vt:lpstr>
      <vt:lpstr>Neuromuscular Junction</vt:lpstr>
      <vt:lpstr>Destruction of Acetylcholine</vt:lpstr>
      <vt:lpstr>Role of Ionic Calcium (Ca2+) in the Contraction Mechanism</vt:lpstr>
      <vt:lpstr>Role of Ionic Calcium (Ca2+) in the Contraction Mechanism</vt:lpstr>
      <vt:lpstr>Role of Ionic Calcium (Ca2+) in the Contraction Mechanism</vt:lpstr>
      <vt:lpstr>Role of Ionic Calcium (Ca2+) in the Contraction Mechanism</vt:lpstr>
      <vt:lpstr>Sequential Events of Contraction</vt:lpstr>
      <vt:lpstr>Contraction of Skeletal Muscle Fibers</vt:lpstr>
      <vt:lpstr>Contraction of Skeletal Muscle (Organ Level)</vt:lpstr>
      <vt:lpstr>Motor Unit: The Nerve-Muscle Functional Unit</vt:lpstr>
      <vt:lpstr>Motor Unit: The Nerve-Muscle Functional Unit</vt:lpstr>
      <vt:lpstr>Muscle Twitch</vt:lpstr>
      <vt:lpstr>Phases of a Muscle Twitch</vt:lpstr>
      <vt:lpstr>Graded Muscle Responses</vt:lpstr>
      <vt:lpstr>Muscle Response to Varying Stimuli</vt:lpstr>
      <vt:lpstr>Muscle Response to Varying Stimuli</vt:lpstr>
      <vt:lpstr>Muscle Response: Stimulation Strength</vt:lpstr>
      <vt:lpstr>Treppe: The Staircase Effect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Myofilaments: Banding Pattern</dc:title>
  <dc:creator>bawargo</dc:creator>
  <cp:lastModifiedBy>bawargo</cp:lastModifiedBy>
  <cp:revision>2</cp:revision>
  <dcterms:created xsi:type="dcterms:W3CDTF">2011-02-21T20:05:17Z</dcterms:created>
  <dcterms:modified xsi:type="dcterms:W3CDTF">2011-02-21T20:08:27Z</dcterms:modified>
</cp:coreProperties>
</file>