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3A5A8-E959-4F0A-8A8C-7DB249BD98B3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150D9-3056-44CA-A6F5-8CE4576C4F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Three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9B6E4-C86D-4BBD-A85E-5AE1EF563125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1849-3A4E-44B3-A18E-EC54B47DA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1849-3A4E-44B3-A18E-EC54B47DA0E2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Three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1F59C-1927-433B-9EF3-8C9DD23BBE19}" type="datetimeFigureOut">
              <a:rPr lang="en-US" smtClean="0"/>
              <a:t>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2786-7933-462D-9F8A-C7210843B4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Eight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Cartilaginous Joints: Synchondroses</a:t>
            </a:r>
          </a:p>
        </p:txBody>
      </p:sp>
      <p:sp>
        <p:nvSpPr>
          <p:cNvPr id="3082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bar or plate of hyaline cartilage unites the bones</a:t>
            </a:r>
          </a:p>
          <a:p>
            <a:r>
              <a:rPr lang="en-US" dirty="0" smtClean="0"/>
              <a:t>Examples </a:t>
            </a:r>
            <a:r>
              <a:rPr lang="en-US" dirty="0"/>
              <a:t>include: 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Joint between the _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Cartilaginous Joints: Symphyses</a:t>
            </a:r>
          </a:p>
        </p:txBody>
      </p:sp>
      <p:sp>
        <p:nvSpPr>
          <p:cNvPr id="3102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___________________________________ covers the articulating surface of the bone and is ___________________________ to an intervening pad of </a:t>
            </a:r>
            <a:r>
              <a:rPr lang="en-US" dirty="0" err="1"/>
              <a:t>fibrocartilage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Examples include 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</a:t>
            </a:r>
          </a:p>
        </p:txBody>
      </p:sp>
      <p:sp>
        <p:nvSpPr>
          <p:cNvPr id="3123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joints in which the articulating bones are separated by a _</a:t>
            </a:r>
          </a:p>
          <a:p>
            <a:endParaRPr lang="en-US" dirty="0"/>
          </a:p>
          <a:p>
            <a:r>
              <a:rPr lang="en-US" dirty="0"/>
              <a:t>Examples – ___________________________, and most joints of the body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General Structure</a:t>
            </a:r>
          </a:p>
        </p:txBody>
      </p:sp>
      <p:sp>
        <p:nvSpPr>
          <p:cNvPr id="3133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Synovial joints all have the following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Joint _______________________________ cavity</a:t>
            </a:r>
          </a:p>
          <a:p>
            <a:pPr lvl="1"/>
            <a:r>
              <a:rPr lang="en-US"/>
              <a:t>Articular capsule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Reinforcing _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Synovial Joints: Friction-Reducing Structures</a:t>
            </a:r>
          </a:p>
        </p:txBody>
      </p:sp>
      <p:sp>
        <p:nvSpPr>
          <p:cNvPr id="31539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__________________________________ – flattened, fibrous sacs lined with synovial membranes and containing synovial fluid</a:t>
            </a:r>
          </a:p>
          <a:p>
            <a:r>
              <a:rPr lang="en-US"/>
              <a:t>Common where ligaments, muscles, skin, tendons, or _</a:t>
            </a:r>
          </a:p>
          <a:p>
            <a:endParaRPr lang="en-US"/>
          </a:p>
          <a:p>
            <a:r>
              <a:rPr lang="en-US"/>
              <a:t>Tendon sheath – ___________________________________ that wraps completely around a tendon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Stability</a:t>
            </a:r>
          </a:p>
        </p:txBody>
      </p:sp>
      <p:sp>
        <p:nvSpPr>
          <p:cNvPr id="3174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Stability is determined by:</a:t>
            </a:r>
          </a:p>
          <a:p>
            <a:pPr lvl="1"/>
            <a:r>
              <a:rPr lang="en-US"/>
              <a:t>Articular surfaces –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Ligaments – unite bones and _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Stability</a:t>
            </a:r>
          </a:p>
        </p:txBody>
      </p:sp>
      <p:sp>
        <p:nvSpPr>
          <p:cNvPr id="3389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Muscle tone is accomplished by:</a:t>
            </a:r>
          </a:p>
          <a:p>
            <a:pPr lvl="1"/>
            <a:r>
              <a:rPr lang="en-US"/>
              <a:t>_______________________________________ across joints acting as stabilizing factors</a:t>
            </a:r>
          </a:p>
          <a:p>
            <a:pPr lvl="1"/>
            <a:endParaRPr lang="en-US"/>
          </a:p>
          <a:p>
            <a:pPr lvl="1"/>
            <a:r>
              <a:rPr lang="en-US"/>
              <a:t>Tendons that are kept tight at all times by muscle tone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Movement</a:t>
            </a:r>
          </a:p>
        </p:txBody>
      </p:sp>
      <p:sp>
        <p:nvSpPr>
          <p:cNvPr id="3184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two muscle attachments across a joint are:</a:t>
            </a:r>
          </a:p>
          <a:p>
            <a:pPr lvl="1"/>
            <a:r>
              <a:rPr lang="en-US"/>
              <a:t>__________________________________ – attachment to the immovable bone</a:t>
            </a:r>
          </a:p>
          <a:p>
            <a:pPr lvl="1"/>
            <a:r>
              <a:rPr lang="en-US"/>
              <a:t>__________________________________ – attachment to the movable bone</a:t>
            </a:r>
          </a:p>
          <a:p>
            <a:r>
              <a:rPr lang="en-US"/>
              <a:t>Described as movement along transverse, frontal, or sagittal planes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Range of Motion</a:t>
            </a:r>
          </a:p>
        </p:txBody>
      </p:sp>
      <p:sp>
        <p:nvSpPr>
          <p:cNvPr id="3194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______________________________________ – slipping movements only</a:t>
            </a:r>
          </a:p>
          <a:p>
            <a:r>
              <a:rPr lang="en-US"/>
              <a:t>______________________________________ – movement in one plane</a:t>
            </a:r>
          </a:p>
          <a:p>
            <a:r>
              <a:rPr lang="en-US"/>
              <a:t>______________________________________ – movement in two planes</a:t>
            </a:r>
          </a:p>
          <a:p>
            <a:r>
              <a:rPr lang="en-US"/>
              <a:t>______________________________________ – movement in or around all three planes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Gliding Movements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flat bone surface glides or slips over another similar surface</a:t>
            </a:r>
          </a:p>
          <a:p>
            <a:r>
              <a:rPr lang="en-US" dirty="0"/>
              <a:t>Examples </a:t>
            </a:r>
            <a:r>
              <a:rPr lang="en-US" dirty="0" smtClean="0"/>
              <a:t>–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___________________________ and </a:t>
            </a:r>
            <a:r>
              <a:rPr lang="en-US" dirty="0" err="1"/>
              <a:t>intertarsal</a:t>
            </a:r>
            <a:r>
              <a:rPr lang="en-US" dirty="0"/>
              <a:t> </a:t>
            </a:r>
            <a:r>
              <a:rPr lang="en-US" dirty="0" smtClean="0"/>
              <a:t>joints</a:t>
            </a:r>
          </a:p>
          <a:p>
            <a:pPr lvl="1"/>
            <a:r>
              <a:rPr lang="en-US" dirty="0" smtClean="0"/>
              <a:t>between </a:t>
            </a:r>
            <a:r>
              <a:rPr lang="en-US" dirty="0"/>
              <a:t>the 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Joints (Articulations)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___________________________________ parts of the skeleton</a:t>
            </a:r>
          </a:p>
          <a:p>
            <a:r>
              <a:rPr lang="en-US"/>
              <a:t>Articulation – _</a:t>
            </a:r>
          </a:p>
          <a:p>
            <a:endParaRPr lang="en-US"/>
          </a:p>
          <a:p>
            <a:r>
              <a:rPr lang="en-US"/>
              <a:t>Functions of joints</a:t>
            </a:r>
          </a:p>
          <a:p>
            <a:pPr lvl="1"/>
            <a:r>
              <a:rPr lang="en-US"/>
              <a:t>Give the skeleton _</a:t>
            </a:r>
          </a:p>
          <a:p>
            <a:pPr lvl="1"/>
            <a:r>
              <a:rPr lang="en-US"/>
              <a:t>Hold the skeleton together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Angular Movement</a:t>
            </a:r>
          </a:p>
        </p:txBody>
      </p:sp>
      <p:sp>
        <p:nvSpPr>
          <p:cNvPr id="3215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Flexion </a:t>
            </a:r>
            <a:r>
              <a:rPr lang="en-US" dirty="0" smtClean="0"/>
              <a:t>—</a:t>
            </a:r>
          </a:p>
          <a:p>
            <a:pPr lvl="1"/>
            <a:r>
              <a:rPr lang="en-US" dirty="0" smtClean="0"/>
              <a:t>  </a:t>
            </a:r>
            <a:endParaRPr lang="en-US" dirty="0"/>
          </a:p>
          <a:p>
            <a:endParaRPr lang="en-US" dirty="0"/>
          </a:p>
          <a:p>
            <a:r>
              <a:rPr lang="en-US" dirty="0"/>
              <a:t>Extension 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reverse of flexion; _</a:t>
            </a:r>
          </a:p>
          <a:p>
            <a:endParaRPr lang="en-US" dirty="0"/>
          </a:p>
          <a:p>
            <a:r>
              <a:rPr lang="en-US" dirty="0" err="1"/>
              <a:t>Dorsiflexion</a:t>
            </a:r>
            <a:r>
              <a:rPr lang="en-US" dirty="0"/>
              <a:t> and plantar flexion 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Angular Movement</a:t>
            </a:r>
          </a:p>
        </p:txBody>
      </p:sp>
      <p:sp>
        <p:nvSpPr>
          <p:cNvPr id="33997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Abduction </a:t>
            </a:r>
            <a:endParaRPr lang="en-US" dirty="0" smtClean="0"/>
          </a:p>
          <a:p>
            <a:pPr lvl="1"/>
            <a:r>
              <a:rPr lang="en-US" dirty="0" smtClean="0"/>
              <a:t>movement </a:t>
            </a:r>
            <a:r>
              <a:rPr lang="en-US" dirty="0"/>
              <a:t>_</a:t>
            </a:r>
          </a:p>
          <a:p>
            <a:endParaRPr lang="en-US" dirty="0"/>
          </a:p>
          <a:p>
            <a:r>
              <a:rPr lang="en-US" dirty="0"/>
              <a:t>Adduction </a:t>
            </a:r>
            <a:endParaRPr lang="en-US" dirty="0" smtClean="0"/>
          </a:p>
          <a:p>
            <a:pPr lvl="1"/>
            <a:r>
              <a:rPr lang="en-US" dirty="0" smtClean="0"/>
              <a:t>movement </a:t>
            </a:r>
            <a:r>
              <a:rPr lang="en-US" dirty="0"/>
              <a:t>_</a:t>
            </a:r>
          </a:p>
          <a:p>
            <a:endParaRPr lang="en-US" dirty="0"/>
          </a:p>
          <a:p>
            <a:r>
              <a:rPr lang="en-US" dirty="0" err="1"/>
              <a:t>Circumduction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_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Rotation</a:t>
            </a:r>
          </a:p>
        </p:txBody>
      </p:sp>
      <p:sp>
        <p:nvSpPr>
          <p:cNvPr id="326663" name="Rectangle 7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7807325" cy="5214938"/>
          </a:xfrm>
        </p:spPr>
        <p:txBody>
          <a:bodyPr/>
          <a:lstStyle/>
          <a:p>
            <a:r>
              <a:rPr lang="en-US"/>
              <a:t>The turning of a bone _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Between _</a:t>
            </a:r>
          </a:p>
          <a:p>
            <a:pPr lvl="1"/>
            <a:endParaRPr lang="en-US"/>
          </a:p>
          <a:p>
            <a:pPr lvl="1"/>
            <a:r>
              <a:rPr lang="en-US"/>
              <a:t>Hip and _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Movements</a:t>
            </a:r>
          </a:p>
        </p:txBody>
      </p:sp>
      <p:sp>
        <p:nvSpPr>
          <p:cNvPr id="3276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 </a:t>
            </a:r>
          </a:p>
          <a:p>
            <a:r>
              <a:rPr lang="en-US"/>
              <a:t>Inversion and eversion</a:t>
            </a:r>
          </a:p>
          <a:p>
            <a:r>
              <a:rPr lang="en-US"/>
              <a:t> </a:t>
            </a:r>
          </a:p>
          <a:p>
            <a:r>
              <a:rPr lang="en-US"/>
              <a:t>Elevation and depression</a:t>
            </a:r>
          </a:p>
          <a:p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Plane Joint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4548188" cy="5214938"/>
          </a:xfrm>
        </p:spPr>
        <p:txBody>
          <a:bodyPr/>
          <a:lstStyle/>
          <a:p>
            <a:r>
              <a:rPr lang="en-US"/>
              <a:t>Plane joints</a:t>
            </a:r>
          </a:p>
          <a:p>
            <a:pPr lvl="1"/>
            <a:r>
              <a:rPr lang="en-US"/>
              <a:t>Articular surfaces are essentially _</a:t>
            </a:r>
          </a:p>
          <a:p>
            <a:pPr lvl="1"/>
            <a:r>
              <a:rPr lang="en-US"/>
              <a:t>Allow only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Only examples of _</a:t>
            </a:r>
          </a:p>
        </p:txBody>
      </p:sp>
      <p:pic>
        <p:nvPicPr>
          <p:cNvPr id="34202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76800" y="1277938"/>
            <a:ext cx="4017963" cy="3917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Synovial Joints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4891088" cy="5214938"/>
          </a:xfrm>
        </p:spPr>
        <p:txBody>
          <a:bodyPr/>
          <a:lstStyle/>
          <a:p>
            <a:r>
              <a:rPr lang="en-US"/>
              <a:t>Hinge joints</a:t>
            </a:r>
          </a:p>
          <a:p>
            <a:pPr lvl="1"/>
            <a:r>
              <a:rPr lang="en-US"/>
              <a:t>Cylindrical projections of one bone fits into a trough-shaped surface on another</a:t>
            </a:r>
          </a:p>
          <a:p>
            <a:pPr lvl="1"/>
            <a:r>
              <a:rPr lang="en-US"/>
              <a:t>Motion is along a _</a:t>
            </a:r>
          </a:p>
          <a:p>
            <a:pPr lvl="1"/>
            <a:endParaRPr lang="en-US"/>
          </a:p>
          <a:p>
            <a:pPr lvl="1"/>
            <a:r>
              <a:rPr lang="en-US"/>
              <a:t>Uniaxial joints permit _</a:t>
            </a:r>
          </a:p>
          <a:p>
            <a:pPr lvl="2"/>
            <a:endParaRPr lang="en-US"/>
          </a:p>
          <a:p>
            <a:pPr lvl="2"/>
            <a:r>
              <a:rPr lang="en-US"/>
              <a:t>Examples: _</a:t>
            </a:r>
          </a:p>
        </p:txBody>
      </p:sp>
      <p:pic>
        <p:nvPicPr>
          <p:cNvPr id="3430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625" y="1912938"/>
            <a:ext cx="3392488" cy="34051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38" y="168275"/>
            <a:ext cx="4695825" cy="723900"/>
          </a:xfrm>
        </p:spPr>
        <p:txBody>
          <a:bodyPr>
            <a:normAutofit fontScale="90000"/>
          </a:bodyPr>
          <a:lstStyle/>
          <a:p>
            <a:r>
              <a:rPr lang="en-US"/>
              <a:t>Pivot Joints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7769225" cy="5214938"/>
          </a:xfrm>
        </p:spPr>
        <p:txBody>
          <a:bodyPr/>
          <a:lstStyle/>
          <a:p>
            <a:r>
              <a:rPr lang="en-US"/>
              <a:t>Rounded end of one </a:t>
            </a:r>
            <a:br>
              <a:rPr lang="en-US"/>
            </a:br>
            <a:r>
              <a:rPr lang="en-US"/>
              <a:t>bone protrudes into </a:t>
            </a:r>
            <a:br>
              <a:rPr lang="en-US"/>
            </a:br>
            <a:r>
              <a:rPr lang="en-US"/>
              <a:t>a “sleeve,” or ring, </a:t>
            </a:r>
            <a:br>
              <a:rPr lang="en-US"/>
            </a:br>
            <a:r>
              <a:rPr lang="en-US"/>
              <a:t>composed of bone </a:t>
            </a:r>
            <a:br>
              <a:rPr lang="en-US"/>
            </a:br>
            <a:r>
              <a:rPr lang="en-US"/>
              <a:t>(and possibly ligaments) of another</a:t>
            </a:r>
          </a:p>
          <a:p>
            <a:r>
              <a:rPr lang="en-US"/>
              <a:t>Only _</a:t>
            </a:r>
          </a:p>
          <a:p>
            <a:pPr lvl="1"/>
            <a:r>
              <a:rPr lang="en-US"/>
              <a:t>Examples: joint between the _</a:t>
            </a:r>
          </a:p>
        </p:txBody>
      </p:sp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80000" y="0"/>
            <a:ext cx="4064000" cy="31654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Condyloid or Ellipsoidal Joints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4646613" cy="5214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Oval articular surface of one bone fits into a complementary depression in another</a:t>
            </a:r>
          </a:p>
          <a:p>
            <a:pPr>
              <a:lnSpc>
                <a:spcPct val="90000"/>
              </a:lnSpc>
            </a:pPr>
            <a:r>
              <a:rPr lang="en-US"/>
              <a:t>Both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Biaxial joints permit all angular motions</a:t>
            </a:r>
          </a:p>
          <a:p>
            <a:pPr>
              <a:lnSpc>
                <a:spcPct val="90000"/>
              </a:lnSpc>
            </a:pPr>
            <a:r>
              <a:rPr lang="en-US"/>
              <a:t>Examples: radiocarpal (wrist) joints, and _</a:t>
            </a:r>
          </a:p>
        </p:txBody>
      </p:sp>
      <p:pic>
        <p:nvPicPr>
          <p:cNvPr id="34714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49838" y="2351088"/>
            <a:ext cx="3856037" cy="262096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18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29300" y="3989388"/>
            <a:ext cx="3314700" cy="2868612"/>
          </a:xfrm>
          <a:prstGeom prst="rect">
            <a:avLst/>
          </a:prstGeom>
          <a:noFill/>
        </p:spPr>
      </p:pic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Saddle Joints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415925" y="1311275"/>
            <a:ext cx="5567363" cy="5214938"/>
          </a:xfrm>
        </p:spPr>
        <p:txBody>
          <a:bodyPr/>
          <a:lstStyle/>
          <a:p>
            <a:r>
              <a:rPr lang="en-US"/>
              <a:t>Similar to condyloid joints but allow _</a:t>
            </a:r>
          </a:p>
          <a:p>
            <a:r>
              <a:rPr lang="en-US"/>
              <a:t>Each articular surface has both a _</a:t>
            </a:r>
          </a:p>
          <a:p>
            <a:pPr lvl="1"/>
            <a:endParaRPr lang="en-US"/>
          </a:p>
          <a:p>
            <a:pPr lvl="1"/>
            <a:r>
              <a:rPr lang="en-US"/>
              <a:t>Example: _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Ball-and-Socket Joints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spherical or hemispherical head of one bone articulates with a _</a:t>
            </a:r>
          </a:p>
          <a:p>
            <a:r>
              <a:rPr lang="en-US"/>
              <a:t>Multiaxial joints permit the _</a:t>
            </a:r>
          </a:p>
          <a:p>
            <a:pPr lvl="1"/>
            <a:endParaRPr lang="en-US"/>
          </a:p>
          <a:p>
            <a:pPr lvl="1"/>
            <a:r>
              <a:rPr lang="en-US"/>
              <a:t>Examples: _</a:t>
            </a:r>
          </a:p>
        </p:txBody>
      </p:sp>
      <p:pic>
        <p:nvPicPr>
          <p:cNvPr id="35123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29238" y="4133850"/>
            <a:ext cx="3568700" cy="24209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Joints: Structural</a:t>
            </a:r>
          </a:p>
        </p:txBody>
      </p:sp>
      <p:sp>
        <p:nvSpPr>
          <p:cNvPr id="1505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classification focuses on the material binding bones together and _</a:t>
            </a:r>
          </a:p>
          <a:p>
            <a:endParaRPr lang="en-US" dirty="0"/>
          </a:p>
          <a:p>
            <a:r>
              <a:rPr lang="en-US" dirty="0"/>
              <a:t>The three structural classifications are:</a:t>
            </a:r>
          </a:p>
          <a:p>
            <a:pPr lvl="1"/>
            <a:r>
              <a:rPr lang="en-US" dirty="0" err="1" smtClean="0"/>
              <a:t>Synarthroses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endParaRPr lang="en-US" dirty="0" smtClean="0"/>
          </a:p>
          <a:p>
            <a:pPr lvl="1"/>
            <a:r>
              <a:rPr lang="en-US" dirty="0" err="1" smtClean="0"/>
              <a:t>Amphiarthroses</a:t>
            </a:r>
            <a:r>
              <a:rPr lang="en-US" dirty="0" smtClean="0"/>
              <a:t> – 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Diarthroses</a:t>
            </a:r>
            <a:r>
              <a:rPr lang="en-US" dirty="0" smtClean="0"/>
              <a:t> –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Synovial Joints: Knee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_________________________________ joint of the body</a:t>
            </a:r>
          </a:p>
          <a:p>
            <a:r>
              <a:rPr lang="en-US"/>
              <a:t>Allows _</a:t>
            </a:r>
          </a:p>
          <a:p>
            <a:r>
              <a:rPr lang="en-US"/>
              <a:t>Three joints in one surrounded by a single joint cavity</a:t>
            </a:r>
          </a:p>
          <a:p>
            <a:pPr lvl="1"/>
            <a:r>
              <a:rPr lang="en-US"/>
              <a:t>Femoropatellar joint</a:t>
            </a:r>
          </a:p>
          <a:p>
            <a:pPr lvl="1"/>
            <a:r>
              <a:rPr lang="en-US"/>
              <a:t>Lateral and medial tibiofemoral joints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Joints: Functional</a:t>
            </a:r>
          </a:p>
        </p:txBody>
      </p:sp>
      <p:sp>
        <p:nvSpPr>
          <p:cNvPr id="15155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________________________________ classification is based on the _____________________________________ allowed by the joint</a:t>
            </a:r>
          </a:p>
          <a:p>
            <a:pPr>
              <a:lnSpc>
                <a:spcPct val="90000"/>
              </a:lnSpc>
            </a:pPr>
            <a:r>
              <a:rPr lang="en-US"/>
              <a:t>The three functional classes of joints are: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 – immovable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 – slightly movable 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_______________________________________ – freely movable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Fibrous Structural Joints</a:t>
            </a:r>
          </a:p>
        </p:txBody>
      </p:sp>
      <p:sp>
        <p:nvSpPr>
          <p:cNvPr id="1525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bones are joined by _</a:t>
            </a:r>
          </a:p>
          <a:p>
            <a:r>
              <a:rPr lang="en-US" dirty="0"/>
              <a:t>There is _</a:t>
            </a:r>
          </a:p>
          <a:p>
            <a:r>
              <a:rPr lang="en-US" dirty="0"/>
              <a:t>Most are _</a:t>
            </a:r>
          </a:p>
          <a:p>
            <a:r>
              <a:rPr lang="en-US" dirty="0"/>
              <a:t>There are three types </a:t>
            </a:r>
            <a:endParaRPr lang="en-US" dirty="0" smtClean="0"/>
          </a:p>
          <a:p>
            <a:pPr lvl="1"/>
            <a:r>
              <a:rPr lang="en-US" dirty="0" smtClean="0"/>
              <a:t>Sutures</a:t>
            </a:r>
          </a:p>
          <a:p>
            <a:pPr lvl="1"/>
            <a:r>
              <a:rPr lang="en-US" dirty="0" err="1" smtClean="0"/>
              <a:t>Syndesmoses</a:t>
            </a:r>
            <a:endParaRPr lang="en-US" dirty="0" smtClean="0"/>
          </a:p>
          <a:p>
            <a:pPr lvl="1"/>
            <a:r>
              <a:rPr lang="en-US" dirty="0" err="1" smtClean="0"/>
              <a:t>Gomphoses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Fibrous Structural Joints: Sutures</a:t>
            </a:r>
          </a:p>
        </p:txBody>
      </p:sp>
      <p:sp>
        <p:nvSpPr>
          <p:cNvPr id="1536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Occur between the _</a:t>
            </a:r>
          </a:p>
          <a:p>
            <a:r>
              <a:rPr lang="en-US"/>
              <a:t>Comprised of interlocking junctions completely _</a:t>
            </a:r>
          </a:p>
          <a:p>
            <a:r>
              <a:rPr lang="en-US"/>
              <a:t>Bind bones tightly together, but allow for growth during youth</a:t>
            </a:r>
          </a:p>
          <a:p>
            <a:r>
              <a:rPr lang="en-US"/>
              <a:t>In middle age, skull bones _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Fibrous Structural Joints: Syndesmoses</a:t>
            </a:r>
          </a:p>
        </p:txBody>
      </p:sp>
      <p:sp>
        <p:nvSpPr>
          <p:cNvPr id="3041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Bones are connected by a _</a:t>
            </a:r>
          </a:p>
          <a:p>
            <a:r>
              <a:rPr lang="en-US"/>
              <a:t>Movement varies from immovable to slightly variable</a:t>
            </a:r>
          </a:p>
          <a:p>
            <a:r>
              <a:rPr lang="en-US"/>
              <a:t>Examples include the connection between the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Fibrous Structural Joints: Gomphoses</a:t>
            </a:r>
          </a:p>
        </p:txBody>
      </p:sp>
      <p:sp>
        <p:nvSpPr>
          <p:cNvPr id="3061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___________________________________ between a tooth and its alveolar socket</a:t>
            </a:r>
          </a:p>
          <a:p>
            <a:endParaRPr lang="en-US"/>
          </a:p>
          <a:p>
            <a:r>
              <a:rPr lang="en-US"/>
              <a:t>The fibrous connection is the _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Cartilaginous Joints</a:t>
            </a:r>
          </a:p>
        </p:txBody>
      </p:sp>
      <p:sp>
        <p:nvSpPr>
          <p:cNvPr id="3072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Articulating bones are united by cartilage</a:t>
            </a:r>
          </a:p>
          <a:p>
            <a:r>
              <a:rPr lang="en-US"/>
              <a:t> </a:t>
            </a:r>
          </a:p>
          <a:p>
            <a:r>
              <a:rPr lang="en-US"/>
              <a:t>Two types –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671</Words>
  <Application>Microsoft Office PowerPoint</Application>
  <PresentationFormat>On-screen Show (4:3)</PresentationFormat>
  <Paragraphs>170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Chapter Eight</vt:lpstr>
      <vt:lpstr>Joints (Articulations)</vt:lpstr>
      <vt:lpstr>Classification of Joints: Structural</vt:lpstr>
      <vt:lpstr>Classification of Joints: Functional</vt:lpstr>
      <vt:lpstr>Fibrous Structural Joints</vt:lpstr>
      <vt:lpstr>Fibrous Structural Joints: Sutures</vt:lpstr>
      <vt:lpstr>Fibrous Structural Joints: Syndesmoses</vt:lpstr>
      <vt:lpstr>Fibrous Structural Joints: Gomphoses</vt:lpstr>
      <vt:lpstr>Cartilaginous Joints</vt:lpstr>
      <vt:lpstr>Cartilaginous Joints: Synchondroses</vt:lpstr>
      <vt:lpstr>Cartilaginous Joints: Symphyses</vt:lpstr>
      <vt:lpstr>Synovial Joints</vt:lpstr>
      <vt:lpstr>Synovial Joints: General Structure</vt:lpstr>
      <vt:lpstr>Synovial Joints: Friction-Reducing Structures</vt:lpstr>
      <vt:lpstr>Synovial Joints: Stability</vt:lpstr>
      <vt:lpstr>Synovial Joints: Stability</vt:lpstr>
      <vt:lpstr>Synovial Joints: Movement</vt:lpstr>
      <vt:lpstr>Synovial Joints: Range of Motion</vt:lpstr>
      <vt:lpstr>Gliding Movements</vt:lpstr>
      <vt:lpstr>Angular Movement</vt:lpstr>
      <vt:lpstr>Angular Movement</vt:lpstr>
      <vt:lpstr>Rotation</vt:lpstr>
      <vt:lpstr>Special Movements</vt:lpstr>
      <vt:lpstr>Plane Joint</vt:lpstr>
      <vt:lpstr>Types of Synovial Joints</vt:lpstr>
      <vt:lpstr>Pivot Joints</vt:lpstr>
      <vt:lpstr>Condyloid or Ellipsoidal Joints</vt:lpstr>
      <vt:lpstr>Saddle Joints</vt:lpstr>
      <vt:lpstr>Ball-and-Socket Joints</vt:lpstr>
      <vt:lpstr>Synovial Joints: Knee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Eight</dc:title>
  <dc:creator>bawargo</dc:creator>
  <cp:lastModifiedBy>bawargo</cp:lastModifiedBy>
  <cp:revision>1</cp:revision>
  <dcterms:created xsi:type="dcterms:W3CDTF">2009-02-02T20:16:39Z</dcterms:created>
  <dcterms:modified xsi:type="dcterms:W3CDTF">2009-02-02T20:17:46Z</dcterms:modified>
</cp:coreProperties>
</file>