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D4BF2-B46E-421F-8987-AD7897FB8BD0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B7B68-600A-4DCA-9175-836BD4046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7B2F4-C684-48DE-A5AF-7C184DEF8C3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65BBC-9B0A-411F-A0F4-A8C8325C03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65BBC-9B0A-411F-A0F4-A8C8325C03B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B4949-D08F-43FA-9DAF-EB995E5A595A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EBAE-A63B-4F62-9E5D-83384E9C18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Synovial Joints: Shoulder (Glenohumeral)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_________________________________ in which ________________________________ to obtain greater freedom of movement</a:t>
            </a:r>
          </a:p>
          <a:p>
            <a:endParaRPr lang="en-US"/>
          </a:p>
          <a:p>
            <a:r>
              <a:rPr lang="en-US"/>
              <a:t>Head of humerus articulates with the _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Inflammatory and Degenerative Conditions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Inflammation of tendon sheaths typically _</a:t>
            </a:r>
          </a:p>
          <a:p>
            <a:pPr lvl="1"/>
            <a:endParaRPr lang="en-US"/>
          </a:p>
          <a:p>
            <a:pPr lvl="1"/>
            <a:r>
              <a:rPr lang="en-US"/>
              <a:t>Symptoms and treatment are _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Arthritis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More than 100 different types of inflammatory or degenerative diseases that damage the joints</a:t>
            </a:r>
          </a:p>
          <a:p>
            <a:r>
              <a:rPr lang="en-US"/>
              <a:t>Most widespread crippling disease in the U.S.</a:t>
            </a:r>
          </a:p>
          <a:p>
            <a:r>
              <a:rPr lang="en-US"/>
              <a:t>Symptoms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Acute forms are caused by bacteria and are treated with antibiotics</a:t>
            </a:r>
          </a:p>
          <a:p>
            <a:r>
              <a:rPr lang="en-US"/>
              <a:t>Chronic forms include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Osteoarthritis (OA)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common chronic arthritis; often called _</a:t>
            </a:r>
          </a:p>
          <a:p>
            <a:endParaRPr lang="en-US"/>
          </a:p>
          <a:p>
            <a:r>
              <a:rPr lang="en-US"/>
              <a:t>Affects women more than men</a:t>
            </a:r>
          </a:p>
          <a:p>
            <a:r>
              <a:rPr lang="en-US"/>
              <a:t>85% of all Americans develop OA</a:t>
            </a:r>
          </a:p>
          <a:p>
            <a:r>
              <a:rPr lang="en-US"/>
              <a:t>More prevalent in the aged, and is _</a:t>
            </a:r>
          </a:p>
        </p:txBody>
      </p:sp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76975" y="4564063"/>
            <a:ext cx="2867025" cy="229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Osteoarthritis: Course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/>
              <a:t>OA reflects the _________________________ and compression causing increased production of metalloproteinase enzymes that break down cartilage</a:t>
            </a:r>
          </a:p>
          <a:p>
            <a:pPr>
              <a:lnSpc>
                <a:spcPct val="90000"/>
              </a:lnSpc>
            </a:pPr>
            <a:r>
              <a:rPr lang="en-US"/>
              <a:t>As one ages, cartilage is _</a:t>
            </a:r>
          </a:p>
          <a:p>
            <a:pPr>
              <a:lnSpc>
                <a:spcPct val="90000"/>
              </a:lnSpc>
            </a:pPr>
            <a:r>
              <a:rPr lang="en-US"/>
              <a:t>The exposed bone ends thicken, enlarge, ______________________________________, and restrict movement</a:t>
            </a:r>
          </a:p>
          <a:p>
            <a:pPr>
              <a:lnSpc>
                <a:spcPct val="90000"/>
              </a:lnSpc>
            </a:pPr>
            <a:r>
              <a:rPr lang="en-US"/>
              <a:t>Joints most affected are the cervical and lumbar spine, fingers, knuckles, knees, and hips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Osteoarthritis: Treatments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OA is _</a:t>
            </a:r>
          </a:p>
          <a:p>
            <a:r>
              <a:rPr lang="en-US"/>
              <a:t>Treatments include:</a:t>
            </a:r>
          </a:p>
          <a:p>
            <a:pPr lvl="1"/>
            <a:r>
              <a:rPr lang="en-US"/>
              <a:t>Mild pain relievers, along with moderate activity</a:t>
            </a:r>
          </a:p>
          <a:p>
            <a:pPr lvl="1"/>
            <a:r>
              <a:rPr lang="en-US"/>
              <a:t>Magnetic therapy </a:t>
            </a:r>
          </a:p>
          <a:p>
            <a:pPr lvl="1"/>
            <a:r>
              <a:rPr lang="en-US"/>
              <a:t>Glucosamine sulfate decreases pain and inflammation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 (RA)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Chronic, ____________________________, ______________________ disease of unknown cause, with an insidious onset</a:t>
            </a:r>
          </a:p>
          <a:p>
            <a:r>
              <a:rPr lang="en-US"/>
              <a:t>Usually arises between the ages of 40 to 50, but may occur at any age</a:t>
            </a:r>
          </a:p>
          <a:p>
            <a:r>
              <a:rPr lang="en-US"/>
              <a:t>Signs and symptoms include joint tenderness, anemia, osteoporosis, muscle atrophy, and cardiovascular problems</a:t>
            </a:r>
          </a:p>
          <a:p>
            <a:pPr lvl="1"/>
            <a:r>
              <a:rPr lang="en-US"/>
              <a:t>The course of RA is marked with _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Arthritis: Course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RA begins with ________________________ of the affected joint</a:t>
            </a:r>
          </a:p>
          <a:p>
            <a:r>
              <a:rPr lang="en-US"/>
              <a:t>_____________________________________ are inappropriately released</a:t>
            </a:r>
          </a:p>
          <a:p>
            <a:r>
              <a:rPr lang="en-US"/>
              <a:t>Inflammatory blood cells migrate to the joint, causing swelling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Arthritis: Course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Inflamed synovial membrane thickens into a pannus</a:t>
            </a:r>
          </a:p>
          <a:p>
            <a:r>
              <a:rPr lang="en-US"/>
              <a:t>Pannus ______________________________, scar tissue forms, articulating bone ends connect</a:t>
            </a:r>
          </a:p>
          <a:p>
            <a:r>
              <a:rPr lang="en-US"/>
              <a:t>The end result, _</a:t>
            </a:r>
          </a:p>
        </p:txBody>
      </p:sp>
      <p:pic>
        <p:nvPicPr>
          <p:cNvPr id="3829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4188" y="3994150"/>
            <a:ext cx="3579812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Rheumatoid Arthritis: Treatment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Conservative therapy – aspirin, long-term use of antibiotics, and physical therapy</a:t>
            </a:r>
          </a:p>
          <a:p>
            <a:r>
              <a:rPr lang="en-US"/>
              <a:t>Progressive treatment – anti-inflammatory drugs or immunosuppressants </a:t>
            </a:r>
          </a:p>
          <a:p>
            <a:r>
              <a:rPr lang="en-US"/>
              <a:t>The drug Enbrel, a biological response modifier, neutralizes the harmful properties of inflammatory chemicals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Comparison of arthritic joints</a:t>
            </a:r>
          </a:p>
        </p:txBody>
      </p:sp>
      <p:pic>
        <p:nvPicPr>
          <p:cNvPr id="400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744" y="1226931"/>
            <a:ext cx="7468674" cy="49791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Elbow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_______________________________ that allows flexion and extension only</a:t>
            </a:r>
          </a:p>
          <a:p>
            <a:r>
              <a:rPr lang="en-US"/>
              <a:t>Radius and ulna articulate with the humerus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168275"/>
            <a:ext cx="4941887" cy="723900"/>
          </a:xfrm>
        </p:spPr>
        <p:txBody>
          <a:bodyPr/>
          <a:lstStyle/>
          <a:p>
            <a:r>
              <a:rPr lang="en-US" sz="4000"/>
              <a:t>Gouty Arthritis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Deposition of ______________________________________ in joints </a:t>
            </a:r>
            <a:br>
              <a:rPr lang="en-US"/>
            </a:br>
            <a:r>
              <a:rPr lang="en-US"/>
              <a:t>and soft tissues, followed by an _</a:t>
            </a:r>
          </a:p>
          <a:p>
            <a:r>
              <a:rPr lang="en-US"/>
              <a:t>Typically, gouty arthritis affects the joint at the base of the _</a:t>
            </a:r>
          </a:p>
          <a:p>
            <a:r>
              <a:rPr lang="en-US"/>
              <a:t>In untreated gouty arthritis, the _</a:t>
            </a:r>
          </a:p>
          <a:p>
            <a:pPr lvl="1"/>
            <a:endParaRPr lang="en-US"/>
          </a:p>
          <a:p>
            <a:pPr lvl="1"/>
            <a:r>
              <a:rPr lang="en-US"/>
              <a:t>Treatment – colchicine, nonsteroidal anti-inflammatory drugs, and glucocorticoids</a:t>
            </a:r>
          </a:p>
        </p:txBody>
      </p:sp>
      <p:pic>
        <p:nvPicPr>
          <p:cNvPr id="385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9725" y="0"/>
            <a:ext cx="37242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Nine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three types of muscle tissue are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These types differ in structure, location, function, and means of 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Similarities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Skeletal and smooth muscle cells are elongated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called _</a:t>
            </a:r>
          </a:p>
          <a:p>
            <a:pPr>
              <a:lnSpc>
                <a:spcPct val="90000"/>
              </a:lnSpc>
            </a:pPr>
            <a:r>
              <a:rPr lang="en-US" sz="2800"/>
              <a:t>Muscle contraction depends on two kinds of myofilaments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Muscle terminology is similar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muscle plasma membrane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___________________________________________ of a muscle cell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Prefixes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myo, mys, and sarco all refer to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 Tissue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Has obvious stripes called striations</a:t>
            </a:r>
          </a:p>
          <a:p>
            <a:r>
              <a:rPr lang="en-US"/>
              <a:t>Is controlled _</a:t>
            </a:r>
          </a:p>
          <a:p>
            <a:r>
              <a:rPr lang="en-US"/>
              <a:t>Contracts _</a:t>
            </a:r>
          </a:p>
          <a:p>
            <a:pPr lvl="1"/>
            <a:r>
              <a:rPr lang="en-US"/>
              <a:t>but _</a:t>
            </a:r>
          </a:p>
          <a:p>
            <a:r>
              <a:rPr lang="en-US"/>
              <a:t>Is responsible for overall body motility</a:t>
            </a:r>
          </a:p>
          <a:p>
            <a:r>
              <a:rPr lang="en-US"/>
              <a:t>Is extremely _ </a:t>
            </a:r>
          </a:p>
          <a:p>
            <a:r>
              <a:rPr lang="en-US"/>
              <a:t>can exert wide range of forces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Muscle Tissue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Occurs only in the heart </a:t>
            </a:r>
          </a:p>
          <a:p>
            <a:r>
              <a:rPr lang="en-US"/>
              <a:t>Is _________________________ like skeletal muscle </a:t>
            </a:r>
          </a:p>
          <a:p>
            <a:pPr lvl="1"/>
            <a:r>
              <a:rPr lang="en-US"/>
              <a:t>  </a:t>
            </a:r>
          </a:p>
          <a:p>
            <a:r>
              <a:rPr lang="en-US"/>
              <a:t>Rhythmicity controlled by _</a:t>
            </a:r>
          </a:p>
          <a:p>
            <a:pPr lvl="1"/>
            <a:r>
              <a:rPr lang="en-US"/>
              <a:t>Pacemaker located within the heart</a:t>
            </a:r>
          </a:p>
          <a:p>
            <a:r>
              <a:rPr lang="en-US"/>
              <a:t>______________________________controls temper the heart’s response</a:t>
            </a:r>
          </a:p>
          <a:p>
            <a:pPr lvl="1"/>
            <a:r>
              <a:rPr lang="en-US"/>
              <a:t>Elevates or depresses rate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Smooth Muscle Tissue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Found in the walls of ______________________ organs, </a:t>
            </a:r>
          </a:p>
          <a:p>
            <a:pPr lvl="1"/>
            <a:r>
              <a:rPr lang="en-US"/>
              <a:t>the stomach, </a:t>
            </a:r>
          </a:p>
          <a:p>
            <a:pPr lvl="1"/>
            <a:r>
              <a:rPr lang="en-US"/>
              <a:t>urinary bladder, </a:t>
            </a:r>
          </a:p>
          <a:p>
            <a:pPr lvl="1"/>
            <a:r>
              <a:rPr lang="en-US"/>
              <a:t>respiratory passages</a:t>
            </a:r>
          </a:p>
          <a:p>
            <a:r>
              <a:rPr lang="en-US"/>
              <a:t>Forces food and other substances through internal body channels</a:t>
            </a:r>
          </a:p>
          <a:p>
            <a:endParaRPr lang="en-US"/>
          </a:p>
          <a:p>
            <a:r>
              <a:rPr lang="en-US"/>
              <a:t>It is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Functional Characteristics of Muscle Tissue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Excitability, or irritability </a:t>
            </a:r>
          </a:p>
          <a:p>
            <a:pPr lvl="1"/>
            <a:r>
              <a:rPr lang="en-US"/>
              <a:t>the ability to _</a:t>
            </a:r>
          </a:p>
          <a:p>
            <a:r>
              <a:rPr lang="en-US"/>
              <a:t>Contractility</a:t>
            </a:r>
          </a:p>
          <a:p>
            <a:pPr lvl="1"/>
            <a:r>
              <a:rPr lang="en-US"/>
              <a:t>the ability to _</a:t>
            </a:r>
          </a:p>
          <a:p>
            <a:r>
              <a:rPr lang="en-US"/>
              <a:t>Extensibility</a:t>
            </a:r>
          </a:p>
          <a:p>
            <a:pPr lvl="1"/>
            <a:r>
              <a:rPr lang="en-US"/>
              <a:t>the ability to be _</a:t>
            </a:r>
          </a:p>
          <a:p>
            <a:r>
              <a:rPr lang="en-US"/>
              <a:t>  </a:t>
            </a:r>
          </a:p>
          <a:p>
            <a:pPr lvl="1"/>
            <a:r>
              <a:rPr lang="en-US"/>
              <a:t>the ability to ____________________________ and resume the original resting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_______________________________________ composed of muscle tissue, blood vessels, nerve fibers, and connective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48006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The three connective tissue sheaths are: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fine sheath of connective tissue composed of reticular fibers surrounding _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fibrous connective tissue that surrounds _</a:t>
            </a:r>
          </a:p>
          <a:p>
            <a:pPr lvl="1">
              <a:lnSpc>
                <a:spcPct val="90000"/>
              </a:lnSpc>
            </a:pP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an overcoat of dense regular connective tissue that _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263" y="1447800"/>
            <a:ext cx="4122737" cy="441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Shoulder Stability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Weak stability is maintained by:</a:t>
            </a:r>
          </a:p>
          <a:p>
            <a:pPr lvl="1"/>
            <a:r>
              <a:rPr lang="en-US"/>
              <a:t>Thin, loose joint capsule</a:t>
            </a:r>
          </a:p>
          <a:p>
            <a:pPr lvl="1"/>
            <a:r>
              <a:rPr lang="en-US"/>
              <a:t>Four ligaments – coracohumeral, and three glenohumeral</a:t>
            </a:r>
          </a:p>
          <a:p>
            <a:pPr lvl="1"/>
            <a:r>
              <a:rPr lang="en-US"/>
              <a:t>Tendon of the ____________________________, which travels through the intertubercular groove and secures the humerus to the glenoid cavity</a:t>
            </a:r>
          </a:p>
          <a:p>
            <a:pPr lvl="1"/>
            <a:r>
              <a:rPr lang="en-US"/>
              <a:t>_______________________________________ that encircles the shoulder joint and blends with the articular capsule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Muscle: Attachments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skeletal muscles span joints and are attached to bone in at least two places</a:t>
            </a:r>
          </a:p>
          <a:p>
            <a:endParaRPr lang="en-US"/>
          </a:p>
          <a:p>
            <a:r>
              <a:rPr lang="en-US"/>
              <a:t>When muscles contract the movable bone, the muscle’s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Skeletal Muscle: Attachments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Muscles attach:</a:t>
            </a:r>
          </a:p>
          <a:p>
            <a:pPr lvl="1"/>
            <a:r>
              <a:rPr lang="en-US"/>
              <a:t>Directly </a:t>
            </a:r>
          </a:p>
          <a:p>
            <a:pPr lvl="2"/>
            <a:r>
              <a:rPr lang="en-US"/>
              <a:t>epimysium of the muscle is _______________________________________ of a bone</a:t>
            </a:r>
          </a:p>
          <a:p>
            <a:pPr lvl="1"/>
            <a:r>
              <a:rPr lang="en-US"/>
              <a:t>Indirectly</a:t>
            </a:r>
          </a:p>
          <a:p>
            <a:pPr lvl="2"/>
            <a:r>
              <a:rPr lang="en-US"/>
              <a:t>connective tissue wrappings extend beyond the muscle as a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Hip (Coxal) Joint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Head of the femur articulates with the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Good range of motion, but limited by the _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Temporomandibular Joint (TMJ)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Mandibular condyle articulate with the temporal bone</a:t>
            </a:r>
          </a:p>
          <a:p>
            <a:r>
              <a:rPr lang="en-US"/>
              <a:t>Two types of movement</a:t>
            </a:r>
          </a:p>
          <a:p>
            <a:pPr lvl="1"/>
            <a:r>
              <a:rPr lang="en-US"/>
              <a:t>Hinge –  </a:t>
            </a:r>
          </a:p>
          <a:p>
            <a:pPr lvl="1"/>
            <a:endParaRPr lang="en-US"/>
          </a:p>
          <a:p>
            <a:pPr lvl="1"/>
            <a:r>
              <a:rPr lang="en-US"/>
              <a:t>Side to side – 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Sprains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ligaments reinforcing a joint are stretched or torn</a:t>
            </a:r>
          </a:p>
          <a:p>
            <a:r>
              <a:rPr lang="en-US"/>
              <a:t>___________________________________ slowly repair themselves</a:t>
            </a:r>
          </a:p>
          <a:p>
            <a:endParaRPr lang="en-US"/>
          </a:p>
          <a:p>
            <a:r>
              <a:rPr lang="en-US"/>
              <a:t>Completely torn ligaments require prompt surgical repair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Cartilage Injuries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snap and pop of overstressed cartilage</a:t>
            </a:r>
          </a:p>
          <a:p>
            <a:r>
              <a:rPr lang="en-US"/>
              <a:t> </a:t>
            </a:r>
          </a:p>
          <a:p>
            <a:r>
              <a:rPr lang="en-US"/>
              <a:t>Repaired with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Dislocations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Occur when bones are _</a:t>
            </a:r>
          </a:p>
          <a:p>
            <a:r>
              <a:rPr lang="en-US"/>
              <a:t>Usually accompanied by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Caused by serious falls and are common sports injuries</a:t>
            </a:r>
          </a:p>
          <a:p>
            <a:r>
              <a:rPr lang="en-US"/>
              <a:t>Subluxation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Inflammatory and Degenerative Conditions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An inflammation of a bursa, usually caused by _</a:t>
            </a:r>
          </a:p>
          <a:p>
            <a:pPr lvl="1"/>
            <a:endParaRPr lang="en-US"/>
          </a:p>
          <a:p>
            <a:pPr lvl="1"/>
            <a:r>
              <a:rPr lang="en-US"/>
              <a:t>Symptoms are _</a:t>
            </a:r>
          </a:p>
          <a:p>
            <a:pPr lvl="1"/>
            <a:endParaRPr lang="en-US"/>
          </a:p>
          <a:p>
            <a:pPr lvl="1"/>
            <a:r>
              <a:rPr lang="en-US"/>
              <a:t>Treated with anti-inflammatory drugs; excessive fluid may be aspirated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On-screen Show (4:3)</PresentationFormat>
  <Paragraphs>180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Synovial Joints: Shoulder (Glenohumeral)</vt:lpstr>
      <vt:lpstr>Synovial Joints: Elbow</vt:lpstr>
      <vt:lpstr>Synovial Joints: Shoulder Stability</vt:lpstr>
      <vt:lpstr>Synovial Joints: Hip (Coxal) Joint</vt:lpstr>
      <vt:lpstr>Temporomandibular Joint (TMJ)</vt:lpstr>
      <vt:lpstr>Sprains</vt:lpstr>
      <vt:lpstr>Cartilage Injuries</vt:lpstr>
      <vt:lpstr>Dislocations</vt:lpstr>
      <vt:lpstr>Inflammatory and Degenerative Conditions</vt:lpstr>
      <vt:lpstr>Inflammatory and Degenerative Conditions</vt:lpstr>
      <vt:lpstr>Arthritis</vt:lpstr>
      <vt:lpstr>Osteoarthritis (OA)</vt:lpstr>
      <vt:lpstr>Osteoarthritis: Course</vt:lpstr>
      <vt:lpstr>Osteoarthritis: Treatments</vt:lpstr>
      <vt:lpstr>Rheumatoid Arthritis (RA)</vt:lpstr>
      <vt:lpstr>Rheumatoid Arthritis: Course</vt:lpstr>
      <vt:lpstr>Rheumatoid Arthritis: Course</vt:lpstr>
      <vt:lpstr>Rheumatoid Arthritis: Treatment</vt:lpstr>
      <vt:lpstr>Comparison of arthritic joints</vt:lpstr>
      <vt:lpstr>Gouty Arthritis</vt:lpstr>
      <vt:lpstr>Chapter Nine</vt:lpstr>
      <vt:lpstr>Muscle Overview</vt:lpstr>
      <vt:lpstr>Muscle Similarities</vt:lpstr>
      <vt:lpstr>Skeletal Muscle Tissue</vt:lpstr>
      <vt:lpstr>Cardiac Muscle Tissue</vt:lpstr>
      <vt:lpstr>Smooth Muscle Tissue</vt:lpstr>
      <vt:lpstr>Functional Characteristics of Muscle Tissue</vt:lpstr>
      <vt:lpstr>Skeletal Muscle</vt:lpstr>
      <vt:lpstr>Skeletal Muscle</vt:lpstr>
      <vt:lpstr>Skeletal Muscle: Attachments</vt:lpstr>
      <vt:lpstr>Skeletal Muscle: Attachments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Synovial Joints: Shoulder (Glenohumeral)</dc:title>
  <dc:creator>bawargo</dc:creator>
  <cp:lastModifiedBy>bawargo</cp:lastModifiedBy>
  <cp:revision>1</cp:revision>
  <dcterms:created xsi:type="dcterms:W3CDTF">2009-02-02T20:18:20Z</dcterms:created>
  <dcterms:modified xsi:type="dcterms:W3CDTF">2009-02-02T20:18:54Z</dcterms:modified>
</cp:coreProperties>
</file>