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DA72C-C3E3-456A-AEAD-875AC5ECA104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040B2-5AC7-461E-842A-B2AB6E07DB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F0187-0573-403F-A6DD-A032E66D7C4B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09534-2477-463C-847B-EA20FCF15B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09534-2477-463C-847B-EA20FCF15B8E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 Material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Exam Three Material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8A349-9638-4D11-B42F-094086A0DA7F}" type="slidenum">
              <a:rPr lang="en-US"/>
              <a:pPr/>
              <a:t>30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A8CF-F821-452C-BF7E-0D471D297E15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5A7E9-D672-4835-8331-759369470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A8CF-F821-452C-BF7E-0D471D297E15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5A7E9-D672-4835-8331-759369470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A8CF-F821-452C-BF7E-0D471D297E15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5A7E9-D672-4835-8331-759369470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A8CF-F821-452C-BF7E-0D471D297E15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5A7E9-D672-4835-8331-759369470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A8CF-F821-452C-BF7E-0D471D297E15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5A7E9-D672-4835-8331-759369470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A8CF-F821-452C-BF7E-0D471D297E15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5A7E9-D672-4835-8331-759369470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A8CF-F821-452C-BF7E-0D471D297E15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5A7E9-D672-4835-8331-759369470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A8CF-F821-452C-BF7E-0D471D297E15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5A7E9-D672-4835-8331-759369470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A8CF-F821-452C-BF7E-0D471D297E15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5A7E9-D672-4835-8331-759369470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A8CF-F821-452C-BF7E-0D471D297E15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5A7E9-D672-4835-8331-759369470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A8CF-F821-452C-BF7E-0D471D297E15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5A7E9-D672-4835-8331-759369470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A8CF-F821-452C-BF7E-0D471D297E15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5A7E9-D672-4835-8331-7593694709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z="3200"/>
              <a:t>Ultrastructure of Myofilaments: Thick Filaments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4953000"/>
          </a:xfrm>
        </p:spPr>
        <p:txBody>
          <a:bodyPr/>
          <a:lstStyle/>
          <a:p>
            <a:pPr marL="231775" indent="-231775"/>
            <a:r>
              <a:rPr lang="en-US"/>
              <a:t>Each ______________________________ molecule has a rod-like tail and two globular heads</a:t>
            </a:r>
          </a:p>
          <a:p>
            <a:pPr marL="631825" lvl="1">
              <a:lnSpc>
                <a:spcPct val="90000"/>
              </a:lnSpc>
            </a:pP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two interwoven, heavy polypeptide chains</a:t>
            </a:r>
          </a:p>
          <a:p>
            <a:pPr marL="631825" lvl="1">
              <a:lnSpc>
                <a:spcPct val="90000"/>
              </a:lnSpc>
            </a:pP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two smaller, light polypeptide chains called cross bridges</a:t>
            </a:r>
            <a:endParaRPr lang="en-US" i="1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876800"/>
            <a:ext cx="5676900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Neuromuscular Junction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Though exceedingly close, axonal ends and muscle fibers are _</a:t>
            </a: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755900"/>
            <a:ext cx="5638800" cy="410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Neuromuscular Junction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/>
              <a:t>When a nerve impulse reaches the end of an axon at the neuromuscular junction: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__________________________________________ open and allow Ca</a:t>
            </a:r>
            <a:r>
              <a:rPr lang="en-US" baseline="30000"/>
              <a:t>2+</a:t>
            </a:r>
            <a:r>
              <a:rPr lang="en-US"/>
              <a:t> to enter the axon</a:t>
            </a:r>
          </a:p>
          <a:p>
            <a:pPr lvl="1">
              <a:lnSpc>
                <a:spcPct val="90000"/>
              </a:lnSpc>
            </a:pPr>
            <a:r>
              <a:rPr lang="en-US"/>
              <a:t>Ca</a:t>
            </a:r>
            <a:r>
              <a:rPr lang="en-US" baseline="30000"/>
              <a:t>2+</a:t>
            </a:r>
            <a:r>
              <a:rPr lang="en-US"/>
              <a:t> causes axonal vesicles to ________________ with the axonal membrane</a:t>
            </a:r>
          </a:p>
          <a:p>
            <a:pPr lvl="1">
              <a:lnSpc>
                <a:spcPct val="90000"/>
              </a:lnSpc>
            </a:pPr>
            <a:r>
              <a:rPr lang="en-US"/>
              <a:t>This fusion _________________________________ into the synaptic cleft</a:t>
            </a:r>
          </a:p>
          <a:p>
            <a:pPr lvl="1">
              <a:lnSpc>
                <a:spcPct val="90000"/>
              </a:lnSpc>
            </a:pPr>
            <a:r>
              <a:rPr lang="en-US"/>
              <a:t>ACh diffuses across the synaptic cleft to _</a:t>
            </a:r>
          </a:p>
          <a:p>
            <a:pPr lvl="1">
              <a:lnSpc>
                <a:spcPct val="90000"/>
              </a:lnSpc>
            </a:pPr>
            <a:r>
              <a:rPr lang="en-US"/>
              <a:t>Binding of ACh to its receptors initiates an action potential in the 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Destruction of Acetylcholine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ACh bound to ACh receptors is quickly destroyed by the _ </a:t>
            </a:r>
          </a:p>
          <a:p>
            <a:endParaRPr lang="en-US"/>
          </a:p>
          <a:p>
            <a:r>
              <a:rPr lang="en-US"/>
              <a:t>This destruction prevents continued muscle fiber contraction in the absence of additional stimuli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Role of Ionic Calcium (Ca</a:t>
            </a:r>
            <a:r>
              <a:rPr lang="en-US" sz="2800" baseline="30000"/>
              <a:t>2+</a:t>
            </a:r>
            <a:r>
              <a:rPr lang="en-US" sz="2800"/>
              <a:t>) in the Contraction Mechanism</a:t>
            </a:r>
          </a:p>
        </p:txBody>
      </p:sp>
      <p:sp>
        <p:nvSpPr>
          <p:cNvPr id="75783" name="Rectangle 7"/>
          <p:cNvSpPr>
            <a:spLocks noGrp="1" noChangeArrowheads="1"/>
          </p:cNvSpPr>
          <p:nvPr>
            <p:ph idx="1"/>
          </p:nvPr>
        </p:nvSpPr>
        <p:spPr>
          <a:xfrm>
            <a:off x="298450" y="1289050"/>
            <a:ext cx="4959350" cy="5056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At ______________ intracellular Ca</a:t>
            </a:r>
            <a:r>
              <a:rPr lang="en-US" baseline="30000"/>
              <a:t>2+</a:t>
            </a:r>
            <a:r>
              <a:rPr lang="en-US"/>
              <a:t> concentration:</a:t>
            </a:r>
          </a:p>
          <a:p>
            <a:pPr lvl="1">
              <a:lnSpc>
                <a:spcPct val="90000"/>
              </a:lnSpc>
            </a:pPr>
            <a:r>
              <a:rPr lang="en-US"/>
              <a:t>Tropomyosin _____________________ on actin</a:t>
            </a:r>
          </a:p>
          <a:p>
            <a:pPr lvl="1">
              <a:lnSpc>
                <a:spcPct val="90000"/>
              </a:lnSpc>
            </a:pPr>
            <a:r>
              <a:rPr lang="en-US"/>
              <a:t>Myosin cross bridges cannot attach to binding sites on actin</a:t>
            </a:r>
          </a:p>
          <a:p>
            <a:pPr lvl="1">
              <a:lnSpc>
                <a:spcPct val="90000"/>
              </a:lnSpc>
            </a:pPr>
            <a:r>
              <a:rPr lang="en-US"/>
              <a:t>Muscle _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  <a:latin typeface="Arial" pitchFamily="34" charset="0"/>
              </a:rPr>
              <a:t>Figure 9.11a</a:t>
            </a:r>
          </a:p>
        </p:txBody>
      </p:sp>
      <p:pic>
        <p:nvPicPr>
          <p:cNvPr id="7578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295400"/>
            <a:ext cx="3676650" cy="481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Role of Ionic Calcium (Ca</a:t>
            </a:r>
            <a:r>
              <a:rPr lang="en-US" sz="2800" baseline="30000"/>
              <a:t>2+</a:t>
            </a:r>
            <a:r>
              <a:rPr lang="en-US" sz="2800"/>
              <a:t>) in the Contraction Mechanism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idx="1"/>
          </p:nvPr>
        </p:nvSpPr>
        <p:spPr>
          <a:xfrm>
            <a:off x="298450" y="1350963"/>
            <a:ext cx="4502150" cy="5056187"/>
          </a:xfrm>
        </p:spPr>
        <p:txBody>
          <a:bodyPr/>
          <a:lstStyle/>
          <a:p>
            <a:r>
              <a:rPr lang="en-US"/>
              <a:t>At higher intracellular Ca</a:t>
            </a:r>
            <a:r>
              <a:rPr lang="en-US" baseline="30000"/>
              <a:t>2+</a:t>
            </a:r>
            <a:r>
              <a:rPr lang="en-US"/>
              <a:t> concentrations:</a:t>
            </a:r>
          </a:p>
          <a:p>
            <a:pPr lvl="1"/>
            <a:r>
              <a:rPr lang="en-US"/>
              <a:t>Additional _</a:t>
            </a:r>
          </a:p>
          <a:p>
            <a:pPr lvl="1"/>
            <a:endParaRPr lang="en-US"/>
          </a:p>
          <a:p>
            <a:pPr lvl="1"/>
            <a:r>
              <a:rPr lang="en-US"/>
              <a:t>Calcium-activated troponin binds an additional two Ca</a:t>
            </a:r>
            <a:r>
              <a:rPr lang="en-US" baseline="30000"/>
              <a:t>2+</a:t>
            </a:r>
            <a:r>
              <a:rPr lang="en-US"/>
              <a:t> at a separate regulatory site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  <a:latin typeface="Arial" pitchFamily="34" charset="0"/>
              </a:rPr>
              <a:t>Figure 9.11b</a:t>
            </a:r>
          </a:p>
        </p:txBody>
      </p:sp>
      <p:pic>
        <p:nvPicPr>
          <p:cNvPr id="76811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295400"/>
            <a:ext cx="4343400" cy="468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Role of Ionic Calcium (Ca</a:t>
            </a:r>
            <a:r>
              <a:rPr lang="en-US" sz="2800" baseline="30000"/>
              <a:t>2+</a:t>
            </a:r>
            <a:r>
              <a:rPr lang="en-US" sz="2800"/>
              <a:t>) in the Contraction Mechanism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>
          <a:xfrm>
            <a:off x="298450" y="1244600"/>
            <a:ext cx="4273550" cy="5056188"/>
          </a:xfrm>
        </p:spPr>
        <p:txBody>
          <a:bodyPr/>
          <a:lstStyle/>
          <a:p>
            <a:r>
              <a:rPr lang="en-US"/>
              <a:t>Calcium-activated troponin undergoes a __________________ change</a:t>
            </a:r>
          </a:p>
          <a:p>
            <a:endParaRPr lang="en-US"/>
          </a:p>
          <a:p>
            <a:r>
              <a:rPr lang="en-US"/>
              <a:t>This change moves tropomyosin away from _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  <a:latin typeface="Arial" pitchFamily="34" charset="0"/>
              </a:rPr>
              <a:t>Figure 9.11c</a:t>
            </a:r>
          </a:p>
        </p:txBody>
      </p:sp>
      <p:pic>
        <p:nvPicPr>
          <p:cNvPr id="778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9750" y="1524000"/>
            <a:ext cx="3524250" cy="462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Role of Ionic Calcium (Ca</a:t>
            </a:r>
            <a:r>
              <a:rPr lang="en-US" sz="2800" baseline="30000"/>
              <a:t>2+</a:t>
            </a:r>
            <a:r>
              <a:rPr lang="en-US" sz="2800"/>
              <a:t>) in the Contraction Mechanism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323975"/>
            <a:ext cx="4730750" cy="5056188"/>
          </a:xfrm>
        </p:spPr>
        <p:txBody>
          <a:bodyPr/>
          <a:lstStyle/>
          <a:p>
            <a:r>
              <a:rPr lang="en-US"/>
              <a:t>____________________ can now bind and cycle</a:t>
            </a:r>
          </a:p>
          <a:p>
            <a:r>
              <a:rPr lang="en-US"/>
              <a:t>This permits contraction to begin</a:t>
            </a:r>
          </a:p>
          <a:p>
            <a:pPr lvl="1"/>
            <a:r>
              <a:rPr lang="en-US"/>
              <a:t>sliding of the thin filaments by the myosin cross bridges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  <a:latin typeface="Arial" pitchFamily="34" charset="0"/>
              </a:rPr>
              <a:t>Figure 9.11d</a:t>
            </a:r>
          </a:p>
        </p:txBody>
      </p:sp>
      <p:pic>
        <p:nvPicPr>
          <p:cNvPr id="7885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0" y="1295400"/>
            <a:ext cx="4095750" cy="509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Sequential Events of Contraction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Cross bridge 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_____________________________________ attaches to actin filament</a:t>
            </a:r>
          </a:p>
          <a:p>
            <a:pPr>
              <a:lnSpc>
                <a:spcPct val="90000"/>
              </a:lnSpc>
            </a:pPr>
            <a:r>
              <a:rPr lang="en-US" sz="2800"/>
              <a:t>Working (power) stroke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myosin head ____________________________ actin filament toward M line</a:t>
            </a:r>
          </a:p>
          <a:p>
            <a:pPr>
              <a:lnSpc>
                <a:spcPct val="90000"/>
              </a:lnSpc>
            </a:pPr>
            <a:r>
              <a:rPr lang="en-US" sz="2800"/>
              <a:t>Cross bridge detachment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______________________________________ and the cross bridge detaches</a:t>
            </a:r>
          </a:p>
          <a:p>
            <a:pPr>
              <a:lnSpc>
                <a:spcPct val="90000"/>
              </a:lnSpc>
            </a:pPr>
            <a:r>
              <a:rPr lang="en-US" sz="2800"/>
              <a:t>“Cocking” of the myosin head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energy from hydrolysis of ___________________ cocks the myosin head into the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  <a:latin typeface="Arial" pitchFamily="34" charset="0"/>
              </a:rPr>
              <a:t>Figure 9.12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6704013"/>
            <a:chOff x="565" y="351"/>
            <a:chExt cx="4382" cy="3647"/>
          </a:xfrm>
        </p:grpSpPr>
        <p:pic>
          <p:nvPicPr>
            <p:cNvPr id="80900" name="Picture 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81" y="351"/>
              <a:ext cx="4366" cy="3454"/>
            </a:xfrm>
            <a:prstGeom prst="rect">
              <a:avLst/>
            </a:prstGeom>
            <a:noFill/>
          </p:spPr>
        </p:pic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>
              <a:off x="2388" y="3349"/>
              <a:ext cx="109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ATP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02" name="Rectangle 6"/>
            <p:cNvSpPr>
              <a:spLocks noChangeArrowheads="1"/>
            </p:cNvSpPr>
            <p:nvPr/>
          </p:nvSpPr>
          <p:spPr bwMode="auto">
            <a:xfrm>
              <a:off x="2756" y="589"/>
              <a:ext cx="116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ADP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03" name="Rectangle 7"/>
            <p:cNvSpPr>
              <a:spLocks noChangeArrowheads="1"/>
            </p:cNvSpPr>
            <p:nvPr/>
          </p:nvSpPr>
          <p:spPr bwMode="auto">
            <a:xfrm>
              <a:off x="1372" y="1993"/>
              <a:ext cx="116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ADP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04" name="Rectangle 8"/>
            <p:cNvSpPr>
              <a:spLocks noChangeArrowheads="1"/>
            </p:cNvSpPr>
            <p:nvPr/>
          </p:nvSpPr>
          <p:spPr bwMode="auto">
            <a:xfrm>
              <a:off x="708" y="2014"/>
              <a:ext cx="110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ATP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05" name="Rectangle 9"/>
            <p:cNvSpPr>
              <a:spLocks noChangeArrowheads="1"/>
            </p:cNvSpPr>
            <p:nvPr/>
          </p:nvSpPr>
          <p:spPr bwMode="auto">
            <a:xfrm>
              <a:off x="602" y="2099"/>
              <a:ext cx="274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hydrolysis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06" name="Rectangle 10"/>
            <p:cNvSpPr>
              <a:spLocks noChangeArrowheads="1"/>
            </p:cNvSpPr>
            <p:nvPr/>
          </p:nvSpPr>
          <p:spPr bwMode="auto">
            <a:xfrm>
              <a:off x="3984" y="1944"/>
              <a:ext cx="116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ADP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07" name="Rectangle 11"/>
            <p:cNvSpPr>
              <a:spLocks noChangeArrowheads="1"/>
            </p:cNvSpPr>
            <p:nvPr/>
          </p:nvSpPr>
          <p:spPr bwMode="auto">
            <a:xfrm>
              <a:off x="4648" y="3137"/>
              <a:ext cx="11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ATP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08" name="Rectangle 12"/>
            <p:cNvSpPr>
              <a:spLocks noChangeArrowheads="1"/>
            </p:cNvSpPr>
            <p:nvPr/>
          </p:nvSpPr>
          <p:spPr bwMode="auto">
            <a:xfrm>
              <a:off x="1393" y="2149"/>
              <a:ext cx="46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P</a:t>
              </a:r>
              <a:r>
                <a:rPr lang="en-US" sz="900" b="1" baseline="-25000">
                  <a:solidFill>
                    <a:srgbClr val="000000"/>
                  </a:solidFill>
                  <a:latin typeface="Arial" pitchFamily="34" charset="0"/>
                </a:rPr>
                <a:t>i</a:t>
              </a:r>
              <a:endParaRPr lang="en-US" sz="6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0909" name="Rectangle 13"/>
            <p:cNvSpPr>
              <a:spLocks noChangeArrowheads="1"/>
            </p:cNvSpPr>
            <p:nvPr/>
          </p:nvSpPr>
          <p:spPr bwMode="auto">
            <a:xfrm>
              <a:off x="2784" y="737"/>
              <a:ext cx="45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P</a:t>
              </a:r>
              <a:r>
                <a:rPr lang="en-US" sz="800" b="1" baseline="-25000">
                  <a:solidFill>
                    <a:srgbClr val="000000"/>
                  </a:solidFill>
                  <a:latin typeface="Arial" pitchFamily="34" charset="0"/>
                </a:rPr>
                <a:t>i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10" name="Rectangle 14"/>
            <p:cNvSpPr>
              <a:spLocks noChangeArrowheads="1"/>
            </p:cNvSpPr>
            <p:nvPr/>
          </p:nvSpPr>
          <p:spPr bwMode="auto">
            <a:xfrm>
              <a:off x="1951" y="596"/>
              <a:ext cx="368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Myosin head</a:t>
              </a:r>
            </a:p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(high-energy</a:t>
              </a:r>
            </a:p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configuration)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11" name="Rectangle 15"/>
            <p:cNvSpPr>
              <a:spLocks noChangeArrowheads="1"/>
            </p:cNvSpPr>
            <p:nvPr/>
          </p:nvSpPr>
          <p:spPr bwMode="auto">
            <a:xfrm>
              <a:off x="2021" y="1231"/>
              <a:ext cx="96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Myosin head attaches to the actin</a:t>
              </a:r>
            </a:p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myofilament, forming a cross bridge.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12" name="Rectangle 16"/>
            <p:cNvSpPr>
              <a:spLocks noChangeArrowheads="1"/>
            </p:cNvSpPr>
            <p:nvPr/>
          </p:nvSpPr>
          <p:spPr bwMode="auto">
            <a:xfrm>
              <a:off x="1633" y="1485"/>
              <a:ext cx="341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Thin filament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13" name="Rectangle 17"/>
            <p:cNvSpPr>
              <a:spLocks noChangeArrowheads="1"/>
            </p:cNvSpPr>
            <p:nvPr/>
          </p:nvSpPr>
          <p:spPr bwMode="auto">
            <a:xfrm>
              <a:off x="701" y="2558"/>
              <a:ext cx="1223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As ATP is split into ADP and P</a:t>
              </a:r>
              <a:r>
                <a:rPr lang="en-US" sz="900" b="1" baseline="-25000">
                  <a:solidFill>
                    <a:srgbClr val="000000"/>
                  </a:solidFill>
                  <a:latin typeface="Arial" pitchFamily="34" charset="0"/>
                </a:rPr>
                <a:t>i</a:t>
              </a:r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, the myosin</a:t>
              </a:r>
            </a:p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head is energized (cocked into the high-energy</a:t>
              </a:r>
            </a:p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conformation).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14" name="Rectangle 18"/>
            <p:cNvSpPr>
              <a:spLocks noChangeArrowheads="1"/>
            </p:cNvSpPr>
            <p:nvPr/>
          </p:nvSpPr>
          <p:spPr bwMode="auto">
            <a:xfrm>
              <a:off x="3525" y="2537"/>
              <a:ext cx="1293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Inorganic phosphate (P</a:t>
              </a:r>
              <a:r>
                <a:rPr lang="en-US" sz="900" b="1" baseline="-25000">
                  <a:solidFill>
                    <a:srgbClr val="000000"/>
                  </a:solidFill>
                  <a:latin typeface="Arial" pitchFamily="34" charset="0"/>
                </a:rPr>
                <a:t>i</a:t>
              </a:r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) generated in the</a:t>
              </a:r>
            </a:p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previous contraction cycle is released, initiating</a:t>
              </a:r>
            </a:p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the power (working) stroke. The myosin head</a:t>
              </a:r>
            </a:p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pivots and bends as it pulls on the actin filament,</a:t>
              </a:r>
            </a:p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sliding it toward the M line. Then ADP is released.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15" name="Rectangle 19"/>
            <p:cNvSpPr>
              <a:spLocks noChangeArrowheads="1"/>
            </p:cNvSpPr>
            <p:nvPr/>
          </p:nvSpPr>
          <p:spPr bwMode="auto">
            <a:xfrm>
              <a:off x="3116" y="3299"/>
              <a:ext cx="368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Myosin head</a:t>
              </a:r>
            </a:p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(low-energy</a:t>
              </a:r>
            </a:p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configuration)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16" name="Rectangle 20"/>
            <p:cNvSpPr>
              <a:spLocks noChangeArrowheads="1"/>
            </p:cNvSpPr>
            <p:nvPr/>
          </p:nvSpPr>
          <p:spPr bwMode="auto">
            <a:xfrm>
              <a:off x="2049" y="3850"/>
              <a:ext cx="1528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As new ATP attaches to the myosin head, the link between</a:t>
              </a:r>
            </a:p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myosin and actin weakens, and the cross bridge detaches.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17" name="Rectangle 21"/>
            <p:cNvSpPr>
              <a:spLocks noChangeArrowheads="1"/>
            </p:cNvSpPr>
            <p:nvPr/>
          </p:nvSpPr>
          <p:spPr bwMode="auto">
            <a:xfrm>
              <a:off x="1612" y="2021"/>
              <a:ext cx="368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06450" eaLnBrk="0" hangingPunct="0"/>
              <a:r>
                <a:rPr lang="en-US" sz="900" b="1">
                  <a:solidFill>
                    <a:srgbClr val="000000"/>
                  </a:solidFill>
                  <a:latin typeface="Arial" pitchFamily="34" charset="0"/>
                </a:rPr>
                <a:t>Thick filament</a:t>
              </a:r>
              <a:endParaRPr lang="en-US" sz="2100" b="1">
                <a:latin typeface="Arial" pitchFamily="34" charset="0"/>
              </a:endParaRPr>
            </a:p>
          </p:txBody>
        </p:sp>
        <p:sp>
          <p:nvSpPr>
            <p:cNvPr id="80918" name="Oval 22"/>
            <p:cNvSpPr>
              <a:spLocks noChangeAspect="1" noChangeArrowheads="1"/>
            </p:cNvSpPr>
            <p:nvPr/>
          </p:nvSpPr>
          <p:spPr bwMode="auto">
            <a:xfrm>
              <a:off x="1896" y="1225"/>
              <a:ext cx="92" cy="9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0348" tIns="40348" rIns="40348" bIns="40348" anchor="ctr"/>
            <a:lstStyle/>
            <a:p>
              <a:pPr algn="ctr" defTabSz="806450"/>
              <a:r>
                <a:rPr lang="en-US" sz="900" b="1">
                  <a:latin typeface="Arial" pitchFamily="34" charset="0"/>
                </a:rPr>
                <a:t>1</a:t>
              </a:r>
            </a:p>
          </p:txBody>
        </p:sp>
        <p:sp>
          <p:nvSpPr>
            <p:cNvPr id="80919" name="Oval 23"/>
            <p:cNvSpPr>
              <a:spLocks noChangeAspect="1" noChangeArrowheads="1"/>
            </p:cNvSpPr>
            <p:nvPr/>
          </p:nvSpPr>
          <p:spPr bwMode="auto">
            <a:xfrm>
              <a:off x="565" y="2552"/>
              <a:ext cx="92" cy="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0348" tIns="40348" rIns="40348" bIns="40348" anchor="ctr"/>
            <a:lstStyle/>
            <a:p>
              <a:pPr algn="ctr" defTabSz="806450"/>
              <a:r>
                <a:rPr lang="en-US" sz="900" b="1">
                  <a:latin typeface="Arial" pitchFamily="34" charset="0"/>
                </a:rPr>
                <a:t>4</a:t>
              </a:r>
            </a:p>
          </p:txBody>
        </p:sp>
        <p:sp>
          <p:nvSpPr>
            <p:cNvPr id="80920" name="Oval 24"/>
            <p:cNvSpPr>
              <a:spLocks noChangeAspect="1" noChangeArrowheads="1"/>
            </p:cNvSpPr>
            <p:nvPr/>
          </p:nvSpPr>
          <p:spPr bwMode="auto">
            <a:xfrm>
              <a:off x="3396" y="2527"/>
              <a:ext cx="92" cy="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0348" tIns="40348" rIns="40348" bIns="40348" anchor="ctr"/>
            <a:lstStyle/>
            <a:p>
              <a:pPr algn="ctr" defTabSz="806450"/>
              <a:r>
                <a:rPr lang="en-US" sz="900" b="1">
                  <a:latin typeface="Arial" pitchFamily="34" charset="0"/>
                </a:rPr>
                <a:t>2</a:t>
              </a:r>
            </a:p>
          </p:txBody>
        </p:sp>
        <p:sp>
          <p:nvSpPr>
            <p:cNvPr id="80921" name="Oval 25"/>
            <p:cNvSpPr>
              <a:spLocks noChangeAspect="1" noChangeArrowheads="1"/>
            </p:cNvSpPr>
            <p:nvPr/>
          </p:nvSpPr>
          <p:spPr bwMode="auto">
            <a:xfrm>
              <a:off x="1931" y="3847"/>
              <a:ext cx="92" cy="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0348" tIns="40348" rIns="40348" bIns="40348" anchor="ctr"/>
            <a:lstStyle/>
            <a:p>
              <a:pPr algn="ctr" defTabSz="806450"/>
              <a:r>
                <a:rPr lang="en-US" sz="900" b="1">
                  <a:latin typeface="Arial" pitchFamily="34" charset="0"/>
                </a:rPr>
                <a:t>3</a:t>
              </a:r>
            </a:p>
          </p:txBody>
        </p:sp>
        <p:sp>
          <p:nvSpPr>
            <p:cNvPr id="80922" name="Line 26"/>
            <p:cNvSpPr>
              <a:spLocks noChangeShapeType="1"/>
            </p:cNvSpPr>
            <p:nvPr/>
          </p:nvSpPr>
          <p:spPr bwMode="auto">
            <a:xfrm>
              <a:off x="2401" y="635"/>
              <a:ext cx="9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23" name="Freeform 27"/>
            <p:cNvSpPr>
              <a:spLocks/>
            </p:cNvSpPr>
            <p:nvPr/>
          </p:nvSpPr>
          <p:spPr bwMode="auto">
            <a:xfrm>
              <a:off x="2817" y="3339"/>
              <a:ext cx="283" cy="77"/>
            </a:xfrm>
            <a:custGeom>
              <a:avLst/>
              <a:gdLst/>
              <a:ahLst/>
              <a:cxnLst>
                <a:cxn ang="0">
                  <a:pos x="320" y="0"/>
                </a:cxn>
                <a:cxn ang="0">
                  <a:pos x="200" y="0"/>
                </a:cxn>
                <a:cxn ang="0">
                  <a:pos x="0" y="88"/>
                </a:cxn>
              </a:cxnLst>
              <a:rect l="0" t="0" r="r" b="b"/>
              <a:pathLst>
                <a:path w="320" h="88">
                  <a:moveTo>
                    <a:pt x="320" y="0"/>
                  </a:moveTo>
                  <a:lnTo>
                    <a:pt x="200" y="0"/>
                  </a:lnTo>
                  <a:lnTo>
                    <a:pt x="0" y="8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24" name="Line 28"/>
            <p:cNvSpPr>
              <a:spLocks noChangeShapeType="1"/>
            </p:cNvSpPr>
            <p:nvPr/>
          </p:nvSpPr>
          <p:spPr bwMode="auto">
            <a:xfrm>
              <a:off x="1864" y="1574"/>
              <a:ext cx="1" cy="9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25" name="Line 29"/>
            <p:cNvSpPr>
              <a:spLocks noChangeShapeType="1"/>
            </p:cNvSpPr>
            <p:nvPr/>
          </p:nvSpPr>
          <p:spPr bwMode="auto">
            <a:xfrm>
              <a:off x="1864" y="2111"/>
              <a:ext cx="1" cy="2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Contraction of Skeletal Muscle Fibers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Contraction 	</a:t>
            </a:r>
          </a:p>
          <a:p>
            <a:pPr lvl="1"/>
            <a:r>
              <a:rPr lang="en-US"/>
              <a:t>refers to the _</a:t>
            </a:r>
          </a:p>
          <a:p>
            <a:endParaRPr lang="en-US"/>
          </a:p>
          <a:p>
            <a:pPr lvl="1"/>
            <a:r>
              <a:rPr lang="en-US"/>
              <a:t>ends when cross bridges become inactive, the tension generated declines, and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Ultrastructure of Myofilaments: Thin Filaments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4076700"/>
          </a:xfrm>
        </p:spPr>
        <p:txBody>
          <a:bodyPr/>
          <a:lstStyle/>
          <a:p>
            <a:r>
              <a:rPr lang="en-US"/>
              <a:t>________________ filaments are chiefly composed of the _</a:t>
            </a:r>
          </a:p>
          <a:p>
            <a:r>
              <a:rPr lang="en-US"/>
              <a:t>The subunits contain the ____________________________ to which myosin heads attach during contraction</a:t>
            </a:r>
          </a:p>
          <a:p>
            <a:r>
              <a:rPr lang="en-US"/>
              <a:t>Tropomyosin and troponin are __________________________ bound to actin</a:t>
            </a:r>
          </a:p>
          <a:p>
            <a:endParaRPr lang="en-US"/>
          </a:p>
        </p:txBody>
      </p:sp>
      <p:pic>
        <p:nvPicPr>
          <p:cNvPr id="1812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5257800"/>
            <a:ext cx="4819650" cy="144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/>
          <a:lstStyle/>
          <a:p>
            <a:r>
              <a:rPr lang="en-US" sz="3200"/>
              <a:t>Contraction of Skeletal Muscle (Organ Level)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6096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two types of muscle contractions are:</a:t>
            </a:r>
          </a:p>
          <a:p>
            <a:pPr lvl="1">
              <a:lnSpc>
                <a:spcPct val="90000"/>
              </a:lnSpc>
            </a:pPr>
            <a:r>
              <a:rPr lang="en-US"/>
              <a:t>Isotonic contraction </a:t>
            </a:r>
          </a:p>
          <a:p>
            <a:pPr lvl="2">
              <a:lnSpc>
                <a:spcPct val="90000"/>
              </a:lnSpc>
            </a:pPr>
            <a:r>
              <a:rPr lang="en-US"/>
              <a:t>___________________ muscle length</a:t>
            </a:r>
          </a:p>
          <a:p>
            <a:pPr lvl="2">
              <a:lnSpc>
                <a:spcPct val="90000"/>
              </a:lnSpc>
            </a:pPr>
            <a:r>
              <a:rPr lang="en-US"/>
              <a:t>muscle shortens during contraction</a:t>
            </a:r>
          </a:p>
          <a:p>
            <a:pPr lvl="2">
              <a:lnSpc>
                <a:spcPct val="90000"/>
              </a:lnSpc>
            </a:pPr>
            <a:r>
              <a:rPr lang="en-US"/>
              <a:t>Iso = same;  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 contraction </a:t>
            </a:r>
          </a:p>
          <a:p>
            <a:pPr lvl="2">
              <a:lnSpc>
                <a:spcPct val="90000"/>
              </a:lnSpc>
            </a:pP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muscle does not shorten during contraction</a:t>
            </a:r>
          </a:p>
          <a:p>
            <a:pPr lvl="2">
              <a:lnSpc>
                <a:spcPct val="90000"/>
              </a:lnSpc>
            </a:pPr>
            <a:r>
              <a:rPr lang="en-US"/>
              <a:t>Iso = same;  metric =length </a:t>
            </a:r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038600"/>
            <a:ext cx="320040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/>
          <a:lstStyle/>
          <a:p>
            <a:r>
              <a:rPr lang="en-US" sz="3200"/>
              <a:t>Motor Unit: The Nerve-Muscle Functional Unit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4419600" cy="5029200"/>
          </a:xfrm>
        </p:spPr>
        <p:txBody>
          <a:bodyPr/>
          <a:lstStyle/>
          <a:p>
            <a:r>
              <a:rPr lang="en-US"/>
              <a:t>A motor unit is a _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The number of muscle fibers per motor unit varies</a:t>
            </a:r>
          </a:p>
          <a:p>
            <a:pPr lvl="1"/>
            <a:r>
              <a:rPr lang="en-US"/>
              <a:t>from four to several hundred</a:t>
            </a:r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981200"/>
            <a:ext cx="4038600" cy="372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85800"/>
          </a:xfrm>
        </p:spPr>
        <p:txBody>
          <a:bodyPr/>
          <a:lstStyle/>
          <a:p>
            <a:r>
              <a:rPr lang="en-US" sz="3200"/>
              <a:t>Motor Unit: The Nerve-Muscle Functional Unit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r>
              <a:rPr lang="en-US"/>
              <a:t>Muscles that control ______________________ have small motor units </a:t>
            </a:r>
          </a:p>
          <a:p>
            <a:pPr lvl="1"/>
            <a:r>
              <a:rPr lang="en-US"/>
              <a:t> fingers, eyes </a:t>
            </a:r>
          </a:p>
          <a:p>
            <a:r>
              <a:rPr lang="en-US"/>
              <a:t>Large weight-bearing muscles have _</a:t>
            </a:r>
          </a:p>
          <a:p>
            <a:pPr lvl="1"/>
            <a:r>
              <a:rPr lang="en-US"/>
              <a:t>thighs, hips</a:t>
            </a:r>
          </a:p>
          <a:p>
            <a:endParaRPr lang="en-US" sz="2800"/>
          </a:p>
          <a:p>
            <a:r>
              <a:rPr lang="en-US" sz="2800"/>
              <a:t>Muscle fibers from a motor unit are spread throughout the muscle; therefore,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Muscle Twitch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_____________________________ is the response of a muscle to a _</a:t>
            </a:r>
          </a:p>
          <a:p>
            <a:endParaRPr lang="en-US"/>
          </a:p>
          <a:p>
            <a:r>
              <a:rPr lang="en-US"/>
              <a:t>There are three phases to a muscle twitch</a:t>
            </a:r>
          </a:p>
          <a:p>
            <a:pPr lvl="1"/>
            <a:r>
              <a:rPr lang="en-US"/>
              <a:t>Latent period</a:t>
            </a:r>
          </a:p>
          <a:p>
            <a:pPr lvl="1"/>
            <a:r>
              <a:rPr lang="en-US"/>
              <a:t>Period of contraction</a:t>
            </a:r>
          </a:p>
          <a:p>
            <a:pPr lvl="1"/>
            <a:r>
              <a:rPr lang="en-US"/>
              <a:t>Period of relaxation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a Muscle Twitch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4495800" cy="5181600"/>
          </a:xfrm>
        </p:spPr>
        <p:txBody>
          <a:bodyPr/>
          <a:lstStyle/>
          <a:p>
            <a:r>
              <a:rPr lang="en-US"/>
              <a:t>  </a:t>
            </a:r>
          </a:p>
          <a:p>
            <a:pPr lvl="1"/>
            <a:r>
              <a:rPr lang="en-US"/>
              <a:t>first few msec after stimulus; EC coupling taking place</a:t>
            </a:r>
          </a:p>
          <a:p>
            <a:r>
              <a:rPr lang="en-US"/>
              <a:t> 	</a:t>
            </a:r>
          </a:p>
          <a:p>
            <a:pPr lvl="1"/>
            <a:r>
              <a:rPr lang="en-US"/>
              <a:t> cross bridges form; muscle shortens</a:t>
            </a:r>
          </a:p>
          <a:p>
            <a:r>
              <a:rPr lang="en-US"/>
              <a:t>Period of _</a:t>
            </a:r>
          </a:p>
          <a:p>
            <a:pPr lvl="1"/>
            <a:r>
              <a:rPr lang="en-US"/>
              <a:t>Ca</a:t>
            </a:r>
            <a:r>
              <a:rPr lang="en-US" baseline="30000"/>
              <a:t>2+</a:t>
            </a:r>
            <a:r>
              <a:rPr lang="en-US"/>
              <a:t> reabsorbed; _</a:t>
            </a:r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676400"/>
            <a:ext cx="3886200" cy="2782888"/>
          </a:xfrm>
          <a:prstGeom prst="rect">
            <a:avLst/>
          </a:prstGeom>
          <a:noFill/>
        </p:spPr>
      </p:pic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  <a:latin typeface="Arial" pitchFamily="34" charset="0"/>
              </a:rPr>
              <a:t>Figure 9.14a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Graded Muscle Responses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Graded muscle responses are:</a:t>
            </a:r>
          </a:p>
          <a:p>
            <a:pPr lvl="1"/>
            <a:r>
              <a:rPr lang="en-US"/>
              <a:t>Variations in the _</a:t>
            </a:r>
          </a:p>
          <a:p>
            <a:pPr lvl="1"/>
            <a:r>
              <a:rPr lang="en-US"/>
              <a:t>Required for proper control of skeletal movement</a:t>
            </a:r>
          </a:p>
          <a:p>
            <a:endParaRPr lang="en-US"/>
          </a:p>
          <a:p>
            <a:r>
              <a:rPr lang="en-US"/>
              <a:t>Responses are graded by:</a:t>
            </a:r>
          </a:p>
          <a:p>
            <a:pPr lvl="1"/>
            <a:r>
              <a:rPr lang="en-US"/>
              <a:t>the _</a:t>
            </a:r>
          </a:p>
          <a:p>
            <a:pPr lvl="1"/>
            <a:r>
              <a:rPr lang="en-US"/>
              <a:t>the ____________________________________ of the stimulus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Muscle Response to Varying Stimuli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143000"/>
            <a:ext cx="8270875" cy="4953000"/>
          </a:xfrm>
        </p:spPr>
        <p:txBody>
          <a:bodyPr/>
          <a:lstStyle/>
          <a:p>
            <a:r>
              <a:rPr lang="en-US"/>
              <a:t>A ______________________________ results in a _</a:t>
            </a:r>
          </a:p>
          <a:p>
            <a:pPr lvl="1"/>
            <a:r>
              <a:rPr lang="en-US"/>
              <a:t>a  </a:t>
            </a:r>
          </a:p>
          <a:p>
            <a:endParaRPr lang="en-US"/>
          </a:p>
          <a:p>
            <a:r>
              <a:rPr lang="en-US"/>
              <a:t>With frequently delivered stimuli, muscle does not have time to completely relax and it _</a:t>
            </a:r>
          </a:p>
          <a:p>
            <a:pPr lvl="1"/>
            <a:r>
              <a:rPr lang="en-US"/>
              <a:t> 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  <a:latin typeface="Arial" pitchFamily="34" charset="0"/>
              </a:rPr>
              <a:t>Figure 9.15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Muscle Response to Varying Stimuli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534400" cy="1747838"/>
          </a:xfrm>
        </p:spPr>
        <p:txBody>
          <a:bodyPr>
            <a:spAutoFit/>
          </a:bodyPr>
          <a:lstStyle/>
          <a:p>
            <a:r>
              <a:rPr lang="en-US"/>
              <a:t>More rapidly delivered stimuli result in _</a:t>
            </a:r>
          </a:p>
          <a:p>
            <a:endParaRPr lang="en-US"/>
          </a:p>
          <a:p>
            <a:r>
              <a:rPr lang="en-US"/>
              <a:t>If stimuli are given quickly enough, _</a:t>
            </a:r>
          </a:p>
        </p:txBody>
      </p:sp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505200"/>
            <a:ext cx="7391400" cy="3036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Muscle Response: Stimulation Strength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  </a:t>
            </a:r>
          </a:p>
          <a:p>
            <a:pPr lvl="1">
              <a:lnSpc>
                <a:spcPct val="90000"/>
              </a:lnSpc>
            </a:pPr>
            <a:r>
              <a:rPr lang="en-US"/>
              <a:t>the ___________________________ strength at which the first observable muscle contraction occurs</a:t>
            </a:r>
          </a:p>
          <a:p>
            <a:pPr>
              <a:lnSpc>
                <a:spcPct val="90000"/>
              </a:lnSpc>
            </a:pPr>
            <a:r>
              <a:rPr lang="en-US"/>
              <a:t>Beyond threshold, muscle _____________________________________ as stimulus strength is increased</a:t>
            </a:r>
          </a:p>
          <a:p>
            <a:pPr>
              <a:lnSpc>
                <a:spcPct val="90000"/>
              </a:lnSpc>
            </a:pPr>
            <a:r>
              <a:rPr lang="en-US"/>
              <a:t>Force of contraction is precisely controlled by multiple motor unit summation</a:t>
            </a:r>
          </a:p>
          <a:p>
            <a:pPr>
              <a:lnSpc>
                <a:spcPct val="90000"/>
              </a:lnSpc>
            </a:pPr>
            <a:r>
              <a:rPr lang="en-US"/>
              <a:t>This phenomenon, called ____________________________, brings more and more muscle fibers into 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Treppe: The Staircase Effect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Staircase </a:t>
            </a:r>
          </a:p>
          <a:p>
            <a:pPr lvl="1"/>
            <a:r>
              <a:rPr lang="en-US"/>
              <a:t>____________________________________ in response to multiple stimuli of the same strength</a:t>
            </a:r>
          </a:p>
          <a:p>
            <a:r>
              <a:rPr lang="en-US"/>
              <a:t>Contractions increase because:</a:t>
            </a:r>
          </a:p>
          <a:p>
            <a:pPr lvl="1"/>
            <a:r>
              <a:rPr lang="en-US"/>
              <a:t>There is ________________________________________ in the sarcoplasm</a:t>
            </a:r>
          </a:p>
          <a:p>
            <a:pPr lvl="1"/>
            <a:r>
              <a:rPr lang="en-US"/>
              <a:t>Muscle enzyme systems become more ______________________ because ________________ is increased as muscle contracts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Sarcoplasmic Reticulum (SR)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SR is __________________________________ that runs longitudinally and surrounds each myofibril</a:t>
            </a:r>
          </a:p>
          <a:p>
            <a:endParaRPr lang="en-US"/>
          </a:p>
          <a:p>
            <a:r>
              <a:rPr lang="en-US"/>
              <a:t>Functions in the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Muscle Tone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977900"/>
            <a:ext cx="8270875" cy="55403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Muscle _______________:</a:t>
            </a:r>
          </a:p>
          <a:p>
            <a:pPr lvl="1">
              <a:lnSpc>
                <a:spcPct val="90000"/>
              </a:lnSpc>
            </a:pPr>
            <a:r>
              <a:rPr lang="en-US"/>
              <a:t>Is the constant, slightly contracted state of all muscles, which _</a:t>
            </a:r>
          </a:p>
          <a:p>
            <a:pPr lvl="1">
              <a:lnSpc>
                <a:spcPct val="90000"/>
              </a:lnSpc>
            </a:pPr>
            <a:r>
              <a:rPr lang="en-US"/>
              <a:t>Keeps the muscles firm, healthy, and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______________________________ account for muscle tone by:</a:t>
            </a:r>
          </a:p>
          <a:p>
            <a:pPr lvl="1">
              <a:lnSpc>
                <a:spcPct val="90000"/>
              </a:lnSpc>
            </a:pPr>
            <a:r>
              <a:rPr lang="en-US"/>
              <a:t>Activating one motor unit and then another</a:t>
            </a:r>
          </a:p>
          <a:p>
            <a:pPr lvl="1">
              <a:lnSpc>
                <a:spcPct val="90000"/>
              </a:lnSpc>
            </a:pPr>
            <a:r>
              <a:rPr lang="en-US"/>
              <a:t>Responding to activation of ______________________________ in muscles and tendons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 Tubules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 tubules are continuous with the sarcolemma</a:t>
            </a:r>
          </a:p>
          <a:p>
            <a:endParaRPr lang="en-US"/>
          </a:p>
          <a:p>
            <a:r>
              <a:rPr lang="en-US"/>
              <a:t>They _________________________________ to the deepest regions of the muscle</a:t>
            </a:r>
          </a:p>
          <a:p>
            <a:endParaRPr lang="en-US"/>
          </a:p>
          <a:p>
            <a:r>
              <a:rPr lang="en-US"/>
              <a:t>These impulses signal for the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Sliding Filament Model of Contraction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Thin filaments slide past the thick ones so that the actin and myosin filaments overlap to a greater degree</a:t>
            </a:r>
          </a:p>
          <a:p>
            <a:r>
              <a:rPr lang="en-US"/>
              <a:t>In the ____________________________ state, thin and thick filaments overlap _</a:t>
            </a:r>
          </a:p>
          <a:p>
            <a:endParaRPr lang="en-US"/>
          </a:p>
          <a:p>
            <a:r>
              <a:rPr lang="en-US"/>
              <a:t>Upon stimulation,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Sliding Filament Model of Contraction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Each myosin head binds and detaches several times during contraction, acting like a ratchet to generate tension and propel the thin filaments to the center of the sarcomere</a:t>
            </a:r>
          </a:p>
          <a:p>
            <a:pPr>
              <a:lnSpc>
                <a:spcPct val="90000"/>
              </a:lnSpc>
            </a:pPr>
            <a:r>
              <a:rPr lang="en-US"/>
              <a:t>As this event occurs throughout the sarcomeres, the muscle shortens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http://www.wiley.com/college/pratt/0471393878/student/animations/actin_myosin/actin_myosin.swf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Skeletal Muscle Contraction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In order to contract, a skeletal muscle must:</a:t>
            </a:r>
          </a:p>
          <a:p>
            <a:pPr lvl="1"/>
            <a:r>
              <a:rPr lang="en-US"/>
              <a:t>Be stimulated _</a:t>
            </a:r>
          </a:p>
          <a:p>
            <a:pPr lvl="1"/>
            <a:r>
              <a:rPr lang="en-US"/>
              <a:t>Propagate an electrical current, or __________________________________</a:t>
            </a:r>
            <a:r>
              <a:rPr lang="en-US" i="1"/>
              <a:t>,</a:t>
            </a:r>
            <a:r>
              <a:rPr lang="en-US"/>
              <a:t> along its sarcolemma</a:t>
            </a:r>
          </a:p>
          <a:p>
            <a:pPr lvl="1"/>
            <a:r>
              <a:rPr lang="en-US"/>
              <a:t>Have a rise in _______________________________ levels, the final trigger for contraction</a:t>
            </a:r>
          </a:p>
          <a:p>
            <a:r>
              <a:rPr lang="en-US"/>
              <a:t>Linking the electrical signal to the contraction is excitation-contraction coupling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Nerve Stimulus of Skeletal Muscle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Skeletal muscles are stimulated by _________________________ of the somatic nervous system</a:t>
            </a:r>
          </a:p>
          <a:p>
            <a:r>
              <a:rPr lang="en-US" sz="2800"/>
              <a:t>Axons of these neurons travel in nerves to muscle cells</a:t>
            </a:r>
          </a:p>
          <a:p>
            <a:r>
              <a:rPr lang="en-US" sz="2800"/>
              <a:t>Axons of motor neurons ______________________________ as they enter muscles</a:t>
            </a:r>
          </a:p>
          <a:p>
            <a:r>
              <a:rPr lang="en-US" sz="2800"/>
              <a:t>Each axonal branch forms a ______________________ with a single muscle fiber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Neuromuscular Junction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The neuromuscular junction is formed from:</a:t>
            </a:r>
          </a:p>
          <a:p>
            <a:pPr lvl="1"/>
            <a:r>
              <a:rPr lang="en-US"/>
              <a:t>_____________________________________, which have small membranous sacs (________________________________) that contain the neurotransmitter _</a:t>
            </a:r>
          </a:p>
          <a:p>
            <a:pPr lvl="1"/>
            <a:endParaRPr lang="en-US"/>
          </a:p>
          <a:p>
            <a:pPr lvl="1"/>
            <a:r>
              <a:rPr lang="en-US"/>
              <a:t>The _____________________________________ of a muscle, which is a specific _____________________________________ that contains ___________________________________ and helps form the neuromuscular junction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1156</Words>
  <Application>Microsoft Office PowerPoint</Application>
  <PresentationFormat>On-screen Show (4:3)</PresentationFormat>
  <Paragraphs>212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Ultrastructure of Myofilaments: Thick Filaments</vt:lpstr>
      <vt:lpstr>Ultrastructure of Myofilaments: Thin Filaments</vt:lpstr>
      <vt:lpstr>Sarcoplasmic Reticulum (SR)</vt:lpstr>
      <vt:lpstr>T Tubules</vt:lpstr>
      <vt:lpstr>Sliding Filament Model of Contraction</vt:lpstr>
      <vt:lpstr>Sliding Filament Model of Contraction</vt:lpstr>
      <vt:lpstr>Skeletal Muscle Contraction</vt:lpstr>
      <vt:lpstr>Nerve Stimulus of Skeletal Muscle</vt:lpstr>
      <vt:lpstr>Neuromuscular Junction</vt:lpstr>
      <vt:lpstr>Neuromuscular Junction</vt:lpstr>
      <vt:lpstr>Neuromuscular Junction</vt:lpstr>
      <vt:lpstr>Destruction of Acetylcholine</vt:lpstr>
      <vt:lpstr>Role of Ionic Calcium (Ca2+) in the Contraction Mechanism</vt:lpstr>
      <vt:lpstr>Role of Ionic Calcium (Ca2+) in the Contraction Mechanism</vt:lpstr>
      <vt:lpstr>Role of Ionic Calcium (Ca2+) in the Contraction Mechanism</vt:lpstr>
      <vt:lpstr>Role of Ionic Calcium (Ca2+) in the Contraction Mechanism</vt:lpstr>
      <vt:lpstr>Sequential Events of Contraction</vt:lpstr>
      <vt:lpstr>Slide 18</vt:lpstr>
      <vt:lpstr>Contraction of Skeletal Muscle Fibers</vt:lpstr>
      <vt:lpstr>Contraction of Skeletal Muscle (Organ Level)</vt:lpstr>
      <vt:lpstr>Motor Unit: The Nerve-Muscle Functional Unit</vt:lpstr>
      <vt:lpstr>Motor Unit: The Nerve-Muscle Functional Unit</vt:lpstr>
      <vt:lpstr>Muscle Twitch</vt:lpstr>
      <vt:lpstr>Phases of a Muscle Twitch</vt:lpstr>
      <vt:lpstr>Graded Muscle Responses</vt:lpstr>
      <vt:lpstr>Muscle Response to Varying Stimuli</vt:lpstr>
      <vt:lpstr>Muscle Response to Varying Stimuli</vt:lpstr>
      <vt:lpstr>Muscle Response: Stimulation Strength</vt:lpstr>
      <vt:lpstr>Treppe: The Staircase Effect</vt:lpstr>
      <vt:lpstr>Muscle Tone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Ultrastructure of Myofilaments: Thick Filaments</dc:title>
  <dc:creator>bawargo</dc:creator>
  <cp:lastModifiedBy>bawargo</cp:lastModifiedBy>
  <cp:revision>1</cp:revision>
  <dcterms:created xsi:type="dcterms:W3CDTF">2009-02-02T20:20:25Z</dcterms:created>
  <dcterms:modified xsi:type="dcterms:W3CDTF">2009-02-02T20:21:01Z</dcterms:modified>
</cp:coreProperties>
</file>