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CD957-B7A6-4398-B415-E31E43C3A068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382B7-AEBF-4829-BA88-25BE6C89B9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AD958-35B0-4013-90F5-F3FE99CCF1AD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830BF-06BB-43C9-A0F6-2BD466B70B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830BF-06BB-43C9-A0F6-2BD466B70B4C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Three Material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B9B0-A9F1-452E-9204-0F076ACBF297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7F3C-2516-4C58-A3F6-75F45C1C3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B9B0-A9F1-452E-9204-0F076ACBF297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7F3C-2516-4C58-A3F6-75F45C1C3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B9B0-A9F1-452E-9204-0F076ACBF297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7F3C-2516-4C58-A3F6-75F45C1C3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B9B0-A9F1-452E-9204-0F076ACBF297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7F3C-2516-4C58-A3F6-75F45C1C3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B9B0-A9F1-452E-9204-0F076ACBF297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7F3C-2516-4C58-A3F6-75F45C1C3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B9B0-A9F1-452E-9204-0F076ACBF297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7F3C-2516-4C58-A3F6-75F45C1C3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B9B0-A9F1-452E-9204-0F076ACBF297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7F3C-2516-4C58-A3F6-75F45C1C3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B9B0-A9F1-452E-9204-0F076ACBF297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7F3C-2516-4C58-A3F6-75F45C1C3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B9B0-A9F1-452E-9204-0F076ACBF297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7F3C-2516-4C58-A3F6-75F45C1C3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B9B0-A9F1-452E-9204-0F076ACBF297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7F3C-2516-4C58-A3F6-75F45C1C3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B9B0-A9F1-452E-9204-0F076ACBF297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7F3C-2516-4C58-A3F6-75F45C1C3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EB9B0-A9F1-452E-9204-0F076ACBF297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87F3C-2516-4C58-A3F6-75F45C1C33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/>
              <a:t>Muscle Metabolism: Energy for Contraction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_____________________is the only source used directly for contractile </a:t>
            </a:r>
            <a:r>
              <a:rPr lang="en-US" dirty="0" smtClean="0"/>
              <a:t>activity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Effects of Aerobic Exercise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Aerobic exercise results in an increase of:</a:t>
            </a:r>
          </a:p>
          <a:p>
            <a:pPr lvl="1"/>
            <a:r>
              <a:rPr lang="en-US" smtClean="0"/>
              <a:t>Muscle _</a:t>
            </a:r>
          </a:p>
          <a:p>
            <a:pPr lvl="1"/>
            <a:r>
              <a:rPr lang="en-US" smtClean="0"/>
              <a:t>Number of _</a:t>
            </a:r>
          </a:p>
          <a:p>
            <a:pPr lvl="1"/>
            <a:r>
              <a:rPr lang="en-US" smtClean="0"/>
              <a:t>______________________________ synthesis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Effects of Resistance Exercise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Resistance exercise (typically anaerobic) results in:</a:t>
            </a:r>
          </a:p>
          <a:p>
            <a:pPr lvl="1"/>
            <a:r>
              <a:rPr lang="en-US" smtClean="0"/>
              <a:t>Muscle _</a:t>
            </a:r>
          </a:p>
          <a:p>
            <a:pPr lvl="1"/>
            <a:r>
              <a:rPr lang="en-US" smtClean="0"/>
              <a:t>Increased </a:t>
            </a:r>
          </a:p>
          <a:p>
            <a:pPr lvl="2"/>
            <a:r>
              <a:rPr lang="en-US" smtClean="0"/>
              <a:t> </a:t>
            </a:r>
          </a:p>
          <a:p>
            <a:pPr lvl="2"/>
            <a:r>
              <a:rPr lang="en-US" smtClean="0"/>
              <a:t>Myofilaments</a:t>
            </a:r>
          </a:p>
          <a:p>
            <a:pPr lvl="2"/>
            <a:r>
              <a:rPr lang="en-US" smtClean="0"/>
              <a:t>Glycogen stores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Overload Principle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Forcing a muscle to work promotes _</a:t>
            </a:r>
          </a:p>
          <a:p>
            <a:endParaRPr lang="en-US" smtClean="0"/>
          </a:p>
          <a:p>
            <a:r>
              <a:rPr lang="en-US" smtClean="0"/>
              <a:t>Muscles adapt to increased demands</a:t>
            </a:r>
          </a:p>
          <a:p>
            <a:endParaRPr lang="en-US" smtClean="0"/>
          </a:p>
          <a:p>
            <a:r>
              <a:rPr lang="en-US" smtClean="0"/>
              <a:t>Muscles must be ____________________________________  to produce further gains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Smooth Muscle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648200"/>
          </a:xfrm>
        </p:spPr>
        <p:txBody>
          <a:bodyPr/>
          <a:lstStyle/>
          <a:p>
            <a:r>
              <a:rPr lang="en-US" smtClean="0"/>
              <a:t>Composed of _</a:t>
            </a:r>
          </a:p>
          <a:p>
            <a:endParaRPr lang="en-US" smtClean="0"/>
          </a:p>
          <a:p>
            <a:r>
              <a:rPr lang="en-US" smtClean="0"/>
              <a:t>Lack the coarse connective tissue sheaths of skeletal muscle,</a:t>
            </a:r>
          </a:p>
          <a:p>
            <a:pPr lvl="1"/>
            <a:r>
              <a:rPr lang="en-US" smtClean="0"/>
              <a:t>have fine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Smooth Muscle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Organized into two layers of closely apposed fibers</a:t>
            </a:r>
          </a:p>
          <a:p>
            <a:pPr lvl="1"/>
            <a:r>
              <a:rPr lang="en-US" smtClean="0"/>
              <a:t> </a:t>
            </a:r>
          </a:p>
          <a:p>
            <a:pPr lvl="1"/>
            <a:r>
              <a:rPr lang="en-US" smtClean="0"/>
              <a:t> </a:t>
            </a:r>
          </a:p>
          <a:p>
            <a:r>
              <a:rPr lang="en-US" smtClean="0"/>
              <a:t>Found in walls of _</a:t>
            </a:r>
          </a:p>
          <a:p>
            <a:r>
              <a:rPr lang="en-US" smtClean="0"/>
              <a:t>Have essentially the same contractile mechanisms as skeletal muscle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Smooth Muscle</a:t>
            </a:r>
          </a:p>
        </p:txBody>
      </p:sp>
      <p:pic>
        <p:nvPicPr>
          <p:cNvPr id="13107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1676400"/>
            <a:ext cx="8610600" cy="36353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9.24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Peristalsis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When the longitudinal layer contracts</a:t>
            </a:r>
          </a:p>
          <a:p>
            <a:pPr lvl="1"/>
            <a:r>
              <a:rPr lang="en-US" smtClean="0"/>
              <a:t>the organ _</a:t>
            </a:r>
          </a:p>
          <a:p>
            <a:r>
              <a:rPr lang="en-US" smtClean="0"/>
              <a:t>When the circular layer contracts</a:t>
            </a:r>
          </a:p>
          <a:p>
            <a:pPr lvl="1"/>
            <a:r>
              <a:rPr lang="en-US" smtClean="0"/>
              <a:t>the organ _</a:t>
            </a:r>
          </a:p>
          <a:p>
            <a:r>
              <a:rPr lang="en-US" smtClean="0"/>
              <a:t> </a:t>
            </a:r>
          </a:p>
          <a:p>
            <a:pPr lvl="1"/>
            <a:r>
              <a:rPr lang="en-US" smtClean="0"/>
              <a:t>alternating contractions and relaxations of smooth muscles that mix and squeeze substances through the lumen of hollow organs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Innervation of Smooth Muscle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Smooth muscle lacks _</a:t>
            </a:r>
          </a:p>
          <a:p>
            <a:r>
              <a:rPr lang="en-US" smtClean="0"/>
              <a:t>Innervating nerves have bulbous swellings called _</a:t>
            </a:r>
          </a:p>
          <a:p>
            <a:endParaRPr lang="en-US" smtClean="0"/>
          </a:p>
          <a:p>
            <a:r>
              <a:rPr lang="en-US" smtClean="0"/>
              <a:t>Varicosities release _________________________________ into wide synaptic clefts called _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Innervation of Smooth Muscle</a:t>
            </a:r>
          </a:p>
        </p:txBody>
      </p:sp>
      <p:pic>
        <p:nvPicPr>
          <p:cNvPr id="13414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" y="1447800"/>
            <a:ext cx="8763000" cy="40687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9.25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Microscopic Anatomy of Smooth Muscle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5410200" cy="4648200"/>
          </a:xfrm>
        </p:spPr>
        <p:txBody>
          <a:bodyPr/>
          <a:lstStyle/>
          <a:p>
            <a:r>
              <a:rPr lang="en-US" sz="3100" smtClean="0"/>
              <a:t>Sarcoplasmic Reticulum</a:t>
            </a:r>
          </a:p>
          <a:p>
            <a:pPr lvl="1"/>
            <a:r>
              <a:rPr lang="en-US" sz="2700" smtClean="0"/>
              <a:t>is less developed than in skeletal muscle </a:t>
            </a:r>
          </a:p>
          <a:p>
            <a:pPr lvl="1"/>
            <a:r>
              <a:rPr lang="en-US" sz="2700" smtClean="0"/>
              <a:t>lacks a specific pattern</a:t>
            </a:r>
          </a:p>
          <a:p>
            <a:r>
              <a:rPr lang="en-US" sz="3100" smtClean="0"/>
              <a:t> </a:t>
            </a:r>
          </a:p>
          <a:p>
            <a:r>
              <a:rPr lang="en-US" sz="3100" smtClean="0"/>
              <a:t>Plasma membranes have pouchlike infoldings called caveoli</a:t>
            </a:r>
          </a:p>
        </p:txBody>
      </p:sp>
      <p:pic>
        <p:nvPicPr>
          <p:cNvPr id="13517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62600" y="1295400"/>
            <a:ext cx="2916238" cy="49053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Muscle Metabolism: Anaerobic Glycolysis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When muscle contractile activity reaches __________ of maximum:</a:t>
            </a:r>
          </a:p>
          <a:p>
            <a:pPr lvl="1"/>
            <a:r>
              <a:rPr lang="en-US" smtClean="0"/>
              <a:t>Bulging muscles _</a:t>
            </a:r>
          </a:p>
          <a:p>
            <a:pPr lvl="1"/>
            <a:r>
              <a:rPr lang="en-US" smtClean="0"/>
              <a:t>Oxygen delivery is _</a:t>
            </a:r>
          </a:p>
          <a:p>
            <a:pPr lvl="1"/>
            <a:r>
              <a:rPr lang="en-US" smtClean="0"/>
              <a:t>Pyruvic acid is converted into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Microscopic Anatomy of Smooth Muscle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Ca2+ is kept in the extracellular space near the </a:t>
            </a:r>
            <a:r>
              <a:rPr lang="en-US" dirty="0" err="1"/>
              <a:t>caveoli</a:t>
            </a:r>
            <a:r>
              <a:rPr lang="en-US" dirty="0"/>
              <a:t>, allowing rapid influx when channels are opened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There are </a:t>
            </a:r>
            <a:r>
              <a:rPr lang="en-US" dirty="0" smtClean="0"/>
              <a:t>____________________________________ and </a:t>
            </a:r>
            <a:r>
              <a:rPr lang="en-US" dirty="0"/>
              <a:t>no </a:t>
            </a:r>
            <a:r>
              <a:rPr lang="en-US" dirty="0" err="1"/>
              <a:t>sarcomeres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Thin and thick filaments are 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/>
              <a:t>Myofilaments in Smooth Muscle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8450" y="1311275"/>
            <a:ext cx="8383588" cy="5056188"/>
          </a:xfrm>
        </p:spPr>
        <p:txBody>
          <a:bodyPr/>
          <a:lstStyle/>
          <a:p>
            <a:r>
              <a:rPr lang="en-US" smtClean="0"/>
              <a:t>Ratio of thick to thin filaments is much lower than in skeletal muscle</a:t>
            </a:r>
          </a:p>
          <a:p>
            <a:endParaRPr lang="en-US" smtClean="0"/>
          </a:p>
          <a:p>
            <a:r>
              <a:rPr lang="en-US" smtClean="0"/>
              <a:t>Thick filaments have heads along their entire length</a:t>
            </a:r>
          </a:p>
          <a:p>
            <a:endParaRPr lang="en-US" smtClean="0"/>
          </a:p>
          <a:p>
            <a:r>
              <a:rPr lang="en-US" smtClean="0"/>
              <a:t>There is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Myofilaments in Smooth Muscle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8450" y="1311275"/>
            <a:ext cx="8383588" cy="5056188"/>
          </a:xfrm>
        </p:spPr>
        <p:txBody>
          <a:bodyPr/>
          <a:lstStyle/>
          <a:p>
            <a:r>
              <a:rPr lang="en-US" sz="2800" smtClean="0"/>
              <a:t>Thick and thin filaments are ________________________________________ , causing smooth muscle to contract in a corkscrew manner</a:t>
            </a:r>
          </a:p>
          <a:p>
            <a:endParaRPr lang="en-US" sz="2800" smtClean="0"/>
          </a:p>
          <a:p>
            <a:pPr>
              <a:buFontTx/>
              <a:buNone/>
            </a:pPr>
            <a:endParaRPr lang="en-US" sz="2800" smtClean="0"/>
          </a:p>
        </p:txBody>
      </p:sp>
      <p:pic>
        <p:nvPicPr>
          <p:cNvPr id="13824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57600" y="2819400"/>
            <a:ext cx="4657725" cy="381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Contraction of Smooth Muscle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Whole sheets of smooth muscle exhibit _</a:t>
            </a:r>
          </a:p>
          <a:p>
            <a:endParaRPr lang="en-US" smtClean="0"/>
          </a:p>
          <a:p>
            <a:r>
              <a:rPr lang="en-US" smtClean="0"/>
              <a:t>They contract in ________________________,  reflecting their electrical coupling with _</a:t>
            </a:r>
          </a:p>
          <a:p>
            <a:endParaRPr lang="en-US" smtClean="0"/>
          </a:p>
          <a:p>
            <a:r>
              <a:rPr lang="en-US" smtClean="0"/>
              <a:t>Action potentials are transmitted from cell to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Contraction of Smooth Muscle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Some smooth muscle cells: </a:t>
            </a:r>
          </a:p>
          <a:p>
            <a:pPr lvl="1"/>
            <a:r>
              <a:rPr lang="en-US" smtClean="0"/>
              <a:t>Act as ___________________________________  and set the contractile pace for whole sheets of muscle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Are ________________________________________ and depolarize without external stimuli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Contraction Mechanism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Actin</a:t>
            </a:r>
            <a:r>
              <a:rPr lang="en-US" dirty="0"/>
              <a:t> and myosin interact according to the sliding filament mechanism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 final trigger for contractions is a </a:t>
            </a:r>
            <a:r>
              <a:rPr lang="en-US" dirty="0" smtClean="0"/>
              <a:t>_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</a:t>
            </a:r>
            <a:r>
              <a:rPr lang="en-US" baseline="30000" dirty="0" smtClean="0"/>
              <a:t>2</a:t>
            </a:r>
            <a:r>
              <a:rPr lang="en-US" baseline="30000" dirty="0"/>
              <a:t>+</a:t>
            </a:r>
            <a:r>
              <a:rPr lang="en-US" dirty="0"/>
              <a:t> is released from the SR and from the extracellular space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Ca</a:t>
            </a:r>
            <a:r>
              <a:rPr lang="en-US" baseline="30000" dirty="0"/>
              <a:t>2+</a:t>
            </a:r>
            <a:r>
              <a:rPr lang="en-US" dirty="0"/>
              <a:t> interacts with </a:t>
            </a:r>
            <a:r>
              <a:rPr lang="en-US" dirty="0" smtClean="0"/>
              <a:t>________________________________________ </a:t>
            </a:r>
            <a:r>
              <a:rPr lang="en-US" dirty="0"/>
              <a:t>and myosin light chain </a:t>
            </a:r>
            <a:r>
              <a:rPr lang="en-US" dirty="0" err="1"/>
              <a:t>kinase</a:t>
            </a:r>
            <a:r>
              <a:rPr lang="en-US" dirty="0"/>
              <a:t> to activate myosin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Role of Calcium Ion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Ca</a:t>
            </a:r>
            <a:r>
              <a:rPr lang="en-US" baseline="30000" dirty="0"/>
              <a:t>2+</a:t>
            </a:r>
            <a:r>
              <a:rPr lang="en-US" dirty="0"/>
              <a:t> binds to </a:t>
            </a:r>
            <a:r>
              <a:rPr lang="en-US" dirty="0" err="1"/>
              <a:t>calmodulin</a:t>
            </a:r>
            <a:r>
              <a:rPr lang="en-US" dirty="0"/>
              <a:t> and activates it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Activated </a:t>
            </a:r>
            <a:r>
              <a:rPr lang="en-US" dirty="0" err="1"/>
              <a:t>calmodulin</a:t>
            </a:r>
            <a:r>
              <a:rPr lang="en-US" dirty="0"/>
              <a:t> activates the </a:t>
            </a:r>
            <a:r>
              <a:rPr lang="en-US" dirty="0" smtClean="0"/>
              <a:t>_</a:t>
            </a:r>
            <a:endParaRPr 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Activated </a:t>
            </a:r>
            <a:r>
              <a:rPr lang="en-US" dirty="0" err="1"/>
              <a:t>kinase</a:t>
            </a:r>
            <a:r>
              <a:rPr lang="en-US" dirty="0"/>
              <a:t> </a:t>
            </a:r>
            <a:r>
              <a:rPr lang="en-US" dirty="0" smtClean="0"/>
              <a:t>_____________________________________ from </a:t>
            </a:r>
            <a:r>
              <a:rPr lang="en-US" dirty="0"/>
              <a:t>ATP to myosin cross bridges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Phosphorylated</a:t>
            </a:r>
            <a:r>
              <a:rPr lang="en-US" dirty="0"/>
              <a:t> cross bridges interact with </a:t>
            </a:r>
            <a:r>
              <a:rPr lang="en-US" dirty="0" err="1"/>
              <a:t>actin</a:t>
            </a:r>
            <a:r>
              <a:rPr lang="en-US" dirty="0"/>
              <a:t> to produce shortening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Smooth muscle relaxes when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609600"/>
          </a:xfrm>
        </p:spPr>
        <p:txBody>
          <a:bodyPr/>
          <a:lstStyle/>
          <a:p>
            <a:r>
              <a:rPr lang="en-US" sz="3200" smtClean="0"/>
              <a:t>Special Features of Smooth Muscle Contraction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55700"/>
            <a:ext cx="8270875" cy="5056188"/>
          </a:xfrm>
        </p:spPr>
        <p:txBody>
          <a:bodyPr/>
          <a:lstStyle/>
          <a:p>
            <a:r>
              <a:rPr lang="en-US" smtClean="0"/>
              <a:t>Unique characteristics of smooth muscle include:</a:t>
            </a:r>
          </a:p>
          <a:p>
            <a:pPr lvl="1"/>
            <a:r>
              <a:rPr lang="en-US" smtClean="0"/>
              <a:t>Smooth muscle _</a:t>
            </a:r>
          </a:p>
          <a:p>
            <a:pPr lvl="1"/>
            <a:r>
              <a:rPr lang="en-US" smtClean="0"/>
              <a:t>__________________________ , prolonged contractile activity</a:t>
            </a:r>
          </a:p>
          <a:p>
            <a:pPr lvl="1"/>
            <a:r>
              <a:rPr lang="en-US" smtClean="0"/>
              <a:t>__________________________  energy requirements</a:t>
            </a:r>
          </a:p>
          <a:p>
            <a:pPr lvl="1"/>
            <a:r>
              <a:rPr lang="en-US" smtClean="0"/>
              <a:t>Response to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Response to Stretch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Smooth muscle exhibits a phenomenon called </a:t>
            </a:r>
            <a:br>
              <a:rPr lang="en-US" smtClean="0"/>
            </a:br>
            <a:r>
              <a:rPr lang="en-US" smtClean="0"/>
              <a:t>_____________________________________ in which: </a:t>
            </a:r>
          </a:p>
          <a:p>
            <a:pPr lvl="1"/>
            <a:r>
              <a:rPr lang="en-US" smtClean="0"/>
              <a:t>Smooth muscle responds to stretch only briefly, and then _</a:t>
            </a:r>
          </a:p>
          <a:p>
            <a:pPr lvl="1"/>
            <a:r>
              <a:rPr lang="en-US" smtClean="0"/>
              <a:t>The new length, however, retains its ability to contract</a:t>
            </a:r>
          </a:p>
          <a:p>
            <a:pPr lvl="1"/>
            <a:r>
              <a:rPr lang="en-US" smtClean="0"/>
              <a:t>This enables organs such as the stomach and bladder to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Hyperplasia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Certain smooth muscles can divide and increase their numbers by undergoing </a:t>
            </a:r>
            <a:r>
              <a:rPr lang="en-US" dirty="0" smtClean="0"/>
              <a:t>_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This </a:t>
            </a:r>
            <a:r>
              <a:rPr lang="en-US" dirty="0"/>
              <a:t>is shown by estrogen’s effect on the uterus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At </a:t>
            </a:r>
            <a:r>
              <a:rPr lang="en-US" dirty="0" smtClean="0"/>
              <a:t>_</a:t>
            </a:r>
            <a:endParaRPr lang="en-US" dirty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estrogen stimulates the synthesis of more smooth muscle, causing the uterus to grow to adult size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During </a:t>
            </a:r>
            <a:r>
              <a:rPr lang="en-US" dirty="0" smtClean="0"/>
              <a:t>_</a:t>
            </a:r>
            <a:endParaRPr lang="en-US" dirty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estrogen stimulates uterine growth to accommodate the increasing size of the growing fetus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Muscle Metabolism: Anaerobic Glycolysis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lactic acid:</a:t>
            </a:r>
          </a:p>
          <a:p>
            <a:pPr lvl="1"/>
            <a:r>
              <a:rPr lang="en-US" smtClean="0"/>
              <a:t>Diffuses into the bloodstream</a:t>
            </a:r>
          </a:p>
          <a:p>
            <a:pPr lvl="1"/>
            <a:r>
              <a:rPr lang="en-US" smtClean="0"/>
              <a:t>Is picked up and ___________________________________ by the liver, kidneys, and heart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Is converted back into pyruvic acid by the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Types of Smooth Muscle: Single Unit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cells of single-unit smooth muscle, commonly called _</a:t>
            </a:r>
          </a:p>
          <a:p>
            <a:pPr lvl="1"/>
            <a:r>
              <a:rPr lang="en-US" smtClean="0"/>
              <a:t>Contract _</a:t>
            </a:r>
          </a:p>
          <a:p>
            <a:pPr lvl="1"/>
            <a:r>
              <a:rPr lang="en-US" smtClean="0"/>
              <a:t>Are electrically coupled to one another via gap junctions</a:t>
            </a:r>
          </a:p>
          <a:p>
            <a:pPr lvl="1"/>
            <a:r>
              <a:rPr lang="en-US" smtClean="0"/>
              <a:t>Often exhibit _</a:t>
            </a:r>
          </a:p>
          <a:p>
            <a:pPr lvl="1"/>
            <a:r>
              <a:rPr lang="en-US" smtClean="0"/>
              <a:t>Are arranged in opposing sheets and exhibit stress-relaxation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Smooth Muscle: Multiunit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____________________________________ muscles are found:</a:t>
            </a:r>
          </a:p>
          <a:p>
            <a:pPr lvl="1"/>
            <a:r>
              <a:rPr lang="en-US" smtClean="0"/>
              <a:t>In large airways to the lungs</a:t>
            </a:r>
          </a:p>
          <a:p>
            <a:pPr lvl="1"/>
            <a:r>
              <a:rPr lang="en-US" smtClean="0"/>
              <a:t>In large _</a:t>
            </a:r>
          </a:p>
          <a:p>
            <a:pPr lvl="1"/>
            <a:r>
              <a:rPr lang="en-US" smtClean="0"/>
              <a:t>In arrector pili muscles</a:t>
            </a:r>
          </a:p>
          <a:p>
            <a:pPr lvl="1"/>
            <a:r>
              <a:rPr lang="en-US" smtClean="0"/>
              <a:t>Attached to _</a:t>
            </a:r>
          </a:p>
          <a:p>
            <a:pPr lvl="1"/>
            <a:r>
              <a:rPr lang="en-US" smtClean="0"/>
              <a:t>In the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Smooth Muscle: Multiunit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Their characteristics include: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Rare gap junctions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______________________________ spontaneous </a:t>
            </a:r>
            <a:r>
              <a:rPr lang="en-US" dirty="0" err="1"/>
              <a:t>depolarizations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Structurally </a:t>
            </a:r>
            <a:r>
              <a:rPr lang="en-US" dirty="0" smtClean="0"/>
              <a:t>__________________________________ muscle </a:t>
            </a:r>
            <a:r>
              <a:rPr lang="en-US" dirty="0"/>
              <a:t>fibers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 rich nerve supply, which, with a number of muscle fibers, forms motor units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_____________________________________ in </a:t>
            </a:r>
            <a:r>
              <a:rPr lang="en-US" dirty="0"/>
              <a:t>response to neural stimuli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Muscular Dystrophy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Muscular dystrophy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group of inherited </a:t>
            </a:r>
            <a:r>
              <a:rPr lang="en-US" dirty="0" smtClean="0"/>
              <a:t>_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muscles enlarge due to </a:t>
            </a:r>
            <a:r>
              <a:rPr lang="en-US" dirty="0" smtClean="0"/>
              <a:t>_________________________________________deposits</a:t>
            </a:r>
            <a:r>
              <a:rPr lang="en-US" dirty="0"/>
              <a:t>,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but muscle fibers </a:t>
            </a:r>
            <a:r>
              <a:rPr lang="en-US" dirty="0" smtClean="0"/>
              <a:t>_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Caused by a lack of the </a:t>
            </a:r>
            <a:r>
              <a:rPr lang="en-US" dirty="0" err="1"/>
              <a:t>cytoplasmic</a:t>
            </a:r>
            <a:r>
              <a:rPr lang="en-US" dirty="0"/>
              <a:t> protein </a:t>
            </a:r>
            <a:r>
              <a:rPr lang="en-US" dirty="0" err="1"/>
              <a:t>dystrophin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There is no cure, but </a:t>
            </a:r>
            <a:r>
              <a:rPr lang="en-US" dirty="0" err="1"/>
              <a:t>myoblast</a:t>
            </a:r>
            <a:r>
              <a:rPr lang="en-US" dirty="0"/>
              <a:t> transfer therapy shows promise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Duchenne Muscular Dystrophy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Duchenne muscular dystrophy (DMD)</a:t>
            </a:r>
          </a:p>
          <a:p>
            <a:pPr lvl="1"/>
            <a:r>
              <a:rPr lang="en-US" smtClean="0"/>
              <a:t>____________________________, sex-linked disease carried by females and expressed in males (1/3500)</a:t>
            </a:r>
          </a:p>
          <a:p>
            <a:pPr lvl="1"/>
            <a:r>
              <a:rPr lang="en-US" smtClean="0"/>
              <a:t>Diagnosed between the ages of _</a:t>
            </a:r>
          </a:p>
          <a:p>
            <a:pPr lvl="1"/>
            <a:r>
              <a:rPr lang="en-US" smtClean="0"/>
              <a:t>Victims become _________________________________________ frequently as their muscles fail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Duchenne muscular dystrophy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Symptoms usually appear </a:t>
            </a:r>
            <a:r>
              <a:rPr lang="en-US" sz="2400" dirty="0" smtClean="0"/>
              <a:t>_</a:t>
            </a:r>
            <a:endParaRPr lang="en-US" sz="24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By age 10, braces may be required for walking, and by </a:t>
            </a:r>
            <a:r>
              <a:rPr lang="en-US" sz="2400" dirty="0" smtClean="0"/>
              <a:t>_</a:t>
            </a:r>
            <a:endParaRPr lang="en-US" sz="24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There </a:t>
            </a:r>
            <a:r>
              <a:rPr lang="en-US" sz="2400" dirty="0"/>
              <a:t>is progressive muscle weakness of the legs and pelvis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/>
              <a:t> associated with a </a:t>
            </a:r>
            <a:r>
              <a:rPr lang="en-US" sz="2000" dirty="0" smtClean="0"/>
              <a:t>_</a:t>
            </a:r>
            <a:endParaRPr lang="en-US" sz="2000" dirty="0"/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/>
              <a:t>Muscle weakness also occurs in the arms, neck, and other areas, but not as severely or as early as in the lower half of the body.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 </a:t>
            </a:r>
            <a:endParaRPr lang="en-US" sz="2400" dirty="0"/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/>
              <a:t>muscle tissue is eventually replaced by fat and connective tissue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/>
              <a:t>Muscle contractures occur in the legs, rendering the muscles unusable because the muscle fibers shorten and fibrosis occurs in connective tissue.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Muscular weakness and skeletal deformities contribute to frequent </a:t>
            </a:r>
            <a:r>
              <a:rPr lang="en-US" sz="2400" dirty="0" smtClean="0"/>
              <a:t>_</a:t>
            </a:r>
            <a:endParaRPr lang="en-US" sz="24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________________________________________ occurs </a:t>
            </a:r>
            <a:r>
              <a:rPr lang="en-US" sz="2400" dirty="0"/>
              <a:t>in almost all </a:t>
            </a:r>
            <a:r>
              <a:rPr lang="en-US" sz="2400" dirty="0" smtClean="0"/>
              <a:t>cases</a:t>
            </a:r>
            <a:endParaRPr lang="en-US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Myotonic Muscular Dystrophy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most common form of </a:t>
            </a:r>
            <a:r>
              <a:rPr lang="en-US" dirty="0" smtClean="0"/>
              <a:t>_________________________ muscular </a:t>
            </a:r>
            <a:r>
              <a:rPr lang="en-US" dirty="0"/>
              <a:t>dystrophy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caused by a defective gene (</a:t>
            </a:r>
            <a:r>
              <a:rPr lang="en-US" dirty="0" err="1"/>
              <a:t>Autosomal</a:t>
            </a:r>
            <a:r>
              <a:rPr lang="en-US" dirty="0"/>
              <a:t> Dominant)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but unlike the other kinds, the muscle weakness is also </a:t>
            </a:r>
            <a:r>
              <a:rPr lang="en-US" dirty="0" smtClean="0"/>
              <a:t>_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/>
              <a:t>Myotonia</a:t>
            </a:r>
            <a:r>
              <a:rPr lang="en-US" dirty="0"/>
              <a:t>: 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________________________________________________ </a:t>
            </a:r>
            <a:r>
              <a:rPr lang="en-US" dirty="0"/>
              <a:t>of muscles after the muscle is contracted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Not always disease related.  Can be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Myotonic Muscular Dystrophy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Symptoms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Delayed muscle relaxation after contraction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__________________________________________ of </a:t>
            </a:r>
            <a:r>
              <a:rPr lang="en-US" dirty="0"/>
              <a:t>non-muscular tissue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Weaknesses in the </a:t>
            </a:r>
            <a:r>
              <a:rPr lang="en-US" dirty="0" smtClean="0"/>
              <a:t>____________________________________________, </a:t>
            </a:r>
            <a:r>
              <a:rPr lang="en-US" dirty="0"/>
              <a:t>and muscles affecting speech and swallowing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Baldness in men and women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Respiratory problems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Heart abnormalities in early adulthood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Facioscapulohumeral Muscular Dystrophy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autosomal</a:t>
            </a:r>
            <a:r>
              <a:rPr lang="en-US" dirty="0"/>
              <a:t> dominant form of muscular dystrophy that affects the muscles of the </a:t>
            </a:r>
            <a:r>
              <a:rPr lang="en-US" dirty="0" smtClean="0"/>
              <a:t>_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begins to show in half of all patients by </a:t>
            </a:r>
            <a:r>
              <a:rPr lang="en-US" dirty="0" smtClean="0"/>
              <a:t>_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and in 95 percent of patients by </a:t>
            </a:r>
            <a:r>
              <a:rPr lang="en-US" dirty="0" smtClean="0"/>
              <a:t>_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the earlier in life it appears the worse the symptoms will be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Because it doesn’t affect the heart or respiratory muscles, </a:t>
            </a:r>
            <a:r>
              <a:rPr lang="en-US" dirty="0" err="1"/>
              <a:t>facioscapulohumeral</a:t>
            </a:r>
            <a:r>
              <a:rPr lang="en-US" dirty="0"/>
              <a:t> MD usually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Facioscapulohumeral Muscular dystrophy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Difficulty _</a:t>
            </a:r>
          </a:p>
          <a:p>
            <a:pPr>
              <a:lnSpc>
                <a:spcPct val="90000"/>
              </a:lnSpc>
            </a:pPr>
            <a:r>
              <a:rPr lang="en-US" smtClean="0"/>
              <a:t>Aching around shoulders </a:t>
            </a:r>
          </a:p>
          <a:p>
            <a:pPr>
              <a:lnSpc>
                <a:spcPct val="90000"/>
              </a:lnSpc>
            </a:pPr>
            <a:r>
              <a:rPr lang="en-US" smtClean="0"/>
              <a:t> </a:t>
            </a:r>
          </a:p>
          <a:p>
            <a:pPr>
              <a:lnSpc>
                <a:spcPct val="90000"/>
              </a:lnSpc>
            </a:pPr>
            <a:r>
              <a:rPr lang="en-US" smtClean="0"/>
              <a:t>Eyes remain slightly open during sleep </a:t>
            </a:r>
          </a:p>
          <a:p>
            <a:pPr>
              <a:lnSpc>
                <a:spcPct val="90000"/>
              </a:lnSpc>
            </a:pPr>
            <a:r>
              <a:rPr lang="en-US" smtClean="0"/>
              <a:t>Little facial expression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among infants and small children </a:t>
            </a:r>
          </a:p>
          <a:p>
            <a:pPr>
              <a:lnSpc>
                <a:spcPct val="90000"/>
              </a:lnSpc>
            </a:pPr>
            <a:r>
              <a:rPr lang="en-US" smtClean="0"/>
              <a:t>severe cases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Difficulty or _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Difficulty or inability to _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 Fatigue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Muscle fatigue</a:t>
            </a:r>
          </a:p>
          <a:p>
            <a:pPr lvl="1"/>
            <a:r>
              <a:rPr lang="en-US" smtClean="0"/>
              <a:t>the muscle is in a state of physiological _</a:t>
            </a:r>
          </a:p>
          <a:p>
            <a:r>
              <a:rPr lang="en-US" smtClean="0"/>
              <a:t>Muscle fatigue occurs when:</a:t>
            </a:r>
          </a:p>
          <a:p>
            <a:pPr lvl="1"/>
            <a:r>
              <a:rPr lang="en-US" smtClean="0"/>
              <a:t>More ATP being _</a:t>
            </a:r>
          </a:p>
          <a:p>
            <a:pPr lvl="1"/>
            <a:r>
              <a:rPr lang="en-US" smtClean="0"/>
              <a:t>There is a relative deficit of ATP, causing contractures</a:t>
            </a:r>
          </a:p>
          <a:p>
            <a:pPr lvl="1"/>
            <a:r>
              <a:rPr lang="en-US" smtClean="0"/>
              <a:t> </a:t>
            </a:r>
          </a:p>
          <a:p>
            <a:pPr lvl="1"/>
            <a:r>
              <a:rPr lang="en-US" smtClean="0"/>
              <a:t>Ionic imbalances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 Fatigue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Intense exercise produces _	</a:t>
            </a:r>
          </a:p>
          <a:p>
            <a:pPr lvl="1"/>
            <a:r>
              <a:rPr lang="en-US" dirty="0" smtClean="0"/>
              <a:t>with rapid recovery </a:t>
            </a:r>
          </a:p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r>
              <a:rPr lang="en-US" dirty="0" smtClean="0"/>
              <a:t>-K</a:t>
            </a:r>
            <a:r>
              <a:rPr lang="en-US" baseline="30000" dirty="0" smtClean="0"/>
              <a:t>+</a:t>
            </a:r>
            <a:r>
              <a:rPr lang="en-US" dirty="0" smtClean="0"/>
              <a:t> pumps cannot restore ionic balances quickly enough</a:t>
            </a:r>
          </a:p>
          <a:p>
            <a:r>
              <a:rPr lang="en-US" dirty="0" smtClean="0"/>
              <a:t>Low-intensity exercise produces _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Oxygen Debt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Vigorous exercise causes dramatic changes in muscle chemistry</a:t>
            </a:r>
          </a:p>
          <a:p>
            <a:r>
              <a:rPr lang="en-US" smtClean="0"/>
              <a:t>For a muscle to return to a resting state:</a:t>
            </a:r>
          </a:p>
          <a:p>
            <a:pPr lvl="1"/>
            <a:r>
              <a:rPr lang="en-US" smtClean="0"/>
              <a:t>Oxygen reserves must be _</a:t>
            </a:r>
          </a:p>
          <a:p>
            <a:pPr lvl="1"/>
            <a:r>
              <a:rPr lang="en-US" smtClean="0"/>
              <a:t>Lactic acid must be _</a:t>
            </a:r>
          </a:p>
          <a:p>
            <a:pPr lvl="1"/>
            <a:r>
              <a:rPr lang="en-US" smtClean="0"/>
              <a:t>Glycogen stores must be replaced</a:t>
            </a:r>
          </a:p>
          <a:p>
            <a:pPr lvl="1"/>
            <a:r>
              <a:rPr lang="en-US" smtClean="0"/>
              <a:t>ATP and CP reserves must be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Oxygen Debt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Oxygen debt </a:t>
            </a:r>
          </a:p>
          <a:p>
            <a:pPr lvl="1"/>
            <a:r>
              <a:rPr lang="en-US" smtClean="0"/>
              <a:t>the ________________________________________ needed for the above restorative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Heat Production During Muscle Activity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Only 40% of the energy released in muscle activity is useful as work</a:t>
            </a:r>
          </a:p>
          <a:p>
            <a:r>
              <a:rPr lang="en-US" smtClean="0"/>
              <a:t>The remaining _</a:t>
            </a:r>
          </a:p>
          <a:p>
            <a:endParaRPr lang="en-US" smtClean="0"/>
          </a:p>
          <a:p>
            <a:r>
              <a:rPr lang="en-US" smtClean="0"/>
              <a:t>Dangerous heat levels are prevented by radiation of heat from the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Force of Muscle Contraction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648200"/>
          </a:xfrm>
        </p:spPr>
        <p:txBody>
          <a:bodyPr/>
          <a:lstStyle/>
          <a:p>
            <a:r>
              <a:rPr lang="en-US" smtClean="0"/>
              <a:t>The force of contraction is affected by:</a:t>
            </a:r>
          </a:p>
          <a:p>
            <a:pPr lvl="1"/>
            <a:r>
              <a:rPr lang="en-US" smtClean="0"/>
              <a:t>The  </a:t>
            </a:r>
          </a:p>
          <a:p>
            <a:pPr lvl="2"/>
            <a:r>
              <a:rPr lang="en-US" smtClean="0"/>
              <a:t>the more motor fibers in a muscle, the stronger the contraction</a:t>
            </a:r>
          </a:p>
          <a:p>
            <a:pPr lvl="1"/>
            <a:r>
              <a:rPr lang="en-US" smtClean="0"/>
              <a:t>The  </a:t>
            </a:r>
          </a:p>
          <a:p>
            <a:pPr lvl="2"/>
            <a:r>
              <a:rPr lang="en-US" smtClean="0"/>
              <a:t>the bulkier the muscle, the greater its strength</a:t>
            </a:r>
          </a:p>
          <a:p>
            <a:pPr lvl="1"/>
            <a:r>
              <a:rPr lang="en-US" smtClean="0"/>
              <a:t>Degree of _</a:t>
            </a:r>
          </a:p>
          <a:p>
            <a:pPr lvl="2"/>
            <a:r>
              <a:rPr lang="en-US" smtClean="0"/>
              <a:t>muscles contract strongest when muscle fibers are 80-120% of their normal resting 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1265</Words>
  <Application>Microsoft Office PowerPoint</Application>
  <PresentationFormat>On-screen Show (4:3)</PresentationFormat>
  <Paragraphs>236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Muscle Metabolism: Energy for Contraction</vt:lpstr>
      <vt:lpstr>Muscle Metabolism: Anaerobic Glycolysis</vt:lpstr>
      <vt:lpstr>Muscle Metabolism: Anaerobic Glycolysis</vt:lpstr>
      <vt:lpstr>Muscle Fatigue</vt:lpstr>
      <vt:lpstr>Muscle Fatigue</vt:lpstr>
      <vt:lpstr>Oxygen Debt</vt:lpstr>
      <vt:lpstr>Oxygen Debt</vt:lpstr>
      <vt:lpstr>Heat Production During Muscle Activity</vt:lpstr>
      <vt:lpstr>Force of Muscle Contraction</vt:lpstr>
      <vt:lpstr>Effects of Aerobic Exercise</vt:lpstr>
      <vt:lpstr>Effects of Resistance Exercise</vt:lpstr>
      <vt:lpstr>The Overload Principle</vt:lpstr>
      <vt:lpstr>Smooth Muscle</vt:lpstr>
      <vt:lpstr>Smooth Muscle</vt:lpstr>
      <vt:lpstr>Smooth Muscle</vt:lpstr>
      <vt:lpstr>Peristalsis</vt:lpstr>
      <vt:lpstr>Innervation of Smooth Muscle</vt:lpstr>
      <vt:lpstr>Innervation of Smooth Muscle</vt:lpstr>
      <vt:lpstr>Microscopic Anatomy of Smooth Muscle</vt:lpstr>
      <vt:lpstr>Microscopic Anatomy of Smooth Muscle</vt:lpstr>
      <vt:lpstr>Myofilaments in Smooth Muscle</vt:lpstr>
      <vt:lpstr>Myofilaments in Smooth Muscle</vt:lpstr>
      <vt:lpstr>Contraction of Smooth Muscle</vt:lpstr>
      <vt:lpstr>Contraction of Smooth Muscle</vt:lpstr>
      <vt:lpstr>Contraction Mechanism</vt:lpstr>
      <vt:lpstr>Role of Calcium Ion</vt:lpstr>
      <vt:lpstr>Special Features of Smooth Muscle Contraction</vt:lpstr>
      <vt:lpstr>Response to Stretch</vt:lpstr>
      <vt:lpstr>Hyperplasia</vt:lpstr>
      <vt:lpstr>Types of Smooth Muscle: Single Unit</vt:lpstr>
      <vt:lpstr>Types of Smooth Muscle: Multiunit</vt:lpstr>
      <vt:lpstr>Types of Smooth Muscle: Multiunit</vt:lpstr>
      <vt:lpstr>Muscular Dystrophy</vt:lpstr>
      <vt:lpstr>Duchenne Muscular Dystrophy</vt:lpstr>
      <vt:lpstr>Duchenne muscular dystrophy</vt:lpstr>
      <vt:lpstr>Myotonic Muscular Dystrophy</vt:lpstr>
      <vt:lpstr>Myotonic Muscular Dystrophy</vt:lpstr>
      <vt:lpstr>Facioscapulohumeral Muscular Dystrophy</vt:lpstr>
      <vt:lpstr>Facioscapulohumeral Muscular dystrophy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 Metabolism: Energy for Contraction</dc:title>
  <dc:creator>bawargo</dc:creator>
  <cp:lastModifiedBy>bawargo</cp:lastModifiedBy>
  <cp:revision>1</cp:revision>
  <dcterms:created xsi:type="dcterms:W3CDTF">2009-02-02T20:22:37Z</dcterms:created>
  <dcterms:modified xsi:type="dcterms:W3CDTF">2009-02-02T20:23:19Z</dcterms:modified>
</cp:coreProperties>
</file>