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F282A-0560-4D72-97A4-E1A46BCFF9ED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E0D6F-5821-49EE-B576-9D45477AB6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C30C6-9BB5-4FC1-9CE7-5C33E56F57AA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98024-6CB7-4697-8833-3447ED98E5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98024-6CB7-4697-8833-3447ED98E5B9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005C8-703C-4BC6-B17B-2001ED7C9671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374B-B7A3-4F5D-A55E-A504FC6645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505200" cy="762000"/>
          </a:xfrm>
        </p:spPr>
        <p:txBody>
          <a:bodyPr/>
          <a:lstStyle/>
          <a:p>
            <a:r>
              <a:rPr lang="en-US"/>
              <a:t>Anterior 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2514600" cy="4800600"/>
          </a:xfrm>
        </p:spPr>
        <p:txBody>
          <a:bodyPr/>
          <a:lstStyle/>
          <a:p>
            <a:r>
              <a:rPr lang="en-US"/>
              <a:t>The 40 superficial muscles here are divided into 10 regional areas of the body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10.4b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663" y="0"/>
            <a:ext cx="524033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124200" cy="762000"/>
          </a:xfrm>
        </p:spPr>
        <p:txBody>
          <a:bodyPr/>
          <a:lstStyle/>
          <a:p>
            <a:r>
              <a:rPr lang="en-US" sz="3200"/>
              <a:t>Posterior 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3429000" cy="4800600"/>
          </a:xfrm>
        </p:spPr>
        <p:txBody>
          <a:bodyPr/>
          <a:lstStyle/>
          <a:p>
            <a:r>
              <a:rPr lang="en-US"/>
              <a:t>The 27 superficial muscles here are divided into seven regional areas of the body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10.5b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053013" cy="652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Muscles: Name, Action, and Innervation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Name and description of the muscle </a:t>
            </a:r>
          </a:p>
          <a:p>
            <a:pPr lvl="1"/>
            <a:r>
              <a:rPr lang="en-US" sz="2400" dirty="0"/>
              <a:t>be alert to _</a:t>
            </a:r>
          </a:p>
          <a:p>
            <a:r>
              <a:rPr lang="en-US" sz="2800" dirty="0"/>
              <a:t>Origin and insertion</a:t>
            </a:r>
          </a:p>
          <a:p>
            <a:pPr lvl="1"/>
            <a:r>
              <a:rPr lang="en-US" sz="2400" dirty="0"/>
              <a:t>there is always a _</a:t>
            </a:r>
          </a:p>
          <a:p>
            <a:endParaRPr lang="en-US" sz="2800" dirty="0"/>
          </a:p>
          <a:p>
            <a:r>
              <a:rPr lang="en-US" sz="2800" dirty="0"/>
              <a:t>Action </a:t>
            </a:r>
          </a:p>
          <a:p>
            <a:pPr lvl="1"/>
            <a:r>
              <a:rPr lang="en-US" sz="2400" dirty="0"/>
              <a:t>best learned by acting out a muscle’s movement on one’s own body</a:t>
            </a:r>
          </a:p>
          <a:p>
            <a:r>
              <a:rPr lang="en-US" sz="2800" dirty="0"/>
              <a:t>Nerve supply</a:t>
            </a:r>
          </a:p>
          <a:p>
            <a:pPr lvl="1"/>
            <a:r>
              <a:rPr lang="en-US" sz="2400" dirty="0"/>
              <a:t>name of major nerve that innervates the muscle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Scalp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 (occipitofrontalis) – bipartite muscle consisting of the: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Galea aponeurotica –  __________________________________ connecting above muscles</a:t>
            </a:r>
          </a:p>
          <a:p>
            <a:pPr>
              <a:lnSpc>
                <a:spcPct val="90000"/>
              </a:lnSpc>
            </a:pPr>
            <a:r>
              <a:rPr lang="en-US"/>
              <a:t>These two muscles have alternate actions of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Face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r>
              <a:rPr lang="en-US"/>
              <a:t>11 muscles are involved in lifting the eyebrows, flaring the nostrils, opening and closing the eyes and mouth, and smiling</a:t>
            </a:r>
          </a:p>
          <a:p>
            <a:endParaRPr lang="en-US"/>
          </a:p>
          <a:p>
            <a:r>
              <a:rPr lang="en-US"/>
              <a:t>All are innervated by _</a:t>
            </a:r>
          </a:p>
          <a:p>
            <a:endParaRPr lang="en-US"/>
          </a:p>
          <a:p>
            <a:r>
              <a:rPr lang="en-US"/>
              <a:t>Usually ___________________________ (rather than bone), and adjacent muscles often fuse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038600" cy="762000"/>
          </a:xfrm>
        </p:spPr>
        <p:txBody>
          <a:bodyPr/>
          <a:lstStyle/>
          <a:p>
            <a:r>
              <a:rPr lang="en-US" sz="3200"/>
              <a:t>Muscles of Mastication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077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There are _____________________________ ___________</a:t>
            </a:r>
            <a:br>
              <a:rPr lang="en-US" sz="2800"/>
            </a:br>
            <a:r>
              <a:rPr lang="en-US" sz="2800"/>
              <a:t>of muscles </a:t>
            </a:r>
            <a:br>
              <a:rPr lang="en-US" sz="2800"/>
            </a:br>
            <a:r>
              <a:rPr lang="en-US" sz="2800"/>
              <a:t>involved in </a:t>
            </a:r>
            <a:br>
              <a:rPr lang="en-US" sz="2800"/>
            </a:br>
            <a:r>
              <a:rPr lang="en-US" sz="2800"/>
              <a:t>mastication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Prime movers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Grinding movements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All are innervated by __________________________________ (trigeminal nerve)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700" y="0"/>
            <a:ext cx="4813300" cy="3198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Tongue Muscles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 major muscles that anchor and move the tongue</a:t>
            </a:r>
          </a:p>
          <a:p>
            <a:r>
              <a:rPr lang="en-US"/>
              <a:t>All are innervated by _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038600"/>
            <a:ext cx="7353300" cy="2663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Neck: Head Movements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r>
              <a:rPr lang="en-US"/>
              <a:t>Major _</a:t>
            </a:r>
          </a:p>
          <a:p>
            <a:pPr lvl="1"/>
            <a:r>
              <a:rPr lang="en-US"/>
              <a:t>  </a:t>
            </a:r>
          </a:p>
          <a:p>
            <a:r>
              <a:rPr lang="en-US"/>
              <a:t>Synergists to head flexion </a:t>
            </a:r>
          </a:p>
          <a:p>
            <a:pPr lvl="1"/>
            <a:r>
              <a:rPr lang="en-US"/>
              <a:t> suprahyoid and infrahyoid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sternocleidomastoid and scalene muscles</a:t>
            </a:r>
          </a:p>
          <a:p>
            <a:r>
              <a:rPr lang="en-US"/>
              <a:t>Head extension </a:t>
            </a:r>
          </a:p>
          <a:p>
            <a:pPr lvl="1"/>
            <a:r>
              <a:rPr lang="en-US"/>
              <a:t>deep splenius muscles and aided by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Trunk Movements: Deep Back Muscles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prime mover of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Erector spinae muscles consist of three columns on each side of the vertebrae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  </a:t>
            </a:r>
          </a:p>
          <a:p>
            <a:pPr>
              <a:lnSpc>
                <a:spcPct val="90000"/>
              </a:lnSpc>
            </a:pPr>
            <a:r>
              <a:rPr lang="en-US" sz="2800"/>
              <a:t>Lateral bending of the back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unilateral contraction of these muscles</a:t>
            </a:r>
          </a:p>
          <a:p>
            <a:pPr>
              <a:lnSpc>
                <a:spcPct val="90000"/>
              </a:lnSpc>
            </a:pPr>
            <a:r>
              <a:rPr lang="en-US" sz="2800"/>
              <a:t>Other deep back extensors include the semispinalis muscles and the quadratus lumborum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Interactions of Skeletal Muscles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Skeletal muscles work _</a:t>
            </a:r>
          </a:p>
          <a:p>
            <a:endParaRPr lang="en-US"/>
          </a:p>
          <a:p>
            <a:r>
              <a:rPr lang="en-US"/>
              <a:t>Muscles ______________________ (never push)</a:t>
            </a:r>
          </a:p>
          <a:p>
            <a:endParaRPr lang="en-US"/>
          </a:p>
          <a:p>
            <a:r>
              <a:rPr lang="en-US"/>
              <a:t>As muscles shorten, the insertion generally _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10.9d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Trunk Movements: Short Muscles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029200"/>
          </a:xfrm>
        </p:spPr>
        <p:txBody>
          <a:bodyPr/>
          <a:lstStyle/>
          <a:p>
            <a:r>
              <a:rPr lang="en-US"/>
              <a:t>Four short muscles extend from one vertebra to another</a:t>
            </a:r>
          </a:p>
          <a:p>
            <a:endParaRPr lang="en-US"/>
          </a:p>
          <a:p>
            <a:r>
              <a:rPr lang="en-US"/>
              <a:t>These muscles are synergists in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685088" y="4249738"/>
            <a:ext cx="13065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Muscles of Respiration: External Intercostals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 sz="2800"/>
              <a:t>The primary function of ___________________ muscles is to promote movement for breathing</a:t>
            </a:r>
          </a:p>
          <a:p>
            <a:r>
              <a:rPr lang="en-US" sz="2800"/>
              <a:t>___________________</a:t>
            </a:r>
          </a:p>
          <a:p>
            <a:pPr lvl="1"/>
            <a:r>
              <a:rPr lang="en-US" sz="2400"/>
              <a:t>more superficial layer that _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 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946525" cy="4411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1150938"/>
            <a:ext cx="4914900" cy="5707062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/>
          <a:lstStyle/>
          <a:p>
            <a:r>
              <a:rPr lang="en-US" sz="3200"/>
              <a:t>Muscles of Respiration: Internal Intercostals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3581400" cy="4800600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deeper layer that aids in forced _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most important muscle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abdominal wall is composed of four paired muscles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their fasciae, and their aponeuroses</a:t>
            </a:r>
          </a:p>
          <a:p>
            <a:pPr>
              <a:lnSpc>
                <a:spcPct val="90000"/>
              </a:lnSpc>
            </a:pPr>
            <a:r>
              <a:rPr lang="en-US"/>
              <a:t>Fascicles of these muscles run at right and oblique angles to one another, giving the abdominal wall added strength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addition to forming the abdominal wall, these muscles:</a:t>
            </a:r>
          </a:p>
          <a:p>
            <a:pPr lvl="1"/>
            <a:r>
              <a:rPr lang="en-US"/>
              <a:t>Are involved with ____________________________ and ____________________________ of the trunk</a:t>
            </a:r>
          </a:p>
          <a:p>
            <a:pPr lvl="1"/>
            <a:endParaRPr lang="en-US"/>
          </a:p>
          <a:p>
            <a:pPr lvl="1"/>
            <a:r>
              <a:rPr lang="en-US"/>
              <a:t>Help promote urination, defecation, childbirth, vomiting, coughing, and screaming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Shoulder Muscles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326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Muscles of the _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Anterior: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pectoralis major, pectoralis minor, serratus anterior, and subclavius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Posterior: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latissimus dorsi, trapezius muscles, levator scapulae, and rhomboids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These muscles are involved with the movements of the scapula including ____________________________________________________________________________________ and lateral and medial movements</a:t>
            </a:r>
          </a:p>
          <a:p>
            <a:pPr>
              <a:lnSpc>
                <a:spcPct val="90000"/>
              </a:lnSpc>
            </a:pPr>
            <a:r>
              <a:rPr lang="en-US" sz="2800"/>
              <a:t>Prime movers of _________________________ are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/>
              <a:t>Extrinsic Shoulder Muscles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10.13a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/>
              <a:t>Muscles: Functional Groups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70875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provide the major force for producing a specific movement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oppose or reverse a particular movement</a:t>
            </a:r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Add force to a movement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undesirable or unnecessary movement</a:t>
            </a:r>
          </a:p>
          <a:p>
            <a:pPr>
              <a:lnSpc>
                <a:spcPct val="90000"/>
              </a:lnSpc>
            </a:pPr>
            <a:r>
              <a:rPr lang="en-US" sz="2800"/>
              <a:t>Fixators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synergists that ____________________________ a bone or muscle’s origin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10.13b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Shoulder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153400" cy="5029200"/>
          </a:xfrm>
        </p:spPr>
        <p:txBody>
          <a:bodyPr/>
          <a:lstStyle/>
          <a:p>
            <a:r>
              <a:rPr lang="en-US"/>
              <a:t>Nine muscles cross the shoulder joint and insert into the humerus</a:t>
            </a:r>
          </a:p>
          <a:p>
            <a:r>
              <a:rPr lang="en-US"/>
              <a:t>Prime movers include: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arm flexion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arm extension</a:t>
            </a:r>
          </a:p>
          <a:p>
            <a:pPr lvl="1"/>
            <a:endParaRPr lang="en-US"/>
          </a:p>
          <a:p>
            <a:pPr lvl="1"/>
            <a:r>
              <a:rPr lang="en-US"/>
              <a:t>Middle fibers of the deltoid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Muscles Crossing the Shoulder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9663" y="914400"/>
            <a:ext cx="4224337" cy="5943600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383088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Shoulder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Rotator cuff muscles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mainly to reinforce the capsule of the shoulder</a:t>
            </a:r>
          </a:p>
          <a:p>
            <a:pPr lvl="1">
              <a:lnSpc>
                <a:spcPct val="90000"/>
              </a:lnSpc>
            </a:pPr>
            <a:r>
              <a:rPr lang="en-US"/>
              <a:t>Secondarily act as synergists and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08000"/>
          </a:xfrm>
        </p:spPr>
        <p:txBody>
          <a:bodyPr>
            <a:normAutofit fontScale="90000"/>
          </a:bodyPr>
          <a:lstStyle/>
          <a:p>
            <a:r>
              <a:rPr lang="en-US"/>
              <a:t>Naming Skeletal Muscles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bone or body region associated with the muscle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_________________________of muscle</a:t>
            </a:r>
          </a:p>
          <a:p>
            <a:pPr lvl="1">
              <a:lnSpc>
                <a:spcPct val="90000"/>
              </a:lnSpc>
            </a:pPr>
            <a:r>
              <a:rPr lang="en-US"/>
              <a:t>e.g., the deltoid muscle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762000"/>
          </a:xfrm>
        </p:spPr>
        <p:txBody>
          <a:bodyPr/>
          <a:lstStyle/>
          <a:p>
            <a:r>
              <a:rPr lang="en-US"/>
              <a:t>Naming Skeletal</a:t>
            </a:r>
            <a:r>
              <a:rPr lang="en-US" sz="2800"/>
              <a:t> </a:t>
            </a:r>
            <a:r>
              <a:rPr lang="en-US"/>
              <a:t>Muscles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maximus (largest), minimus (smallest), longus (long)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_____________________ (fibers run straight), _________________________, and oblique (fibers run at angles to an imaginary defined axis)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Skeletal Muscles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biceps (__________________________) and triceps (______________________________)</a:t>
            </a:r>
          </a:p>
          <a:p>
            <a:r>
              <a:rPr lang="en-US"/>
              <a:t>Location of attachments</a:t>
            </a:r>
          </a:p>
          <a:p>
            <a:pPr lvl="1"/>
            <a:r>
              <a:rPr lang="en-US"/>
              <a:t>named according to _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flexor or extensor, as in the names of muscles that flex or extend, respectively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Arrangement of Fascicles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524000"/>
            <a:ext cx="5568950" cy="5029200"/>
          </a:xfrm>
        </p:spPr>
        <p:txBody>
          <a:bodyPr/>
          <a:lstStyle/>
          <a:p>
            <a:r>
              <a:rPr lang="en-US" sz="2800"/>
              <a:t>Parallel</a:t>
            </a:r>
          </a:p>
          <a:p>
            <a:pPr lvl="1"/>
            <a:r>
              <a:rPr lang="en-US" sz="2400"/>
              <a:t>fascicles run parallel to the _</a:t>
            </a:r>
          </a:p>
          <a:p>
            <a:pPr lvl="1"/>
            <a:r>
              <a:rPr lang="en-US" sz="2400"/>
              <a:t>  </a:t>
            </a:r>
          </a:p>
          <a:p>
            <a:r>
              <a:rPr lang="en-US" sz="2800"/>
              <a:t>Fusiform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 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short fascicles that attach obliquely to a central tendon running the length of the muscle </a:t>
            </a:r>
          </a:p>
          <a:p>
            <a:pPr lvl="1"/>
            <a:r>
              <a:rPr lang="en-US" sz="2400"/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9175" y="0"/>
            <a:ext cx="1774825" cy="3276600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1130300" cy="2486025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925" y="3657600"/>
            <a:ext cx="1489075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Arrangement of Fascicles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257800" cy="48006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fascicles converge from a broad origin to a single tendon insertion </a:t>
            </a:r>
          </a:p>
          <a:p>
            <a:pPr lvl="1"/>
            <a:r>
              <a:rPr lang="en-US"/>
              <a:t> 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fascicles are arranged in concentric rings </a:t>
            </a:r>
          </a:p>
          <a:p>
            <a:pPr lvl="1"/>
            <a:r>
              <a:rPr lang="en-US"/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371600"/>
            <a:ext cx="2124075" cy="24384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14800"/>
            <a:ext cx="2122488" cy="2190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263" y="0"/>
            <a:ext cx="5508625" cy="678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On-screen Show (4:3)</PresentationFormat>
  <Paragraphs>173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Chapter 10</vt:lpstr>
      <vt:lpstr>Interactions of Skeletal Muscles</vt:lpstr>
      <vt:lpstr>Muscles: Functional Groups</vt:lpstr>
      <vt:lpstr>Naming Skeletal Muscles</vt:lpstr>
      <vt:lpstr>Naming Skeletal Muscles</vt:lpstr>
      <vt:lpstr>Naming Skeletal Muscles</vt:lpstr>
      <vt:lpstr>Arrangement of Fascicles</vt:lpstr>
      <vt:lpstr>Arrangement of Fascicles</vt:lpstr>
      <vt:lpstr>Slide 9</vt:lpstr>
      <vt:lpstr>Anterior View</vt:lpstr>
      <vt:lpstr>Posterior View</vt:lpstr>
      <vt:lpstr>Muscles: Name, Action, and Innervation</vt:lpstr>
      <vt:lpstr>Muscles of the Scalp</vt:lpstr>
      <vt:lpstr>Muscles of the Face</vt:lpstr>
      <vt:lpstr>Slide 15</vt:lpstr>
      <vt:lpstr>Muscles of Mastication</vt:lpstr>
      <vt:lpstr>Extrinsic Tongue Muscles</vt:lpstr>
      <vt:lpstr>Muscles of the Neck: Head Movements</vt:lpstr>
      <vt:lpstr>Trunk Movements: Deep Back Muscles</vt:lpstr>
      <vt:lpstr>Slide 20</vt:lpstr>
      <vt:lpstr>Trunk Movements: Short Muscles</vt:lpstr>
      <vt:lpstr>Muscles of Respiration: External Intercostals</vt:lpstr>
      <vt:lpstr>Muscles of Respiration: Internal Intercostals</vt:lpstr>
      <vt:lpstr>Muscles of the Abdominal Wall</vt:lpstr>
      <vt:lpstr>Muscles of the Abdominal Wall</vt:lpstr>
      <vt:lpstr>Slide 26</vt:lpstr>
      <vt:lpstr>Muscles of the Abdominal Wall</vt:lpstr>
      <vt:lpstr>Extrinsic Shoulder Muscles</vt:lpstr>
      <vt:lpstr>Extrinsic Shoulder Muscles</vt:lpstr>
      <vt:lpstr>Slide 30</vt:lpstr>
      <vt:lpstr>Muscles Crossing the Shoulder</vt:lpstr>
      <vt:lpstr>Muscles Crossing the Shoulder</vt:lpstr>
      <vt:lpstr>Muscles Crossing the Shoulder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bawargo</dc:creator>
  <cp:lastModifiedBy>bawargo</cp:lastModifiedBy>
  <cp:revision>1</cp:revision>
  <dcterms:created xsi:type="dcterms:W3CDTF">2009-02-02T20:25:06Z</dcterms:created>
  <dcterms:modified xsi:type="dcterms:W3CDTF">2009-02-02T20:25:46Z</dcterms:modified>
</cp:coreProperties>
</file>