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DD0-5CC7-4949-AA15-1F08EF0E9DDB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82380-7933-4382-93ED-289D3392C8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6F783-752A-4147-B921-B2467922F377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2278-4A47-4696-AEF8-E6BDD6D8E2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2278-4A47-4696-AEF8-E6BDD6D8E21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232-2362-40EB-8B76-DBCDE39AD8F5}" type="datetimeFigureOut">
              <a:rPr lang="en-US" smtClean="0"/>
              <a:t>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B36A-2128-418E-BEED-76565E6C76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Forearm extension</a:t>
            </a:r>
          </a:p>
          <a:p>
            <a:pPr lvl="1"/>
            <a:r>
              <a:rPr lang="en-US"/>
              <a:t>prime mover of forearm _</a:t>
            </a:r>
          </a:p>
          <a:p>
            <a:pPr lvl="2"/>
            <a:r>
              <a:rPr lang="en-US"/>
              <a:t>The _</a:t>
            </a:r>
          </a:p>
          <a:p>
            <a:pPr lvl="1"/>
            <a:r>
              <a:rPr lang="en-US"/>
              <a:t>weak synergist </a:t>
            </a:r>
          </a:p>
          <a:p>
            <a:pPr lvl="2"/>
            <a:r>
              <a:rPr lang="en-US"/>
              <a:t>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Intrinsic Muscles of the Hand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362575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Finger and Thumb Movements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Flexion</a:t>
            </a:r>
          </a:p>
          <a:p>
            <a:pPr lvl="1"/>
            <a:r>
              <a:rPr lang="en-US"/>
              <a:t>Thumb –  </a:t>
            </a:r>
          </a:p>
          <a:p>
            <a:pPr lvl="1"/>
            <a:r>
              <a:rPr lang="en-US"/>
              <a:t>Fingers –  </a:t>
            </a:r>
          </a:p>
          <a:p>
            <a:r>
              <a:rPr lang="en-US"/>
              <a:t>Extension</a:t>
            </a:r>
          </a:p>
          <a:p>
            <a:pPr lvl="1"/>
            <a:r>
              <a:rPr lang="en-US"/>
              <a:t>Thumb –  </a:t>
            </a:r>
          </a:p>
          <a:p>
            <a:pPr lvl="1"/>
            <a:r>
              <a:rPr lang="en-US"/>
              <a:t>Fingers –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Hand: Groups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r>
              <a:rPr lang="en-US" sz="2800"/>
              <a:t>There are ______________________________ of intrinsic hand muscles</a:t>
            </a:r>
          </a:p>
          <a:p>
            <a:r>
              <a:rPr lang="en-US" sz="2800"/>
              <a:t>The thenar eminence and hypothenar eminence</a:t>
            </a:r>
          </a:p>
          <a:p>
            <a:pPr lvl="1"/>
            <a:r>
              <a:rPr lang="en-US" sz="2400"/>
              <a:t>each have a _</a:t>
            </a:r>
          </a:p>
          <a:p>
            <a:endParaRPr lang="en-US" sz="2800"/>
          </a:p>
          <a:p>
            <a:r>
              <a:rPr lang="en-US" sz="2800"/>
              <a:t>The midpalm muscles, the lumbricals and interossei, 	</a:t>
            </a:r>
          </a:p>
          <a:p>
            <a:pPr lvl="1"/>
            <a:r>
              <a:rPr lang="en-US" sz="2400"/>
              <a:t> </a:t>
            </a:r>
          </a:p>
          <a:p>
            <a:r>
              <a:rPr lang="en-US" sz="2800"/>
              <a:t>The interossei </a:t>
            </a:r>
          </a:p>
          <a:p>
            <a:pPr lvl="1"/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/>
              <a:t>Intrinsic Muscles of the Hand: Groups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5363"/>
            <a:ext cx="9144000" cy="5862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Hip and Knee Joints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Most ________________________________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 at the hip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 at the knee</a:t>
            </a:r>
          </a:p>
          <a:p>
            <a:pPr>
              <a:lnSpc>
                <a:spcPct val="90000"/>
              </a:lnSpc>
            </a:pPr>
            <a:r>
              <a:rPr lang="en-US" sz="2800"/>
              <a:t>Posterior compartment muscles of the hip and thigh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The medial compartment muscles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These three groups are enclosed by the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 sz="2800"/>
              <a:t>Movements of the thigh at the Hip: Flexion and Extension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idx="1"/>
          </p:nvPr>
        </p:nvSpPr>
        <p:spPr>
          <a:xfrm>
            <a:off x="298450" y="1371600"/>
            <a:ext cx="8270875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ball-and-socket hip joint permits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Abduction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Adduction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The most important thigh flexors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tensor fasciae latae,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The ________________________ located adductor muscles and sartorius assist in thigh flexion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/>
              <a:t>Movements of the Thigh at the Hip: Flexion and Extension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idx="1"/>
          </p:nvPr>
        </p:nvSpPr>
        <p:spPr>
          <a:xfrm>
            <a:off x="298450" y="1231900"/>
            <a:ext cx="5568950" cy="5056188"/>
          </a:xfrm>
        </p:spPr>
        <p:txBody>
          <a:bodyPr/>
          <a:lstStyle/>
          <a:p>
            <a:r>
              <a:rPr lang="en-US"/>
              <a:t>Thigh extension is primarily effected by the _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Forceful extension is aided by the gluteus maximus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763" y="914400"/>
            <a:ext cx="3424237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82612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/>
          <a:lstStyle/>
          <a:p>
            <a:r>
              <a:rPr lang="en-US"/>
              <a:t>Movements of the Thigh at the Hip: 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r>
              <a:rPr lang="en-US" sz="2800"/>
              <a:t>______________________________ assisted by 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r>
              <a:rPr lang="en-US" sz="2800"/>
              <a:t> antagonized by </a:t>
            </a:r>
          </a:p>
          <a:p>
            <a:pPr lvl="1"/>
            <a:r>
              <a:rPr lang="en-US" sz="2400"/>
              <a:t>lateral rotators</a:t>
            </a:r>
          </a:p>
          <a:p>
            <a:r>
              <a:rPr lang="en-US" sz="2800"/>
              <a:t>Thigh adduction is the role of _</a:t>
            </a:r>
          </a:p>
          <a:p>
            <a:pPr lvl="1"/>
            <a:r>
              <a:rPr lang="en-US" sz="2400"/>
              <a:t>adductor _</a:t>
            </a:r>
          </a:p>
          <a:p>
            <a:pPr lvl="1"/>
            <a:r>
              <a:rPr lang="en-US" sz="2400"/>
              <a:t>adductor _</a:t>
            </a:r>
          </a:p>
          <a:p>
            <a:pPr lvl="1"/>
            <a:r>
              <a:rPr lang="en-US" sz="2400"/>
              <a:t>adductor _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257800" cy="762000"/>
          </a:xfrm>
        </p:spPr>
        <p:txBody>
          <a:bodyPr/>
          <a:lstStyle/>
          <a:p>
            <a:r>
              <a:rPr lang="en-US" sz="3200"/>
              <a:t>Movements of the Knee Joint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724400" cy="5029200"/>
          </a:xfrm>
        </p:spPr>
        <p:txBody>
          <a:bodyPr/>
          <a:lstStyle/>
          <a:p>
            <a:r>
              <a:rPr lang="en-US"/>
              <a:t>The _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______________ the knee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and act as antagonists to the quadriceps femoris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25" y="0"/>
            <a:ext cx="40798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Forearm flexion</a:t>
            </a:r>
          </a:p>
          <a:p>
            <a:pPr lvl="1"/>
            <a:endParaRPr lang="en-US"/>
          </a:p>
          <a:p>
            <a:pPr lvl="1"/>
            <a:r>
              <a:rPr lang="en-US"/>
              <a:t>chief forearm _</a:t>
            </a:r>
          </a:p>
          <a:p>
            <a:pPr lvl="2"/>
            <a:r>
              <a:rPr lang="en-US"/>
              <a:t>________________________________________ and _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r>
              <a:rPr lang="en-US"/>
              <a:t>synergist </a:t>
            </a:r>
          </a:p>
          <a:p>
            <a:pPr lvl="2"/>
            <a:r>
              <a:rPr lang="en-US"/>
              <a:t>The brachioradialis </a:t>
            </a:r>
          </a:p>
          <a:p>
            <a:pPr lvl="2"/>
            <a:r>
              <a:rPr lang="en-US"/>
              <a:t>helps _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638800" cy="762000"/>
          </a:xfrm>
        </p:spPr>
        <p:txBody>
          <a:bodyPr/>
          <a:lstStyle/>
          <a:p>
            <a:r>
              <a:rPr lang="en-US"/>
              <a:t>Fascia of the Leg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181600" cy="5259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deep fascia of the leg is continuous with the fascia lata</a:t>
            </a:r>
          </a:p>
          <a:p>
            <a:pPr>
              <a:lnSpc>
                <a:spcPct val="80000"/>
              </a:lnSpc>
            </a:pPr>
            <a:r>
              <a:rPr lang="en-US" sz="2800"/>
              <a:t>_______________________________________________________________: anterior, lateral, and posterior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Distally, the fascia thickens and forms the flexor, extensor, and fibular retinaculae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663" y="0"/>
            <a:ext cx="3589337" cy="6562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Leg: Movements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Various leg muscles produce the following movements at the:</a:t>
            </a:r>
          </a:p>
          <a:p>
            <a:pPr lvl="1"/>
            <a:r>
              <a:rPr lang="en-US"/>
              <a:t>Ankle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Intertarsal joints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Toes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Anterior Compartment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791200" cy="4800600"/>
          </a:xfrm>
        </p:spPr>
        <p:txBody>
          <a:bodyPr/>
          <a:lstStyle/>
          <a:p>
            <a:r>
              <a:rPr lang="en-US"/>
              <a:t>primary toe extensors and ankle dorsiflexors</a:t>
            </a:r>
          </a:p>
          <a:p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10.21a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66800"/>
            <a:ext cx="2209800" cy="5716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Lateral Compartment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/>
              <a:t>Plantar-flex and evert the foot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10.22a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2488" y="1104900"/>
            <a:ext cx="3211512" cy="575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Posterior Compartment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181600" cy="4800600"/>
          </a:xfrm>
        </p:spPr>
        <p:txBody>
          <a:bodyPr/>
          <a:lstStyle/>
          <a:p>
            <a:r>
              <a:rPr lang="en-US"/>
              <a:t>flex the foot and the toes</a:t>
            </a:r>
          </a:p>
          <a:p>
            <a:endParaRPr lang="en-US"/>
          </a:p>
          <a:p>
            <a:pPr lvl="1"/>
            <a:r>
              <a:rPr lang="en-US"/>
              <a:t> 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Tibialis posterior 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flexor hallucis longus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10.23a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7788" y="1154113"/>
            <a:ext cx="2716212" cy="5703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Posterior Compartment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10.23b, c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6650"/>
            <a:ext cx="2527300" cy="5721350"/>
          </a:xfrm>
          <a:prstGeom prst="rect">
            <a:avLst/>
          </a:prstGeom>
          <a:noFill/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1090613"/>
            <a:ext cx="2451100" cy="5767387"/>
          </a:xfrm>
          <a:prstGeom prst="rect">
            <a:avLst/>
          </a:prstGeom>
          <a:noFill/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089025"/>
            <a:ext cx="2530475" cy="5768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Actions of the Thigh: Summary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Thigh muscles: 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Extend the leg (anterior compartment)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Actions of the Leg: Summary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Leg muscles:</a:t>
            </a:r>
          </a:p>
          <a:p>
            <a:pPr lvl="1"/>
            <a:r>
              <a:rPr lang="en-US"/>
              <a:t>Plantar flex and evert the foot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Plantar flex the foot and flex the toes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Dorsiflex the foot and extend the toes 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12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Forearm muscle groups: </a:t>
            </a:r>
          </a:p>
          <a:p>
            <a:pPr lvl="1">
              <a:lnSpc>
                <a:spcPct val="90000"/>
              </a:lnSpc>
            </a:pPr>
            <a:r>
              <a:rPr lang="en-US"/>
              <a:t>those that cause _</a:t>
            </a:r>
          </a:p>
          <a:p>
            <a:pPr lvl="1">
              <a:lnSpc>
                <a:spcPct val="90000"/>
              </a:lnSpc>
            </a:pPr>
            <a:r>
              <a:rPr lang="en-US"/>
              <a:t>those that move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These muscles insert via the flexor and extensor retinacula</a:t>
            </a:r>
          </a:p>
          <a:p>
            <a:pPr>
              <a:lnSpc>
                <a:spcPct val="90000"/>
              </a:lnSpc>
            </a:pPr>
            <a:r>
              <a:rPr lang="en-US"/>
              <a:t>Most __________________________ muscles are _</a:t>
            </a:r>
          </a:p>
          <a:p>
            <a:pPr>
              <a:lnSpc>
                <a:spcPct val="90000"/>
              </a:lnSpc>
            </a:pPr>
            <a:r>
              <a:rPr lang="en-US"/>
              <a:t>Most __________________________ muscles are 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Foot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r>
              <a:rPr lang="en-US"/>
              <a:t>These muscles help flex, extend, abduct, and adduct the toes</a:t>
            </a:r>
          </a:p>
          <a:p>
            <a:r>
              <a:rPr lang="en-US"/>
              <a:t>In addition, along with some leg tendons, they _</a:t>
            </a:r>
          </a:p>
          <a:p>
            <a:r>
              <a:rPr lang="en-US"/>
              <a:t>There is a _____________________________, the extensor digitorum brevis, which _</a:t>
            </a:r>
          </a:p>
          <a:p>
            <a:endParaRPr lang="en-US"/>
          </a:p>
          <a:p>
            <a:r>
              <a:rPr lang="en-US"/>
              <a:t>The plantar muscles occur in four layers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0"/>
            <a:ext cx="4730750" cy="6858000"/>
          </a:xfrm>
          <a:prstGeom prst="rect">
            <a:avLst/>
          </a:prstGeom>
          <a:noFill/>
        </p:spPr>
      </p:pic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572000" cy="990600"/>
          </a:xfrm>
        </p:spPr>
        <p:txBody>
          <a:bodyPr/>
          <a:lstStyle/>
          <a:p>
            <a:r>
              <a:rPr lang="en-US" sz="3200"/>
              <a:t>Plantar Muscles: First Layer (Superficial)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098925" cy="4800600"/>
          </a:xfrm>
        </p:spPr>
        <p:txBody>
          <a:bodyPr/>
          <a:lstStyle/>
          <a:p>
            <a:r>
              <a:rPr lang="en-US"/>
              <a:t>Superficial muscles of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These muscles are similar to the corresponding muscles of the hand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1213" y="228600"/>
            <a:ext cx="4522787" cy="6629400"/>
          </a:xfrm>
          <a:prstGeom prst="rect">
            <a:avLst/>
          </a:prstGeom>
          <a:noFill/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760913" cy="662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/>
              <a:t>Plantar Muscles: Fourth Layer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17550"/>
            <a:ext cx="6161088" cy="614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____________________________ and ________________________________ are not flexors, but ___________________________ the forearm</a:t>
            </a:r>
          </a:p>
          <a:p>
            <a:endParaRPr lang="en-US"/>
          </a:p>
          <a:p>
            <a:r>
              <a:rPr lang="en-US"/>
              <a:t>The supinator muscle is a synergist with the biceps brachii in supinating the forearm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Forearm: Anterior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57300"/>
            <a:ext cx="3968750" cy="5056188"/>
          </a:xfrm>
        </p:spPr>
        <p:txBody>
          <a:bodyPr/>
          <a:lstStyle/>
          <a:p>
            <a:r>
              <a:rPr lang="en-US"/>
              <a:t>These muscles are primarily _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213" y="1066800"/>
            <a:ext cx="4014787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10.15b, c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934200" cy="6856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/>
              <a:t>Muscles of the Forearm: Posterior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10.16a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102100" cy="5715000"/>
          </a:xfrm>
          <a:prstGeom prst="rect">
            <a:avLst/>
          </a:prstGeom>
          <a:noFill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3" y="1066800"/>
            <a:ext cx="3036887" cy="5681663"/>
          </a:xfrm>
          <a:prstGeom prst="rect">
            <a:avLst/>
          </a:prstGeom>
          <a:noFill/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191000" y="2667000"/>
            <a:ext cx="1676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These muscles are primarily extensors of the wrist and digits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Intrinsic Muscles of the Hand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295400"/>
            <a:ext cx="8270875" cy="5403850"/>
          </a:xfrm>
        </p:spPr>
        <p:txBody>
          <a:bodyPr/>
          <a:lstStyle/>
          <a:p>
            <a:r>
              <a:rPr lang="en-US"/>
              <a:t>These small muscles: </a:t>
            </a:r>
          </a:p>
          <a:p>
            <a:pPr lvl="1"/>
            <a:r>
              <a:rPr lang="en-US"/>
              <a:t>Lie in the _</a:t>
            </a:r>
          </a:p>
          <a:p>
            <a:pPr lvl="2"/>
            <a:r>
              <a:rPr lang="en-US"/>
              <a:t>none on the dorsal side </a:t>
            </a:r>
          </a:p>
          <a:p>
            <a:pPr lvl="1"/>
            <a:r>
              <a:rPr lang="en-US"/>
              <a:t>Move the _</a:t>
            </a:r>
          </a:p>
          <a:p>
            <a:pPr lvl="1"/>
            <a:r>
              <a:rPr lang="en-US"/>
              <a:t>Control ____________________________ movements </a:t>
            </a:r>
          </a:p>
          <a:p>
            <a:pPr lvl="1"/>
            <a:r>
              <a:rPr lang="en-US"/>
              <a:t>Are the main ____________________________________ of the fingers</a:t>
            </a:r>
          </a:p>
          <a:p>
            <a:pPr lvl="1"/>
            <a:r>
              <a:rPr lang="en-US"/>
              <a:t>Produce opposition</a:t>
            </a:r>
          </a:p>
          <a:p>
            <a:pPr lvl="2"/>
            <a:r>
              <a:rPr lang="en-US"/>
              <a:t>move the thumb toward the little finger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Intrinsic Muscles of the Hand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30555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On-screen Show (4:3)</PresentationFormat>
  <Paragraphs>178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Muscles Crossing the Elbow</vt:lpstr>
      <vt:lpstr>Muscles Crossing the Elbow</vt:lpstr>
      <vt:lpstr>Muscles of the Forearm</vt:lpstr>
      <vt:lpstr>Muscles of the Forearm</vt:lpstr>
      <vt:lpstr>Muscles of the Forearm: Anterior</vt:lpstr>
      <vt:lpstr>Slide 6</vt:lpstr>
      <vt:lpstr>Muscles of the Forearm: Posterior</vt:lpstr>
      <vt:lpstr>Intrinsic Muscles of the Hand</vt:lpstr>
      <vt:lpstr>Intrinsic Muscles of the Hand</vt:lpstr>
      <vt:lpstr>Intrinsic Muscles of the Hand</vt:lpstr>
      <vt:lpstr>Finger and Thumb Movements</vt:lpstr>
      <vt:lpstr>Intrinsic Muscles of the Hand: Groups</vt:lpstr>
      <vt:lpstr>Intrinsic Muscles of the Hand: Groups</vt:lpstr>
      <vt:lpstr>Muscles Crossing Hip and Knee Joints</vt:lpstr>
      <vt:lpstr>Movements of the thigh at the Hip: Flexion and Extension</vt:lpstr>
      <vt:lpstr>Movements of the Thigh at the Hip: Flexion and Extension</vt:lpstr>
      <vt:lpstr>Slide 17</vt:lpstr>
      <vt:lpstr>Movements of the Thigh at the Hip: </vt:lpstr>
      <vt:lpstr>Movements of the Knee Joint</vt:lpstr>
      <vt:lpstr>Fascia of the Leg</vt:lpstr>
      <vt:lpstr>Muscles of the Leg: Movements</vt:lpstr>
      <vt:lpstr>Muscles of the Anterior Compartment</vt:lpstr>
      <vt:lpstr>Muscles of the Lateral Compartment</vt:lpstr>
      <vt:lpstr>Muscles of the Posterior Compartment</vt:lpstr>
      <vt:lpstr>Muscles of the Posterior Compartment</vt:lpstr>
      <vt:lpstr>Muscle Actions of the Thigh: Summary</vt:lpstr>
      <vt:lpstr>Slide 27</vt:lpstr>
      <vt:lpstr>Muscle Actions of the Leg: Summary</vt:lpstr>
      <vt:lpstr>Slide 29</vt:lpstr>
      <vt:lpstr>Intrinsic Muscles of the Foot</vt:lpstr>
      <vt:lpstr>Plantar Muscles: First Layer (Superficial)</vt:lpstr>
      <vt:lpstr>Slide 32</vt:lpstr>
      <vt:lpstr>Plantar Muscles: Fourth Layer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Crossing the Elbow</dc:title>
  <dc:creator>bawargo</dc:creator>
  <cp:lastModifiedBy>bawargo</cp:lastModifiedBy>
  <cp:revision>1</cp:revision>
  <dcterms:created xsi:type="dcterms:W3CDTF">2009-02-02T20:26:09Z</dcterms:created>
  <dcterms:modified xsi:type="dcterms:W3CDTF">2009-02-02T20:26:47Z</dcterms:modified>
</cp:coreProperties>
</file>