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32AF2-047A-401E-91FF-D087D4EFB0E0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9ADBD-7A72-41B0-A4BB-569C4DF609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BA37E-5C95-467F-9603-DB7CB3E7EA0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0F660-F25C-4BD6-952C-E7D35AC6B0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Four, Packet Three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C0D22-A5CF-4BE8-9CB9-A3A28D3200EE}" type="slidenum">
              <a:rPr lang="en-US"/>
              <a:pPr/>
              <a:t>27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432D-1521-4CB8-B114-1760B741499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09EFB-CBED-4D4A-8B9F-9A244D60D7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Postsynaptic Potentials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z="2800" dirty="0"/>
              <a:t>Neurotransmitter receptors mediate changes in membrane potential according to:</a:t>
            </a:r>
          </a:p>
          <a:p>
            <a:pPr lvl="1"/>
            <a:r>
              <a:rPr lang="en-US" sz="2400" dirty="0"/>
              <a:t>The _</a:t>
            </a:r>
          </a:p>
          <a:p>
            <a:pPr lvl="1"/>
            <a:r>
              <a:rPr lang="en-US" sz="2400" dirty="0"/>
              <a:t>The amount of ______________________ the neurotransmitter is bound to receptors</a:t>
            </a:r>
          </a:p>
          <a:p>
            <a:r>
              <a:rPr lang="en-US" sz="2800" dirty="0"/>
              <a:t>The two types of postsynaptic potentials are: </a:t>
            </a:r>
          </a:p>
          <a:p>
            <a:pPr lvl="1"/>
            <a:r>
              <a:rPr lang="en-US" dirty="0"/>
              <a:t>EPSP – __________________________ postsynaptic potentials </a:t>
            </a:r>
          </a:p>
          <a:p>
            <a:pPr lvl="1"/>
            <a:r>
              <a:rPr lang="en-US" dirty="0"/>
              <a:t>IPSP – __________________________  postsynaptic potentials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Acetylcholine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Degraded by the enzyme acetylcholinesterase _</a:t>
            </a:r>
          </a:p>
          <a:p>
            <a:endParaRPr lang="en-US"/>
          </a:p>
          <a:p>
            <a:r>
              <a:rPr lang="en-US"/>
              <a:t>Released by:</a:t>
            </a:r>
          </a:p>
          <a:p>
            <a:pPr lvl="1"/>
            <a:r>
              <a:rPr lang="en-US"/>
              <a:t>All neurons that _</a:t>
            </a:r>
          </a:p>
          <a:p>
            <a:pPr lvl="1"/>
            <a:endParaRPr lang="en-US"/>
          </a:p>
          <a:p>
            <a:pPr lvl="1"/>
            <a:r>
              <a:rPr lang="en-US"/>
              <a:t>Some neurons in the _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Biogenic Amines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1775" indent="-231775"/>
            <a:r>
              <a:rPr lang="en-US" dirty="0"/>
              <a:t>Include:</a:t>
            </a:r>
          </a:p>
          <a:p>
            <a:pPr marL="631825" lvl="1"/>
            <a:r>
              <a:rPr lang="en-US" dirty="0" err="1"/>
              <a:t>Catecholamines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 </a:t>
            </a:r>
          </a:p>
          <a:p>
            <a:pPr marL="631825" lvl="1"/>
            <a:r>
              <a:rPr lang="en-US" dirty="0" err="1"/>
              <a:t>Indolamines</a:t>
            </a:r>
            <a:endParaRPr lang="en-US" dirty="0"/>
          </a:p>
          <a:p>
            <a:pPr lvl="2"/>
            <a:r>
              <a:rPr lang="en-US" dirty="0"/>
              <a:t> </a:t>
            </a:r>
          </a:p>
          <a:p>
            <a:pPr marL="231775" indent="-231775"/>
            <a:r>
              <a:rPr lang="en-US" dirty="0"/>
              <a:t>Broadly distributed in the _</a:t>
            </a:r>
          </a:p>
          <a:p>
            <a:pPr marL="231775" indent="-231775"/>
            <a:endParaRPr lang="en-US" dirty="0"/>
          </a:p>
          <a:p>
            <a:pPr marL="231775" indent="-231775"/>
            <a:r>
              <a:rPr lang="en-US" dirty="0"/>
              <a:t>Play roles in emotional behaviors and our biological clock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Amino Acids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Include: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Gamma (</a:t>
            </a:r>
            <a:r>
              <a:rPr lang="en-US">
                <a:sym typeface="Symbol" charset="2"/>
              </a:rPr>
              <a:t></a:t>
            </a:r>
            <a:r>
              <a:rPr lang="en-US"/>
              <a:t>)-aminobutyric acid </a:t>
            </a:r>
          </a:p>
          <a:p>
            <a:pPr lvl="1"/>
            <a:r>
              <a:rPr lang="en-US"/>
              <a:t>Glycine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Glutamate</a:t>
            </a:r>
          </a:p>
          <a:p>
            <a:endParaRPr lang="en-US"/>
          </a:p>
          <a:p>
            <a:r>
              <a:rPr lang="en-US"/>
              <a:t>Found only in the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Peptides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/>
              <a:t>Include:</a:t>
            </a:r>
          </a:p>
          <a:p>
            <a:pPr lvl="1"/>
            <a:r>
              <a:rPr lang="en-US" sz="2400"/>
              <a:t>Substance P </a:t>
            </a:r>
          </a:p>
          <a:p>
            <a:pPr lvl="2"/>
            <a:r>
              <a:rPr lang="en-US" sz="2000"/>
              <a:t> </a:t>
            </a:r>
          </a:p>
          <a:p>
            <a:pPr lvl="1"/>
            <a:r>
              <a:rPr lang="en-US" sz="2400"/>
              <a:t>Beta endorphin, dynorphin, and enkephalins</a:t>
            </a:r>
          </a:p>
          <a:p>
            <a:r>
              <a:rPr lang="en-US" sz="2800"/>
              <a:t>Act as _____________________________; reduce pain perception</a:t>
            </a:r>
          </a:p>
          <a:p>
            <a:r>
              <a:rPr lang="en-US" sz="2800"/>
              <a:t>Bind to the same receptors as opiates and morphine</a:t>
            </a:r>
          </a:p>
          <a:p>
            <a:r>
              <a:rPr lang="en-US" sz="2800"/>
              <a:t>Gut-brain peptides</a:t>
            </a:r>
          </a:p>
          <a:p>
            <a:pPr lvl="1"/>
            <a:r>
              <a:rPr lang="en-US" sz="2400"/>
              <a:t>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Novel Messengers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ATP</a:t>
            </a:r>
          </a:p>
          <a:p>
            <a:pPr lvl="1"/>
            <a:r>
              <a:rPr lang="en-US"/>
              <a:t>Is found in both the _</a:t>
            </a:r>
          </a:p>
          <a:p>
            <a:pPr lvl="1"/>
            <a:endParaRPr lang="en-US"/>
          </a:p>
          <a:p>
            <a:pPr lvl="1"/>
            <a:r>
              <a:rPr lang="en-US"/>
              <a:t>Produces ____________________________________ responses depending on receptor type</a:t>
            </a:r>
          </a:p>
          <a:p>
            <a:pPr lvl="1"/>
            <a:endParaRPr lang="en-US"/>
          </a:p>
          <a:p>
            <a:pPr lvl="1"/>
            <a:r>
              <a:rPr lang="en-US"/>
              <a:t>Provokes _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Novel Messengers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Nitric oxide   </a:t>
            </a:r>
          </a:p>
          <a:p>
            <a:pPr lvl="1"/>
            <a:r>
              <a:rPr lang="en-US"/>
              <a:t>Is involved in _</a:t>
            </a:r>
          </a:p>
          <a:p>
            <a:endParaRPr lang="en-US"/>
          </a:p>
          <a:p>
            <a:r>
              <a:rPr lang="en-US"/>
              <a:t>Carbon monoxide (CO) is a main regulator of cGMP in the brain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Functional Classification of Neurotransmitters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3600"/>
              <a:t>Two classifications: excitatory and inhibitory</a:t>
            </a:r>
          </a:p>
          <a:p>
            <a:pPr lvl="1"/>
            <a:r>
              <a:rPr lang="en-US" sz="3200"/>
              <a:t>Excitatory neurotransmitters cause _</a:t>
            </a:r>
          </a:p>
          <a:p>
            <a:pPr lvl="2"/>
            <a:r>
              <a:rPr lang="en-US" sz="2800"/>
              <a:t> 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Inhibitory neurotransmitters cause _</a:t>
            </a:r>
          </a:p>
          <a:p>
            <a:pPr lvl="2"/>
            <a:r>
              <a:rPr lang="en-US" sz="2800"/>
              <a:t> 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Functional Classification of Neurotransmitters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/>
              <a:t>Some neurotransmitters have _ </a:t>
            </a:r>
          </a:p>
          <a:p>
            <a:pPr lvl="1"/>
            <a:endParaRPr lang="en-US"/>
          </a:p>
          <a:p>
            <a:pPr lvl="1"/>
            <a:r>
              <a:rPr lang="en-US"/>
              <a:t>Determined by the ____________________ type of the postsynaptic neuron </a:t>
            </a:r>
          </a:p>
          <a:p>
            <a:pPr lvl="1"/>
            <a:endParaRPr lang="en-US"/>
          </a:p>
          <a:p>
            <a:pPr lvl="1"/>
            <a:r>
              <a:rPr lang="en-US"/>
              <a:t>Example: _</a:t>
            </a:r>
          </a:p>
          <a:p>
            <a:pPr lvl="2"/>
            <a:r>
              <a:rPr lang="en-US" sz="2800"/>
              <a:t>_____________________________ at neuromuscular junctions with skeletal muscle</a:t>
            </a:r>
          </a:p>
          <a:p>
            <a:pPr lvl="2"/>
            <a:r>
              <a:rPr lang="en-US" sz="2800"/>
              <a:t>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 Receptor Mechanisms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Direct: neurotransmitters that open _</a:t>
            </a:r>
          </a:p>
          <a:p>
            <a:pPr lvl="1"/>
            <a:r>
              <a:rPr lang="en-US"/>
              <a:t>Promote _</a:t>
            </a:r>
          </a:p>
          <a:p>
            <a:pPr lvl="1"/>
            <a:r>
              <a:rPr lang="en-US"/>
              <a:t>Examples: _____________ and amino acids</a:t>
            </a:r>
          </a:p>
          <a:p>
            <a:endParaRPr lang="en-US"/>
          </a:p>
          <a:p>
            <a:r>
              <a:rPr lang="en-US"/>
              <a:t>Indirect: neurotransmitters that _</a:t>
            </a:r>
          </a:p>
          <a:p>
            <a:pPr lvl="1"/>
            <a:r>
              <a:rPr lang="en-US"/>
              <a:t>Promote _</a:t>
            </a:r>
          </a:p>
          <a:p>
            <a:pPr lvl="1"/>
            <a:endParaRPr lang="en-US"/>
          </a:p>
          <a:p>
            <a:pPr lvl="2"/>
            <a:r>
              <a:rPr lang="en-US"/>
              <a:t>Examples: biogenic amines, peptides, and dissolved gases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Integration: Neuronal Pools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Functional groups of neurons that:</a:t>
            </a:r>
          </a:p>
          <a:p>
            <a:pPr lvl="1"/>
            <a:r>
              <a:rPr lang="en-US"/>
              <a:t>__________________________ incoming information</a:t>
            </a:r>
          </a:p>
          <a:p>
            <a:pPr lvl="1"/>
            <a:r>
              <a:rPr lang="en-US"/>
              <a:t>Forward the processed information to its appropriate destination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Excitatory Postsynaptic Potentials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EPSPs are ________________________ that _____________________________ an action potential in an axon</a:t>
            </a:r>
          </a:p>
          <a:p>
            <a:pPr lvl="1"/>
            <a:r>
              <a:rPr lang="en-US" dirty="0"/>
              <a:t>Use only chemically gated channels</a:t>
            </a:r>
          </a:p>
          <a:p>
            <a:pPr lvl="1"/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and K</a:t>
            </a:r>
            <a:r>
              <a:rPr lang="en-US" baseline="30000" dirty="0"/>
              <a:t>+</a:t>
            </a:r>
            <a:r>
              <a:rPr lang="en-US" dirty="0"/>
              <a:t> flow in opposite directions at the same time</a:t>
            </a:r>
          </a:p>
          <a:p>
            <a:endParaRPr lang="en-US" dirty="0"/>
          </a:p>
          <a:p>
            <a:r>
              <a:rPr lang="en-US" dirty="0"/>
              <a:t>Postsynaptic membranes do not generate action potentials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Integration: Neuronal Pools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neuronal pool</a:t>
            </a:r>
          </a:p>
          <a:p>
            <a:pPr lvl="1"/>
            <a:r>
              <a:rPr lang="en-US"/>
              <a:t>Input fiber </a:t>
            </a:r>
          </a:p>
          <a:p>
            <a:pPr lvl="2"/>
            <a:r>
              <a:rPr lang="en-US"/>
              <a:t> </a:t>
            </a:r>
          </a:p>
          <a:p>
            <a:pPr lvl="1"/>
            <a:r>
              <a:rPr lang="en-US"/>
              <a:t>Discharge zone</a:t>
            </a:r>
          </a:p>
          <a:p>
            <a:pPr lvl="2"/>
            <a:r>
              <a:rPr lang="en-US"/>
              <a:t>neurons _________________________________ with the incoming fiber</a:t>
            </a:r>
          </a:p>
          <a:p>
            <a:pPr lvl="1"/>
            <a:r>
              <a:rPr lang="en-US"/>
              <a:t>Facilitated zone</a:t>
            </a:r>
          </a:p>
          <a:p>
            <a:pPr lvl="2"/>
            <a:r>
              <a:rPr lang="en-US"/>
              <a:t>neurons farther away from _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Divergent 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96200" cy="4830763"/>
          </a:xfrm>
        </p:spPr>
        <p:txBody>
          <a:bodyPr/>
          <a:lstStyle/>
          <a:p>
            <a:r>
              <a:rPr lang="en-US"/>
              <a:t>Convergent </a:t>
            </a:r>
          </a:p>
          <a:p>
            <a:pPr lvl="1"/>
            <a:r>
              <a:rPr lang="en-US"/>
              <a:t> 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Reverberating</a:t>
            </a:r>
          </a:p>
          <a:p>
            <a:pPr lvl="1"/>
            <a:r>
              <a:rPr lang="en-US"/>
              <a:t> </a:t>
            </a:r>
          </a:p>
        </p:txBody>
      </p:sp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33788"/>
            <a:ext cx="7900988" cy="28479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Parallel after-discharge </a:t>
            </a:r>
          </a:p>
          <a:p>
            <a:pPr lvl="1"/>
            <a:r>
              <a:rPr lang="en-US"/>
              <a:t> </a:t>
            </a:r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525" y="2986088"/>
            <a:ext cx="7137400" cy="38719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of Neural Processing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Serial Processing</a:t>
            </a:r>
          </a:p>
          <a:p>
            <a:pPr lvl="1"/>
            <a:r>
              <a:rPr lang="en-US"/>
              <a:t>Input travels along one pathway to a specific destination</a:t>
            </a:r>
          </a:p>
          <a:p>
            <a:pPr lvl="1"/>
            <a:r>
              <a:rPr lang="en-US"/>
              <a:t>Works in an _</a:t>
            </a:r>
          </a:p>
          <a:p>
            <a:pPr lvl="1"/>
            <a:endParaRPr lang="en-US"/>
          </a:p>
          <a:p>
            <a:pPr lvl="1"/>
            <a:r>
              <a:rPr lang="en-US"/>
              <a:t>Example: 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of Neural Processing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Parallel Processing</a:t>
            </a:r>
          </a:p>
          <a:p>
            <a:pPr lvl="1"/>
            <a:r>
              <a:rPr lang="en-US"/>
              <a:t>Input travels along _</a:t>
            </a:r>
          </a:p>
          <a:p>
            <a:pPr lvl="1"/>
            <a:r>
              <a:rPr lang="en-US"/>
              <a:t>Pathways are integrated in different CNS systems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Example: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6248400"/>
            <a:ext cx="334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Chapter 11, Begin Chapter 12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Nervous System (CNS)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CNS – composed of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Elaboration of the anterior portion of the CNS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Increase in ___________________________ in the head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Highest level is reached in the human brain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Brain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Composed of wrinkled, pinkish gray tissue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Surface anatomy includes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Brain Structures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cerebrum:  cortex, white matter, and basal nuclei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 thalamus, hypothalamus, and </a:t>
            </a:r>
            <a:r>
              <a:rPr lang="en-US" dirty="0" err="1">
                <a:solidFill>
                  <a:srgbClr val="000000"/>
                </a:solidFill>
              </a:rPr>
              <a:t>epithalamus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brain stem: midbrain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Metencephalon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brain stem: </a:t>
            </a:r>
            <a:r>
              <a:rPr lang="en-US" dirty="0" err="1">
                <a:solidFill>
                  <a:srgbClr val="000000"/>
                </a:solidFill>
              </a:rPr>
              <a:t>pons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Myelencephalon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brain stem: medulla oblongata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Inhibitory Synapses and IPSPs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Neurotransmitter binding to a receptor at _________________________________: </a:t>
            </a:r>
          </a:p>
          <a:p>
            <a:pPr lvl="1"/>
            <a:r>
              <a:rPr lang="en-US" dirty="0"/>
              <a:t>Causes the membrane to become more permeable to potassium and chloride ions 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_________________________the postsynaptic neuron’s ability to produce an action potential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Neural Canal Regions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Adult structures derived from the neural canal</a:t>
            </a:r>
          </a:p>
          <a:p>
            <a:pPr lvl="1"/>
            <a:r>
              <a:rPr lang="en-US"/>
              <a:t>Telencephalon –  </a:t>
            </a:r>
          </a:p>
          <a:p>
            <a:pPr lvl="1"/>
            <a:r>
              <a:rPr lang="en-US"/>
              <a:t>Diencephalon –  </a:t>
            </a:r>
          </a:p>
          <a:p>
            <a:pPr lvl="1"/>
            <a:r>
              <a:rPr lang="en-US"/>
              <a:t>Mesencephalon –  </a:t>
            </a:r>
          </a:p>
          <a:p>
            <a:pPr lvl="1"/>
            <a:r>
              <a:rPr lang="en-US"/>
              <a:t>Metencephalon and myelencephalon –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single EPSP cannot induce an action potential</a:t>
            </a:r>
          </a:p>
          <a:p>
            <a:r>
              <a:rPr lang="en-US" dirty="0"/>
              <a:t>EPSPs must _______________________ temporally or spatially to induce an action potential</a:t>
            </a:r>
          </a:p>
          <a:p>
            <a:endParaRPr lang="en-US" dirty="0"/>
          </a:p>
          <a:p>
            <a:r>
              <a:rPr lang="en-US" dirty="0"/>
              <a:t>Temporal summation</a:t>
            </a:r>
          </a:p>
          <a:p>
            <a:pPr lvl="1"/>
            <a:r>
              <a:rPr lang="en-US" dirty="0" err="1"/>
              <a:t>presynaptic</a:t>
            </a:r>
            <a:r>
              <a:rPr lang="en-US" dirty="0"/>
              <a:t> neurons transmit impulses in _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Spatial summation </a:t>
            </a:r>
          </a:p>
          <a:p>
            <a:pPr lvl="1"/>
            <a:r>
              <a:rPr lang="en-US"/>
              <a:t>postsynaptic neuron is stimulated by a _</a:t>
            </a:r>
          </a:p>
          <a:p>
            <a:endParaRPr lang="en-US"/>
          </a:p>
          <a:p>
            <a:r>
              <a:rPr lang="en-US"/>
              <a:t>IPSPs can also summate with EPSPs,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4171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Chemicals used for neuronal communication with the body and the brain</a:t>
            </a:r>
          </a:p>
          <a:p>
            <a:r>
              <a:rPr lang="en-US"/>
              <a:t>50 different neurotransmitters have been identified</a:t>
            </a:r>
          </a:p>
          <a:p>
            <a:r>
              <a:rPr lang="en-US"/>
              <a:t>Classified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Neurotransmitters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Biogenic amines</a:t>
            </a:r>
          </a:p>
          <a:p>
            <a:r>
              <a:rPr lang="en-US"/>
              <a:t> </a:t>
            </a:r>
          </a:p>
          <a:p>
            <a:r>
              <a:rPr lang="en-US"/>
              <a:t>Peptides</a:t>
            </a:r>
          </a:p>
          <a:p>
            <a:r>
              <a:rPr lang="en-US"/>
              <a:t>Novel messengers: </a:t>
            </a:r>
          </a:p>
          <a:p>
            <a:pPr lvl="1"/>
            <a:r>
              <a:rPr lang="en-US"/>
              <a:t>ATP</a:t>
            </a:r>
          </a:p>
          <a:p>
            <a:pPr lvl="1"/>
            <a:r>
              <a:rPr lang="en-US"/>
              <a:t>dissolved gases _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Acetylcholine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____________________ neurotransmitter identified, and best understood</a:t>
            </a:r>
          </a:p>
          <a:p>
            <a:endParaRPr lang="en-US"/>
          </a:p>
          <a:p>
            <a:r>
              <a:rPr lang="en-US"/>
              <a:t>Released at the _</a:t>
            </a:r>
          </a:p>
          <a:p>
            <a:endParaRPr lang="en-US"/>
          </a:p>
          <a:p>
            <a:r>
              <a:rPr lang="en-US"/>
              <a:t>Synthesized and enclosed in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685</Words>
  <Application>Microsoft Office PowerPoint</Application>
  <PresentationFormat>On-screen Show (4:3)</PresentationFormat>
  <Paragraphs>193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Postsynaptic Potentials</vt:lpstr>
      <vt:lpstr>Excitatory Postsynaptic Potentials</vt:lpstr>
      <vt:lpstr>Inhibitory Synapses and IPSPs</vt:lpstr>
      <vt:lpstr>Summation</vt:lpstr>
      <vt:lpstr>Summation</vt:lpstr>
      <vt:lpstr>Summation</vt:lpstr>
      <vt:lpstr>Neurotransmitters</vt:lpstr>
      <vt:lpstr>Chemical Neurotransmitters</vt:lpstr>
      <vt:lpstr>Neurotransmitters: Acetylcholine</vt:lpstr>
      <vt:lpstr>Neurotransmitters: Acetylcholine</vt:lpstr>
      <vt:lpstr>Neurotransmitters: Biogenic Amines</vt:lpstr>
      <vt:lpstr>Neurotransmitters: Amino Acids</vt:lpstr>
      <vt:lpstr>Neurotransmitters: Peptides</vt:lpstr>
      <vt:lpstr>Neurotransmitters: Novel Messengers</vt:lpstr>
      <vt:lpstr>Neurotransmitters: Novel Messengers</vt:lpstr>
      <vt:lpstr>Functional Classification of Neurotransmitters</vt:lpstr>
      <vt:lpstr>Functional Classification of Neurotransmitters</vt:lpstr>
      <vt:lpstr>Neurotransmitter Receptor Mechanisms</vt:lpstr>
      <vt:lpstr>Neural Integration: Neuronal Pools</vt:lpstr>
      <vt:lpstr>Neural Integration: Neuronal Pools</vt:lpstr>
      <vt:lpstr>Types of Circuits in Neuronal Pools </vt:lpstr>
      <vt:lpstr>Types of Circuits in Neuronal Pools </vt:lpstr>
      <vt:lpstr>Types of Circuits in Neuronal Pools</vt:lpstr>
      <vt:lpstr>Types of Circuits in Neuronal Pools </vt:lpstr>
      <vt:lpstr>Patterns of Neural Processing</vt:lpstr>
      <vt:lpstr>Patterns of Neural Processing</vt:lpstr>
      <vt:lpstr>Central Nervous System (CNS)</vt:lpstr>
      <vt:lpstr>The Brain</vt:lpstr>
      <vt:lpstr>Adult Brain Structures</vt:lpstr>
      <vt:lpstr>Adult Neural Canal Regions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Postsynaptic Potentials</dc:title>
  <dc:creator>bawargo</dc:creator>
  <cp:lastModifiedBy>bawargo</cp:lastModifiedBy>
  <cp:revision>2</cp:revision>
  <dcterms:created xsi:type="dcterms:W3CDTF">2011-03-14T18:05:57Z</dcterms:created>
  <dcterms:modified xsi:type="dcterms:W3CDTF">2011-03-14T18:07:24Z</dcterms:modified>
</cp:coreProperties>
</file>