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B971D-DDDA-45E0-8BB6-C9F0D637B22A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50C59-E36F-4750-9E85-D1CF2D7444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86A98-229C-437B-B3DB-D01ECA263E33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41995-5D5C-4406-86C9-2B89657B0B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41995-5D5C-4406-86C9-2B89657B0BA0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D26AE-BD2D-4D4A-BB39-931A891E2DEE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7E5F1-B3B5-4B55-AF4F-75116775C0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Eleven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 Four </a:t>
            </a:r>
            <a:r>
              <a:rPr lang="en-US" dirty="0" smtClean="0"/>
              <a:t>Material</a:t>
            </a:r>
          </a:p>
          <a:p>
            <a:r>
              <a:rPr lang="en-US" dirty="0" smtClean="0"/>
              <a:t>Chapter 11, chapter 12 up to spinal cord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Microglia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Microglia </a:t>
            </a:r>
          </a:p>
          <a:p>
            <a:pPr lvl="1"/>
            <a:r>
              <a:rPr lang="en-US" dirty="0"/>
              <a:t>small, </a:t>
            </a:r>
            <a:r>
              <a:rPr lang="en-US" dirty="0" smtClean="0"/>
              <a:t>________________________ with </a:t>
            </a:r>
            <a:r>
              <a:rPr lang="en-US" dirty="0"/>
              <a:t>spiny processes</a:t>
            </a:r>
          </a:p>
          <a:p>
            <a:pPr lvl="1"/>
            <a:r>
              <a:rPr lang="en-US" dirty="0" smtClean="0"/>
              <a:t>____________________________that </a:t>
            </a:r>
            <a:r>
              <a:rPr lang="en-US" dirty="0"/>
              <a:t>monitor the health of neurons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5800" y="4147457"/>
            <a:ext cx="4086225" cy="25295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Ependymal Cells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Ependymal</a:t>
            </a:r>
            <a:r>
              <a:rPr lang="en-US" dirty="0"/>
              <a:t> cells </a:t>
            </a:r>
          </a:p>
          <a:p>
            <a:pPr lvl="1"/>
            <a:r>
              <a:rPr lang="en-US" dirty="0"/>
              <a:t>range in shape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They line the </a:t>
            </a:r>
            <a:r>
              <a:rPr lang="en-US" dirty="0" smtClean="0"/>
              <a:t>______________________________________ </a:t>
            </a:r>
            <a:r>
              <a:rPr lang="en-US" dirty="0"/>
              <a:t>of the brain and spinal column</a:t>
            </a:r>
          </a:p>
          <a:p>
            <a:endParaRPr lang="en-US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114800"/>
            <a:ext cx="5572125" cy="2238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Oligodendrocytes</a:t>
            </a:r>
            <a:r>
              <a:rPr lang="en-US" sz="3200"/>
              <a:t>, 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752600"/>
            <a:ext cx="8270875" cy="4535488"/>
          </a:xfrm>
        </p:spPr>
        <p:txBody>
          <a:bodyPr/>
          <a:lstStyle/>
          <a:p>
            <a:r>
              <a:rPr lang="en-US" dirty="0" err="1"/>
              <a:t>Oligodendrocytes</a:t>
            </a:r>
            <a:endParaRPr lang="en-US" dirty="0"/>
          </a:p>
          <a:p>
            <a:pPr lvl="1"/>
            <a:r>
              <a:rPr lang="en-US" dirty="0"/>
              <a:t>branched cells that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124200"/>
            <a:ext cx="4724400" cy="3368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Schwann Cells, and Satellite Cells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Schwann cells </a:t>
            </a:r>
          </a:p>
          <a:p>
            <a:pPr lvl="1"/>
            <a:r>
              <a:rPr lang="en-US" dirty="0"/>
              <a:t>surround fibers of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surround neuron cell bodies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267200"/>
            <a:ext cx="8686800" cy="1793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Neurons 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Structural units of the nervous 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Composed of a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Long-lived, </a:t>
            </a:r>
            <a:r>
              <a:rPr lang="en-US" dirty="0" smtClean="0"/>
              <a:t>________________________,  </a:t>
            </a:r>
            <a:r>
              <a:rPr lang="en-US" dirty="0"/>
              <a:t>and have a high metabolic rate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Their plasma membrane function in: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Cell-to-cell signaling during development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Nerve Cell Body:  Soma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Contains the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Is the major biosynthetic center </a:t>
            </a:r>
          </a:p>
          <a:p>
            <a:pPr>
              <a:lnSpc>
                <a:spcPct val="90000"/>
              </a:lnSpc>
            </a:pPr>
            <a:r>
              <a:rPr lang="en-US" dirty="0"/>
              <a:t>Is the focal point for the outgrowth of neuronal processes </a:t>
            </a:r>
          </a:p>
          <a:p>
            <a:pPr>
              <a:lnSpc>
                <a:spcPct val="90000"/>
              </a:lnSpc>
            </a:pPr>
            <a:r>
              <a:rPr lang="en-US" dirty="0"/>
              <a:t>Has well-developed </a:t>
            </a:r>
            <a:r>
              <a:rPr lang="en-US" dirty="0" smtClean="0"/>
              <a:t>____________________:  </a:t>
            </a:r>
            <a:r>
              <a:rPr lang="en-US" dirty="0"/>
              <a:t>rough ER</a:t>
            </a:r>
          </a:p>
          <a:p>
            <a:pPr>
              <a:lnSpc>
                <a:spcPct val="90000"/>
              </a:lnSpc>
            </a:pPr>
            <a:r>
              <a:rPr lang="en-US" dirty="0"/>
              <a:t>Contains an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cone-shaped area from which axons arise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Armlike</a:t>
            </a:r>
            <a:r>
              <a:rPr lang="en-US" dirty="0"/>
              <a:t> extensions from the soma</a:t>
            </a:r>
          </a:p>
          <a:p>
            <a:r>
              <a:rPr lang="en-US" dirty="0"/>
              <a:t>Called </a:t>
            </a:r>
            <a:r>
              <a:rPr lang="en-US" i="1" dirty="0" smtClean="0"/>
              <a:t>__________________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Called </a:t>
            </a:r>
            <a:r>
              <a:rPr lang="en-US" i="1" dirty="0" smtClean="0"/>
              <a:t>__________________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There are two types: </a:t>
            </a:r>
          </a:p>
          <a:p>
            <a:pPr lvl="1"/>
            <a:r>
              <a:rPr lang="en-US" dirty="0"/>
              <a:t>Axons</a:t>
            </a:r>
          </a:p>
          <a:p>
            <a:pPr lvl="1"/>
            <a:r>
              <a:rPr lang="en-US" dirty="0"/>
              <a:t>Dendrites 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Dendrites of Motor Neurons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Short, tapering, and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the </a:t>
            </a:r>
            <a:r>
              <a:rPr lang="en-US" dirty="0" smtClean="0"/>
              <a:t>receptive </a:t>
            </a:r>
            <a:r>
              <a:rPr lang="en-US" dirty="0"/>
              <a:t>regions of the neuron </a:t>
            </a:r>
            <a:endParaRPr lang="en-US" dirty="0" smtClean="0"/>
          </a:p>
          <a:p>
            <a:pPr lvl="1"/>
            <a:r>
              <a:rPr lang="en-US" dirty="0" smtClean="0"/>
              <a:t> input</a:t>
            </a:r>
            <a:endParaRPr lang="en-US" dirty="0"/>
          </a:p>
          <a:p>
            <a:r>
              <a:rPr lang="en-US" dirty="0" smtClean="0"/>
              <a:t>_________________________________ are </a:t>
            </a:r>
            <a:r>
              <a:rPr lang="en-US" dirty="0"/>
              <a:t>conveyed as graded potentials </a:t>
            </a: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dirty="0"/>
              <a:t>action </a:t>
            </a:r>
            <a:r>
              <a:rPr lang="en-US" dirty="0" smtClean="0"/>
              <a:t>potentials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Axons: Structure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Slender processes arising from the hillock</a:t>
            </a:r>
          </a:p>
          <a:p>
            <a:r>
              <a:rPr lang="en-US" dirty="0"/>
              <a:t>Long axons are called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Usually there is only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Rare </a:t>
            </a:r>
            <a:r>
              <a:rPr lang="en-US" dirty="0"/>
              <a:t>branches, if present, are called axon collaterals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branched terminus of an axon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Axons: Function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__________________________________ action </a:t>
            </a:r>
            <a:r>
              <a:rPr lang="en-US" dirty="0"/>
              <a:t>potentials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___________________________________ from </a:t>
            </a:r>
            <a:r>
              <a:rPr lang="en-US" dirty="0"/>
              <a:t>the axonal terminals</a:t>
            </a:r>
          </a:p>
          <a:p>
            <a:pPr>
              <a:lnSpc>
                <a:spcPct val="90000"/>
              </a:lnSpc>
            </a:pPr>
            <a:r>
              <a:rPr lang="en-US" dirty="0"/>
              <a:t>Movement along axons occurs in two ways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toward axonal terminal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away from axonal terminal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Nervous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/>
              <a:t>The master controlling and communicating system of the body</a:t>
            </a:r>
          </a:p>
          <a:p>
            <a:r>
              <a:rPr lang="en-US" dirty="0"/>
              <a:t>Functions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monitoring stimuli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interpretation of sensory input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response to stimuli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Myelin Sheath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__________________________________ (</a:t>
            </a:r>
            <a:r>
              <a:rPr lang="en-US" dirty="0"/>
              <a:t>protein-lipoid), segmented </a:t>
            </a:r>
            <a:r>
              <a:rPr lang="en-US" dirty="0" smtClean="0"/>
              <a:t>____________________  </a:t>
            </a:r>
            <a:r>
              <a:rPr lang="en-US" dirty="0"/>
              <a:t>around most long axons</a:t>
            </a:r>
          </a:p>
          <a:p>
            <a:r>
              <a:rPr lang="en-US" dirty="0"/>
              <a:t>It functions to: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 fibers </a:t>
            </a:r>
            <a:r>
              <a:rPr lang="en-US" dirty="0"/>
              <a:t>from one another</a:t>
            </a:r>
          </a:p>
          <a:p>
            <a:pPr lvl="1"/>
            <a:r>
              <a:rPr lang="en-US" dirty="0" smtClean="0"/>
              <a:t>____________________________________________ of </a:t>
            </a:r>
            <a:r>
              <a:rPr lang="en-US" dirty="0"/>
              <a:t>nerve impulse transmission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/>
              <a:t>Myelin Sheath and Neurilemma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5791200" cy="5105400"/>
          </a:xfrm>
        </p:spPr>
        <p:txBody>
          <a:bodyPr/>
          <a:lstStyle/>
          <a:p>
            <a:r>
              <a:rPr lang="en-US" sz="2800" dirty="0"/>
              <a:t>Formed by Schwann cells in the PNS</a:t>
            </a:r>
          </a:p>
          <a:p>
            <a:r>
              <a:rPr lang="en-US" sz="2800" dirty="0"/>
              <a:t>A Schwann cell: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/>
              <a:t>Encloses the axon with its plasma membrane</a:t>
            </a:r>
          </a:p>
          <a:p>
            <a:pPr lvl="1"/>
            <a:r>
              <a:rPr lang="en-US" sz="2400" dirty="0"/>
              <a:t>Has concentric layers of membrane that make up the myelin sheath 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lvl="1"/>
            <a:r>
              <a:rPr lang="en-US" sz="2400" dirty="0"/>
              <a:t>remaining nucleus and cytoplasm of a Schwann cell 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19800" y="1828800"/>
            <a:ext cx="2767013" cy="4267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Nodes of Ranvier 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 in </a:t>
            </a:r>
            <a:r>
              <a:rPr lang="en-US" dirty="0"/>
              <a:t>the myelin sheath between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They are the sites where axon collaterals can emerge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Unmyelinated Axons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Schwann cell surrounds nerve fibers but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Schwann cells partially enclose 15 or more axons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Axons of the CNS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myelinated and unmyelinated fibers are present</a:t>
            </a:r>
          </a:p>
          <a:p>
            <a:r>
              <a:rPr lang="en-US" dirty="0"/>
              <a:t>Myelin sheaths are formed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Nodes </a:t>
            </a:r>
            <a:r>
              <a:rPr lang="en-US" dirty="0"/>
              <a:t>of </a:t>
            </a:r>
            <a:r>
              <a:rPr lang="en-US" dirty="0" err="1"/>
              <a:t>Ranvier</a:t>
            </a:r>
            <a:r>
              <a:rPr lang="en-US" dirty="0"/>
              <a:t> are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no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Organization of the Nervous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Central nervous system (CNS) </a:t>
            </a:r>
          </a:p>
          <a:p>
            <a:pPr lvl="1"/>
            <a:r>
              <a:rPr lang="en-US" dirty="0"/>
              <a:t>Brain and spinal cord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Peripheral nervous system (PNS)</a:t>
            </a:r>
          </a:p>
          <a:p>
            <a:pPr lvl="1"/>
            <a:r>
              <a:rPr lang="en-US" dirty="0" smtClean="0"/>
              <a:t>_________________________ spinal </a:t>
            </a:r>
            <a:r>
              <a:rPr lang="en-US" dirty="0"/>
              <a:t>and cranial nerves</a:t>
            </a:r>
          </a:p>
          <a:p>
            <a:pPr lvl="1"/>
            <a:r>
              <a:rPr lang="en-US" dirty="0"/>
              <a:t>Carries messages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685800"/>
          </a:xfrm>
        </p:spPr>
        <p:txBody>
          <a:bodyPr/>
          <a:lstStyle/>
          <a:p>
            <a:r>
              <a:rPr lang="en-US" sz="3600"/>
              <a:t>PNS: Two Functional Divisions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231900"/>
            <a:ext cx="8270875" cy="5056188"/>
          </a:xfrm>
        </p:spPr>
        <p:txBody>
          <a:bodyPr/>
          <a:lstStyle/>
          <a:p>
            <a:r>
              <a:rPr lang="en-US" dirty="0"/>
              <a:t>Sensory </a:t>
            </a:r>
            <a:r>
              <a:rPr lang="en-US" dirty="0" smtClean="0"/>
              <a:t>(____________________) </a:t>
            </a:r>
            <a:r>
              <a:rPr lang="en-US" dirty="0"/>
              <a:t>division</a:t>
            </a:r>
          </a:p>
          <a:p>
            <a:pPr lvl="1"/>
            <a:r>
              <a:rPr lang="en-US" dirty="0"/>
              <a:t>Sensory afferent fibers </a:t>
            </a:r>
          </a:p>
          <a:p>
            <a:pPr lvl="2"/>
            <a:r>
              <a:rPr lang="en-US" dirty="0"/>
              <a:t>carry impulses 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Visceral afferent fibers</a:t>
            </a:r>
          </a:p>
          <a:p>
            <a:pPr lvl="2"/>
            <a:r>
              <a:rPr lang="en-US" dirty="0"/>
              <a:t>transmit impulses from </a:t>
            </a:r>
            <a:r>
              <a:rPr lang="en-US" dirty="0" smtClean="0"/>
              <a:t>_______________________________ to </a:t>
            </a:r>
            <a:r>
              <a:rPr lang="en-US" dirty="0"/>
              <a:t>the brain </a:t>
            </a:r>
          </a:p>
          <a:p>
            <a:r>
              <a:rPr lang="en-US" dirty="0"/>
              <a:t>Motor </a:t>
            </a:r>
            <a:r>
              <a:rPr lang="en-US" dirty="0" smtClean="0"/>
              <a:t>(________________________) </a:t>
            </a:r>
            <a:r>
              <a:rPr lang="en-US" dirty="0"/>
              <a:t>division </a:t>
            </a:r>
          </a:p>
          <a:p>
            <a:pPr lvl="1"/>
            <a:r>
              <a:rPr lang="en-US" dirty="0"/>
              <a:t>Transmits impulses from the CNS 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Motor Division: Two Main Parts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Somatic nervous system</a:t>
            </a:r>
          </a:p>
          <a:p>
            <a:pPr lvl="1"/>
            <a:r>
              <a:rPr lang="en-US" dirty="0"/>
              <a:t>Conscious control of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Autonomic nervous system (ANS)</a:t>
            </a:r>
          </a:p>
          <a:p>
            <a:pPr lvl="1"/>
            <a:r>
              <a:rPr lang="en-US" dirty="0"/>
              <a:t>Regulates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sympathetic </a:t>
            </a:r>
            <a:endParaRPr lang="en-US" dirty="0"/>
          </a:p>
          <a:p>
            <a:pPr lvl="2"/>
            <a:r>
              <a:rPr lang="en-US" dirty="0"/>
              <a:t>parasympathetic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Histology of Nerve Tissue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two cell divisions in the nervous system are: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excitable cells that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cells that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Supporting Cells: Neuroglia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supporting cells: </a:t>
            </a:r>
            <a:r>
              <a:rPr lang="en-US" dirty="0" err="1"/>
              <a:t>neuroglia</a:t>
            </a:r>
            <a:r>
              <a:rPr lang="en-US" dirty="0"/>
              <a:t> or </a:t>
            </a:r>
            <a:r>
              <a:rPr lang="en-US" dirty="0" err="1"/>
              <a:t>glial</a:t>
            </a:r>
            <a:r>
              <a:rPr lang="en-US" dirty="0"/>
              <a:t> cells</a:t>
            </a:r>
          </a:p>
          <a:p>
            <a:pPr lvl="1"/>
            <a:r>
              <a:rPr lang="en-US" dirty="0"/>
              <a:t>Provide a supportive scaffolding for neurons</a:t>
            </a:r>
          </a:p>
          <a:p>
            <a:pPr lvl="1"/>
            <a:r>
              <a:rPr lang="en-US" dirty="0"/>
              <a:t>Segregate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Guide young neurons to the proper connections </a:t>
            </a:r>
          </a:p>
          <a:p>
            <a:pPr lvl="1"/>
            <a:r>
              <a:rPr lang="en-US" dirty="0"/>
              <a:t>Promote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4191000" cy="1143000"/>
          </a:xfrm>
        </p:spPr>
        <p:txBody>
          <a:bodyPr/>
          <a:lstStyle/>
          <a:p>
            <a:r>
              <a:rPr lang="en-US"/>
              <a:t>Astrocytes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Most abundant, </a:t>
            </a:r>
            <a:br>
              <a:rPr lang="en-US" dirty="0"/>
            </a:br>
            <a:r>
              <a:rPr lang="en-US" dirty="0"/>
              <a:t>versatile,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They cling to neurons and their synaptic endings, and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4800" y="381000"/>
            <a:ext cx="4434908" cy="28432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Astrocytes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Functionally, they:</a:t>
            </a:r>
          </a:p>
          <a:p>
            <a:pPr lvl="1"/>
            <a:r>
              <a:rPr lang="en-US" dirty="0"/>
              <a:t>Support and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_____________________________ neurons </a:t>
            </a:r>
            <a:r>
              <a:rPr lang="en-US" dirty="0"/>
              <a:t>to their nutrient supplies</a:t>
            </a:r>
          </a:p>
          <a:p>
            <a:pPr lvl="1"/>
            <a:r>
              <a:rPr lang="en-US" dirty="0"/>
              <a:t>Guide </a:t>
            </a:r>
            <a:r>
              <a:rPr lang="en-US" dirty="0" smtClean="0"/>
              <a:t>_______________________________ of </a:t>
            </a:r>
            <a:r>
              <a:rPr lang="en-US" dirty="0"/>
              <a:t>young neurons</a:t>
            </a:r>
          </a:p>
          <a:p>
            <a:pPr lvl="1"/>
            <a:r>
              <a:rPr lang="en-US" dirty="0"/>
              <a:t>Control the chemical environment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585</Words>
  <Application>Microsoft Office PowerPoint</Application>
  <PresentationFormat>On-screen Show (4:3)</PresentationFormat>
  <Paragraphs>156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Eleven</vt:lpstr>
      <vt:lpstr>Nervous System</vt:lpstr>
      <vt:lpstr>Organization of the Nervous System</vt:lpstr>
      <vt:lpstr>PNS: Two Functional Divisions</vt:lpstr>
      <vt:lpstr>Motor Division: Two Main Parts</vt:lpstr>
      <vt:lpstr>Histology of Nerve Tissue</vt:lpstr>
      <vt:lpstr>Supporting Cells: Neuroglia</vt:lpstr>
      <vt:lpstr>Astrocytes</vt:lpstr>
      <vt:lpstr>Astrocytes</vt:lpstr>
      <vt:lpstr>Microglia</vt:lpstr>
      <vt:lpstr>Ependymal Cells</vt:lpstr>
      <vt:lpstr>Oligodendrocytes, </vt:lpstr>
      <vt:lpstr>Schwann Cells, and Satellite Cells</vt:lpstr>
      <vt:lpstr>Neurons  </vt:lpstr>
      <vt:lpstr>Nerve Cell Body:  Soma </vt:lpstr>
      <vt:lpstr>Processes</vt:lpstr>
      <vt:lpstr>Dendrites of Motor Neurons</vt:lpstr>
      <vt:lpstr>Axons: Structure</vt:lpstr>
      <vt:lpstr>Axons: Function</vt:lpstr>
      <vt:lpstr>Myelin Sheath</vt:lpstr>
      <vt:lpstr>Myelin Sheath and Neurilemma</vt:lpstr>
      <vt:lpstr>Nodes of Ranvier  </vt:lpstr>
      <vt:lpstr>Unmyelinated Axons</vt:lpstr>
      <vt:lpstr>Axons of the CNS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Eleven</dc:title>
  <dc:creator>Betsy</dc:creator>
  <cp:lastModifiedBy>Betsy</cp:lastModifiedBy>
  <cp:revision>1</cp:revision>
  <dcterms:created xsi:type="dcterms:W3CDTF">2009-03-14T20:12:47Z</dcterms:created>
  <dcterms:modified xsi:type="dcterms:W3CDTF">2009-03-14T20:14:08Z</dcterms:modified>
</cp:coreProperties>
</file>