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3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Four Material 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094D5F-4A11-4CC1-BCD6-2A72F5E3D51A}" type="datetimeFigureOut">
              <a:rPr lang="en-US" smtClean="0"/>
              <a:t>3/14/2009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35E27A-23F1-4796-BA43-C9FA4793B0F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Four Material 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BA1A3-30CC-4A9E-B825-A89B7715CE85}" type="datetimeFigureOut">
              <a:rPr lang="en-US" smtClean="0"/>
              <a:t>3/14/2009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3F32A4-E817-49F3-A3E1-B0B0C9D8515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3F32A4-E817-49F3-A3E1-B0B0C9D8515D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Exam Four Material 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D6217-2E88-41A7-8A00-DEDA0CFA992F}" type="datetimeFigureOut">
              <a:rPr lang="en-US" smtClean="0"/>
              <a:t>3/14/2009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5C4B9-F626-4FD8-B838-F7E3B90611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D6217-2E88-41A7-8A00-DEDA0CFA992F}" type="datetimeFigureOut">
              <a:rPr lang="en-US" smtClean="0"/>
              <a:t>3/14/2009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5C4B9-F626-4FD8-B838-F7E3B90611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D6217-2E88-41A7-8A00-DEDA0CFA992F}" type="datetimeFigureOut">
              <a:rPr lang="en-US" smtClean="0"/>
              <a:t>3/14/2009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5C4B9-F626-4FD8-B838-F7E3B90611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D6217-2E88-41A7-8A00-DEDA0CFA992F}" type="datetimeFigureOut">
              <a:rPr lang="en-US" smtClean="0"/>
              <a:t>3/14/2009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5C4B9-F626-4FD8-B838-F7E3B90611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D6217-2E88-41A7-8A00-DEDA0CFA992F}" type="datetimeFigureOut">
              <a:rPr lang="en-US" smtClean="0"/>
              <a:t>3/14/2009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5C4B9-F626-4FD8-B838-F7E3B90611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D6217-2E88-41A7-8A00-DEDA0CFA992F}" type="datetimeFigureOut">
              <a:rPr lang="en-US" smtClean="0"/>
              <a:t>3/14/2009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5C4B9-F626-4FD8-B838-F7E3B90611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D6217-2E88-41A7-8A00-DEDA0CFA992F}" type="datetimeFigureOut">
              <a:rPr lang="en-US" smtClean="0"/>
              <a:t>3/14/2009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5C4B9-F626-4FD8-B838-F7E3B90611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D6217-2E88-41A7-8A00-DEDA0CFA992F}" type="datetimeFigureOut">
              <a:rPr lang="en-US" smtClean="0"/>
              <a:t>3/14/2009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5C4B9-F626-4FD8-B838-F7E3B90611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D6217-2E88-41A7-8A00-DEDA0CFA992F}" type="datetimeFigureOut">
              <a:rPr lang="en-US" smtClean="0"/>
              <a:t>3/14/2009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5C4B9-F626-4FD8-B838-F7E3B90611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D6217-2E88-41A7-8A00-DEDA0CFA992F}" type="datetimeFigureOut">
              <a:rPr lang="en-US" smtClean="0"/>
              <a:t>3/14/2009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5C4B9-F626-4FD8-B838-F7E3B90611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D6217-2E88-41A7-8A00-DEDA0CFA992F}" type="datetimeFigureOut">
              <a:rPr lang="en-US" smtClean="0"/>
              <a:t>3/14/2009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5C4B9-F626-4FD8-B838-F7E3B90611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D6217-2E88-41A7-8A00-DEDA0CFA992F}" type="datetimeFigureOut">
              <a:rPr lang="en-US" smtClean="0"/>
              <a:t>3/14/2009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5C4B9-F626-4FD8-B838-F7E3B906119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Postsynaptic Potentials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Neurotransmitter receptors mediate changes in membrane potential according to: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</a:t>
            </a:r>
            <a:r>
              <a:rPr lang="en-US" dirty="0" smtClean="0"/>
              <a:t>____________________________ </a:t>
            </a:r>
            <a:r>
              <a:rPr lang="en-US" dirty="0"/>
              <a:t>of neurotransmitter released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amount of time the neurotransmitter is bound to receptors</a:t>
            </a:r>
          </a:p>
          <a:p>
            <a:pPr>
              <a:lnSpc>
                <a:spcPct val="90000"/>
              </a:lnSpc>
            </a:pPr>
            <a:r>
              <a:rPr lang="en-US" dirty="0"/>
              <a:t>The two types of postsynaptic potentials are: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EPSP – </a:t>
            </a:r>
            <a:r>
              <a:rPr lang="en-US" dirty="0" smtClean="0"/>
              <a:t> 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IPSP – 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Neurotransmitters: Acetylcholine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Degraded by the </a:t>
            </a:r>
            <a:r>
              <a:rPr lang="en-US" dirty="0" smtClean="0"/>
              <a:t>______________________ </a:t>
            </a:r>
            <a:r>
              <a:rPr lang="en-US" dirty="0" err="1" smtClean="0"/>
              <a:t>acetylcholinesterase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AChE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Released by: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 smtClean="0"/>
              <a:t>_____________________neurons </a:t>
            </a:r>
            <a:r>
              <a:rPr lang="en-US" dirty="0"/>
              <a:t>in the </a:t>
            </a:r>
            <a:r>
              <a:rPr lang="en-US" dirty="0" smtClean="0"/>
              <a:t>___________________________nervous </a:t>
            </a:r>
            <a:r>
              <a:rPr lang="en-US" dirty="0"/>
              <a:t>system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Neurotransmitters: Biogenic Amines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231775" indent="-231775"/>
            <a:r>
              <a:rPr lang="en-US" dirty="0"/>
              <a:t>Include:</a:t>
            </a:r>
          </a:p>
          <a:p>
            <a:pPr marL="631825" lvl="1"/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/>
              <a:t>dopamine, </a:t>
            </a:r>
            <a:r>
              <a:rPr lang="en-US" dirty="0" err="1"/>
              <a:t>norepinephrine</a:t>
            </a:r>
            <a:r>
              <a:rPr lang="en-US" dirty="0"/>
              <a:t> (NE), and epinephrine</a:t>
            </a:r>
          </a:p>
          <a:p>
            <a:pPr marL="631825" lvl="1"/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/>
              <a:t>serotonin and histamine</a:t>
            </a:r>
          </a:p>
          <a:p>
            <a:pPr marL="231775" indent="-231775"/>
            <a:r>
              <a:rPr lang="en-US" dirty="0"/>
              <a:t>Broadly distributed in the brain</a:t>
            </a:r>
          </a:p>
          <a:p>
            <a:pPr marL="231775" indent="-231775"/>
            <a:endParaRPr lang="en-US" dirty="0"/>
          </a:p>
          <a:p>
            <a:pPr marL="231775" indent="-231775"/>
            <a:r>
              <a:rPr lang="en-US" dirty="0"/>
              <a:t>Play roles in </a:t>
            </a:r>
            <a:r>
              <a:rPr lang="en-US" dirty="0" smtClean="0"/>
              <a:t>___________________________ and </a:t>
            </a:r>
            <a:r>
              <a:rPr lang="en-US" dirty="0"/>
              <a:t>our biological clock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Neurotransmitters: Amino Acids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Include: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/>
              <a:t>Gamma (</a:t>
            </a:r>
            <a:r>
              <a:rPr lang="en-US" dirty="0">
                <a:sym typeface="Symbol" pitchFamily="18" charset="2"/>
              </a:rPr>
              <a:t></a:t>
            </a:r>
            <a:r>
              <a:rPr lang="en-US" dirty="0"/>
              <a:t>)-</a:t>
            </a:r>
            <a:r>
              <a:rPr lang="en-US" dirty="0" err="1"/>
              <a:t>aminobutyric</a:t>
            </a:r>
            <a:r>
              <a:rPr lang="en-US" dirty="0"/>
              <a:t> acid </a:t>
            </a:r>
          </a:p>
          <a:p>
            <a:pPr lvl="1"/>
            <a:r>
              <a:rPr lang="en-US" dirty="0" err="1"/>
              <a:t>Glycine</a:t>
            </a:r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Glutamate</a:t>
            </a:r>
          </a:p>
          <a:p>
            <a:endParaRPr lang="en-US" dirty="0"/>
          </a:p>
          <a:p>
            <a:r>
              <a:rPr lang="en-US" dirty="0"/>
              <a:t>Found only in the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Neurotransmitters: Peptides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Include: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Substance P 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mediator of </a:t>
            </a:r>
            <a:r>
              <a:rPr lang="en-US" dirty="0" smtClean="0"/>
              <a:t>_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Beta endorphin, </a:t>
            </a:r>
            <a:r>
              <a:rPr lang="en-US" dirty="0" err="1"/>
              <a:t>dynorphin</a:t>
            </a:r>
            <a:r>
              <a:rPr lang="en-US" dirty="0"/>
              <a:t>, and </a:t>
            </a:r>
            <a:r>
              <a:rPr lang="en-US" dirty="0" err="1"/>
              <a:t>enkephalins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Act as </a:t>
            </a:r>
            <a:r>
              <a:rPr lang="en-US" dirty="0" smtClean="0"/>
              <a:t>______________________________; </a:t>
            </a:r>
            <a:r>
              <a:rPr lang="en-US" dirty="0"/>
              <a:t>reduce pain perception</a:t>
            </a:r>
          </a:p>
          <a:p>
            <a:pPr>
              <a:lnSpc>
                <a:spcPct val="90000"/>
              </a:lnSpc>
            </a:pPr>
            <a:r>
              <a:rPr lang="en-US" dirty="0"/>
              <a:t>Bind to the same receptors as opiates and morphine</a:t>
            </a:r>
          </a:p>
          <a:p>
            <a:pPr>
              <a:lnSpc>
                <a:spcPct val="90000"/>
              </a:lnSpc>
            </a:pPr>
            <a:r>
              <a:rPr lang="en-US" dirty="0"/>
              <a:t>Gut-brain peptides</a:t>
            </a:r>
          </a:p>
          <a:p>
            <a:pPr lvl="1">
              <a:lnSpc>
                <a:spcPct val="90000"/>
              </a:lnSpc>
            </a:pPr>
            <a:r>
              <a:rPr lang="en-US" dirty="0" err="1"/>
              <a:t>somatostatin</a:t>
            </a:r>
            <a:r>
              <a:rPr lang="en-US" dirty="0"/>
              <a:t>, and cholecystokinin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Neurotransmitters: Novel Messengers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ATP</a:t>
            </a:r>
          </a:p>
          <a:p>
            <a:pPr lvl="1"/>
            <a:r>
              <a:rPr lang="en-US" dirty="0"/>
              <a:t>Is found in </a:t>
            </a:r>
            <a:r>
              <a:rPr lang="en-US" dirty="0" smtClean="0"/>
              <a:t>_________________the </a:t>
            </a:r>
            <a:r>
              <a:rPr lang="en-US" dirty="0"/>
              <a:t>CNS and PNS</a:t>
            </a:r>
          </a:p>
          <a:p>
            <a:pPr lvl="1"/>
            <a:r>
              <a:rPr lang="en-US" dirty="0"/>
              <a:t>Produces excitatory or inhibitory responses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Provokes _</a:t>
            </a:r>
            <a:endParaRPr lang="en-US" dirty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Neurotransmitters: Novel Messengers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Nitric oxide (NO) </a:t>
            </a:r>
          </a:p>
          <a:p>
            <a:pPr lvl="1"/>
            <a:r>
              <a:rPr lang="en-US" dirty="0"/>
              <a:t>Is involved in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__________________________________ (</a:t>
            </a:r>
            <a:r>
              <a:rPr lang="en-US" dirty="0"/>
              <a:t>CO) is a main regulator of </a:t>
            </a:r>
            <a:r>
              <a:rPr lang="en-US" dirty="0" err="1"/>
              <a:t>cGMP</a:t>
            </a:r>
            <a:r>
              <a:rPr lang="en-US" dirty="0"/>
              <a:t> in the brain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Functional Classification of Neurotransmitters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r>
              <a:rPr lang="en-US" sz="3600" dirty="0"/>
              <a:t>Two classifications: excitatory and inhibitory</a:t>
            </a:r>
          </a:p>
          <a:p>
            <a:pPr lvl="1"/>
            <a:r>
              <a:rPr lang="en-US" sz="3200" dirty="0"/>
              <a:t>Excitatory neurotransmitters </a:t>
            </a:r>
            <a:r>
              <a:rPr lang="en-US" sz="3200" dirty="0" smtClean="0"/>
              <a:t>_</a:t>
            </a:r>
            <a:endParaRPr lang="en-US" sz="3200" dirty="0"/>
          </a:p>
          <a:p>
            <a:pPr lvl="2"/>
            <a:r>
              <a:rPr lang="en-US" sz="2800" dirty="0"/>
              <a:t>glutamate</a:t>
            </a:r>
          </a:p>
          <a:p>
            <a:pPr lvl="1"/>
            <a:r>
              <a:rPr lang="en-US" sz="3200" dirty="0"/>
              <a:t>Inhibitory neurotransmitters </a:t>
            </a:r>
            <a:r>
              <a:rPr lang="en-US" sz="3200" dirty="0" smtClean="0"/>
              <a:t>_</a:t>
            </a:r>
            <a:endParaRPr lang="en-US" sz="3200" dirty="0"/>
          </a:p>
          <a:p>
            <a:pPr lvl="2">
              <a:buNone/>
            </a:pPr>
            <a:r>
              <a:rPr lang="en-US" sz="2800" dirty="0"/>
              <a:t> </a:t>
            </a:r>
            <a:endParaRPr lang="en-US" sz="2800" dirty="0" smtClean="0"/>
          </a:p>
          <a:p>
            <a:pPr lvl="2"/>
            <a:r>
              <a:rPr lang="en-US" sz="2800" dirty="0" smtClean="0"/>
              <a:t>GABA </a:t>
            </a:r>
            <a:r>
              <a:rPr lang="en-US" sz="2800" dirty="0"/>
              <a:t>and </a:t>
            </a:r>
            <a:r>
              <a:rPr lang="en-US" sz="2800" dirty="0" err="1"/>
              <a:t>glycine</a:t>
            </a:r>
            <a:endParaRPr lang="en-US" sz="2800" dirty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Functional Classification of Neurotransmitters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Some neurotransmitters have </a:t>
            </a:r>
            <a:r>
              <a:rPr lang="en-US" dirty="0" smtClean="0"/>
              <a:t>______________________  </a:t>
            </a:r>
            <a:r>
              <a:rPr lang="en-US" dirty="0"/>
              <a:t>excitatory and inhibitory effects </a:t>
            </a:r>
          </a:p>
          <a:p>
            <a:pPr lvl="1"/>
            <a:r>
              <a:rPr lang="en-US" dirty="0"/>
              <a:t>Determined by the receptor type of the postsynaptic neuron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Example: acetylcholine</a:t>
            </a:r>
          </a:p>
          <a:p>
            <a:pPr lvl="2"/>
            <a:r>
              <a:rPr lang="en-US" sz="2800" dirty="0"/>
              <a:t>Excitatory at </a:t>
            </a:r>
            <a:r>
              <a:rPr lang="en-US" sz="2800" dirty="0" smtClean="0"/>
              <a:t>_</a:t>
            </a:r>
            <a:endParaRPr lang="en-US" sz="2800" dirty="0"/>
          </a:p>
          <a:p>
            <a:pPr lvl="2"/>
            <a:endParaRPr lang="en-US" sz="2800" dirty="0" smtClean="0"/>
          </a:p>
          <a:p>
            <a:pPr lvl="2"/>
            <a:r>
              <a:rPr lang="en-US" sz="2800" dirty="0" smtClean="0"/>
              <a:t>Inhibitory </a:t>
            </a:r>
            <a:r>
              <a:rPr lang="en-US" sz="2800" dirty="0"/>
              <a:t>in </a:t>
            </a:r>
            <a:r>
              <a:rPr lang="en-US" sz="2800" dirty="0" smtClean="0"/>
              <a:t>_</a:t>
            </a:r>
            <a:endParaRPr lang="en-US" sz="2800" dirty="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Neurotransmitter Receptor Mechanisms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Direct: neurotransmitters that open </a:t>
            </a:r>
            <a:r>
              <a:rPr lang="en-US" dirty="0" smtClean="0"/>
              <a:t>____________ channels</a:t>
            </a:r>
            <a:endParaRPr lang="en-US" dirty="0"/>
          </a:p>
          <a:p>
            <a:pPr lvl="1"/>
            <a:r>
              <a:rPr lang="en-US" dirty="0"/>
              <a:t>Promote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Examples: </a:t>
            </a:r>
            <a:r>
              <a:rPr lang="en-US" dirty="0" err="1"/>
              <a:t>ACh</a:t>
            </a:r>
            <a:r>
              <a:rPr lang="en-US" dirty="0"/>
              <a:t> and amino acids</a:t>
            </a:r>
          </a:p>
          <a:p>
            <a:r>
              <a:rPr lang="en-US" dirty="0"/>
              <a:t>Indirect: neurotransmitters that act through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Promote _</a:t>
            </a:r>
            <a:endParaRPr lang="en-US" dirty="0"/>
          </a:p>
          <a:p>
            <a:pPr lvl="1"/>
            <a:r>
              <a:rPr lang="en-US" dirty="0"/>
              <a:t>Examples: biogenic amines, peptides, and </a:t>
            </a:r>
            <a:r>
              <a:rPr lang="en-US" dirty="0" smtClean="0"/>
              <a:t> _</a:t>
            </a:r>
            <a:endParaRPr lang="en-US" dirty="0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Neural Integration: Neuronal Pools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Functional groups of neurons that:</a:t>
            </a:r>
          </a:p>
          <a:p>
            <a:pPr lvl="1"/>
            <a:r>
              <a:rPr lang="en-US" dirty="0" smtClean="0"/>
              <a:t>_________________________ incoming </a:t>
            </a:r>
            <a:r>
              <a:rPr lang="en-US" dirty="0"/>
              <a:t>information</a:t>
            </a:r>
          </a:p>
          <a:p>
            <a:pPr lvl="1"/>
            <a:r>
              <a:rPr lang="en-US" dirty="0"/>
              <a:t>Forward the processed information to its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Excitatory Postsynaptic Potentials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EPSPs are </a:t>
            </a:r>
            <a:r>
              <a:rPr lang="en-US" dirty="0" smtClean="0"/>
              <a:t>_____________________________ that _____________________________________ in </a:t>
            </a:r>
            <a:r>
              <a:rPr lang="en-US" dirty="0"/>
              <a:t>an axon</a:t>
            </a:r>
          </a:p>
          <a:p>
            <a:pPr lvl="1"/>
            <a:r>
              <a:rPr lang="en-US" dirty="0"/>
              <a:t>Use only chemically gated channels</a:t>
            </a:r>
          </a:p>
          <a:p>
            <a:pPr lvl="1"/>
            <a:r>
              <a:rPr lang="en-US" dirty="0"/>
              <a:t>Na</a:t>
            </a:r>
            <a:r>
              <a:rPr lang="en-US" baseline="30000" dirty="0"/>
              <a:t>+</a:t>
            </a:r>
            <a:r>
              <a:rPr lang="en-US" dirty="0"/>
              <a:t> and K</a:t>
            </a:r>
            <a:r>
              <a:rPr lang="en-US" baseline="30000" dirty="0"/>
              <a:t>+</a:t>
            </a:r>
            <a:r>
              <a:rPr lang="en-US" dirty="0"/>
              <a:t> flow in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_____________________________membranes _________________ generate </a:t>
            </a:r>
            <a:r>
              <a:rPr lang="en-US" dirty="0"/>
              <a:t>action potentials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Neural Integration: Neuronal Pools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Simple neuronal pool</a:t>
            </a:r>
          </a:p>
          <a:p>
            <a:pPr lvl="1"/>
            <a:r>
              <a:rPr lang="en-US" dirty="0"/>
              <a:t>Input fiber </a:t>
            </a:r>
          </a:p>
          <a:p>
            <a:pPr lvl="2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/>
              <a:t>neurons most closely associated with the incoming fiber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/>
              <a:t>neurons farther away from incoming fiber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Neuronal Pool</a:t>
            </a:r>
          </a:p>
        </p:txBody>
      </p:sp>
      <p:pic>
        <p:nvPicPr>
          <p:cNvPr id="10035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295400"/>
            <a:ext cx="7848600" cy="503891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Circuits in Neuronal Pools 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one incoming fiber stimulates ever increasing number of fibers, often </a:t>
            </a:r>
            <a:r>
              <a:rPr lang="en-US" dirty="0" smtClean="0"/>
              <a:t>_</a:t>
            </a:r>
            <a:endParaRPr lang="en-US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505200"/>
            <a:ext cx="5437704" cy="31908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Circuits in Neuronal Pools 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3886200" cy="4830763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opposite of divergent circuits, resulting in either </a:t>
            </a:r>
            <a:r>
              <a:rPr lang="en-US" dirty="0" smtClean="0"/>
              <a:t>_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752600"/>
            <a:ext cx="4239625" cy="349091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Circuits in Neuronal Pools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chain of neurons containing collateral </a:t>
            </a:r>
            <a:r>
              <a:rPr lang="en-US" dirty="0" smtClean="0"/>
              <a:t>________________________________________ in </a:t>
            </a:r>
            <a:r>
              <a:rPr lang="en-US" dirty="0"/>
              <a:t>the chain</a:t>
            </a:r>
          </a:p>
        </p:txBody>
      </p:sp>
      <p:pic>
        <p:nvPicPr>
          <p:cNvPr id="10342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633788"/>
            <a:ext cx="7900988" cy="28479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Circuits in Neuronal Pools 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Parallel after-discharge </a:t>
            </a:r>
          </a:p>
          <a:p>
            <a:pPr lvl="1"/>
            <a:r>
              <a:rPr lang="en-US" dirty="0"/>
              <a:t>incoming neurons stimulate </a:t>
            </a:r>
            <a:r>
              <a:rPr lang="en-US" dirty="0" smtClean="0"/>
              <a:t>_</a:t>
            </a:r>
            <a:endParaRPr lang="en-US" dirty="0"/>
          </a:p>
        </p:txBody>
      </p:sp>
      <p:pic>
        <p:nvPicPr>
          <p:cNvPr id="10445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3200400"/>
            <a:ext cx="6105524" cy="331213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Patterns of Neural Processing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Serial Processing</a:t>
            </a:r>
          </a:p>
          <a:p>
            <a:pPr lvl="1"/>
            <a:r>
              <a:rPr lang="en-US" dirty="0"/>
              <a:t>Input travels along one pathway to a specific destination</a:t>
            </a:r>
          </a:p>
          <a:p>
            <a:pPr lvl="1"/>
            <a:r>
              <a:rPr lang="en-US" dirty="0"/>
              <a:t>Works in an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Example: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Patterns of Neural Processing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Parallel Processing</a:t>
            </a:r>
          </a:p>
          <a:p>
            <a:pPr lvl="1"/>
            <a:r>
              <a:rPr lang="en-US" dirty="0"/>
              <a:t>Input travels along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Pathways are integrated in different CNS systems</a:t>
            </a:r>
          </a:p>
          <a:p>
            <a:pPr lvl="1"/>
            <a:r>
              <a:rPr lang="en-US" dirty="0"/>
              <a:t>One stimulus promotes </a:t>
            </a:r>
            <a:r>
              <a:rPr lang="en-US" dirty="0" smtClean="0"/>
              <a:t>_</a:t>
            </a:r>
            <a:endParaRPr lang="en-US" dirty="0"/>
          </a:p>
          <a:p>
            <a:r>
              <a:rPr lang="en-US" dirty="0"/>
              <a:t>Example: a </a:t>
            </a:r>
            <a:r>
              <a:rPr lang="en-US" dirty="0" smtClean="0"/>
              <a:t>________________________may </a:t>
            </a:r>
            <a:r>
              <a:rPr lang="en-US" dirty="0"/>
              <a:t>remind one of the odor and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Chapter 12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Central Nervous System (CNS)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CNS – composed of the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Elaboration of the anterior portion of the CNS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Increase in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__________________________________ in </a:t>
            </a:r>
            <a:r>
              <a:rPr lang="en-US" dirty="0">
                <a:solidFill>
                  <a:srgbClr val="000000"/>
                </a:solidFill>
              </a:rPr>
              <a:t>the head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Highest level is reached in the human brain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Inhibitory Synapses and IPSPs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Neurotransmitter binding to a receptor at </a:t>
            </a:r>
            <a:r>
              <a:rPr lang="en-US" dirty="0" smtClean="0"/>
              <a:t>___________________________________: </a:t>
            </a:r>
            <a:endParaRPr lang="en-US" dirty="0"/>
          </a:p>
          <a:p>
            <a:pPr lvl="1"/>
            <a:r>
              <a:rPr lang="en-US" dirty="0"/>
              <a:t>Causes the membrane to become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Leaves </a:t>
            </a:r>
            <a:r>
              <a:rPr lang="en-US" dirty="0"/>
              <a:t>the charge on the inner surface negative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Reduces </a:t>
            </a:r>
            <a:r>
              <a:rPr lang="en-US" dirty="0"/>
              <a:t>the postsynaptic neuron’s ability to produce an action potential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Brain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Composed of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Surface anatomy includes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Brain stem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Adult Brain Structures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rgbClr val="000000"/>
                </a:solidFill>
              </a:rPr>
              <a:t> </a:t>
            </a:r>
            <a:endParaRPr lang="en-US" sz="2800" dirty="0">
              <a:solidFill>
                <a:srgbClr val="000000"/>
              </a:solidFill>
            </a:endParaRPr>
          </a:p>
          <a:p>
            <a:pPr lvl="1"/>
            <a:r>
              <a:rPr lang="en-US" sz="2400" dirty="0">
                <a:solidFill>
                  <a:srgbClr val="000000"/>
                </a:solidFill>
              </a:rPr>
              <a:t>cerebrum:  cortex, white matter, and basal nuclei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 </a:t>
            </a:r>
            <a:endParaRPr lang="en-US" sz="2800" dirty="0">
              <a:solidFill>
                <a:srgbClr val="000000"/>
              </a:solidFill>
            </a:endParaRPr>
          </a:p>
          <a:p>
            <a:pPr lvl="1"/>
            <a:r>
              <a:rPr lang="en-US" sz="2400" dirty="0">
                <a:solidFill>
                  <a:srgbClr val="000000"/>
                </a:solidFill>
              </a:rPr>
              <a:t> thalamus, hypothalamus, and </a:t>
            </a:r>
            <a:r>
              <a:rPr lang="en-US" sz="2400" dirty="0" err="1">
                <a:solidFill>
                  <a:srgbClr val="000000"/>
                </a:solidFill>
              </a:rPr>
              <a:t>epithalamus</a:t>
            </a:r>
            <a:endParaRPr lang="en-US" sz="2400" dirty="0">
              <a:solidFill>
                <a:srgbClr val="000000"/>
              </a:solidFill>
            </a:endParaRPr>
          </a:p>
          <a:p>
            <a:r>
              <a:rPr lang="en-US" sz="2800" dirty="0" err="1">
                <a:solidFill>
                  <a:srgbClr val="000000"/>
                </a:solidFill>
              </a:rPr>
              <a:t>Mesencephalon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</a:rPr>
              <a:t>brain stem: </a:t>
            </a:r>
            <a:r>
              <a:rPr lang="en-US" sz="2400" dirty="0" smtClean="0">
                <a:solidFill>
                  <a:srgbClr val="000000"/>
                </a:solidFill>
              </a:rPr>
              <a:t> _</a:t>
            </a:r>
            <a:endParaRPr lang="en-US" sz="2400" dirty="0">
              <a:solidFill>
                <a:srgbClr val="000000"/>
              </a:solidFill>
            </a:endParaRPr>
          </a:p>
          <a:p>
            <a:r>
              <a:rPr lang="en-US" sz="2800" dirty="0" err="1">
                <a:solidFill>
                  <a:srgbClr val="000000"/>
                </a:solidFill>
              </a:rPr>
              <a:t>Metencephalon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</a:rPr>
              <a:t>brain stem: </a:t>
            </a:r>
            <a:r>
              <a:rPr lang="en-US" sz="2400" dirty="0" smtClean="0">
                <a:solidFill>
                  <a:srgbClr val="000000"/>
                </a:solidFill>
              </a:rPr>
              <a:t>_</a:t>
            </a:r>
            <a:endParaRPr lang="en-US" sz="2400" dirty="0">
              <a:solidFill>
                <a:srgbClr val="000000"/>
              </a:solidFill>
            </a:endParaRPr>
          </a:p>
          <a:p>
            <a:r>
              <a:rPr lang="en-US" sz="2800" dirty="0" err="1">
                <a:solidFill>
                  <a:srgbClr val="000000"/>
                </a:solidFill>
              </a:rPr>
              <a:t>Myelencephalon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</a:rPr>
              <a:t>brain stem: </a:t>
            </a:r>
            <a:r>
              <a:rPr lang="en-US" sz="2400" dirty="0" smtClean="0">
                <a:solidFill>
                  <a:srgbClr val="000000"/>
                </a:solidFill>
              </a:rPr>
              <a:t>_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Basic Pattern of the Central Nervous System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977900"/>
            <a:ext cx="8270875" cy="5673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Spinal Cord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____________________________ </a:t>
            </a:r>
            <a:r>
              <a:rPr lang="en-US" dirty="0"/>
              <a:t>surrounded by a </a:t>
            </a:r>
            <a:r>
              <a:rPr lang="en-US" dirty="0" smtClean="0"/>
              <a:t>_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Gray matter is surrounded by </a:t>
            </a:r>
            <a:r>
              <a:rPr lang="en-US" dirty="0" smtClean="0"/>
              <a:t>_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Brain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Similar to spinal cord but with </a:t>
            </a:r>
            <a:r>
              <a:rPr lang="en-US" dirty="0" smtClean="0"/>
              <a:t>_</a:t>
            </a:r>
            <a:endParaRPr lang="en-US" dirty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Cerebellum </a:t>
            </a:r>
            <a:r>
              <a:rPr lang="en-US" dirty="0"/>
              <a:t>has </a:t>
            </a:r>
            <a:r>
              <a:rPr lang="en-US" dirty="0" smtClean="0"/>
              <a:t>_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Cerebrum has nuclei and additional gray matter in the cortex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Ventricles of the Brain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Arise from expansion of the </a:t>
            </a:r>
            <a:r>
              <a:rPr lang="en-US" dirty="0" smtClean="0"/>
              <a:t>___________________  </a:t>
            </a:r>
            <a:r>
              <a:rPr lang="en-US" dirty="0"/>
              <a:t>of the </a:t>
            </a:r>
            <a:r>
              <a:rPr lang="en-US" dirty="0" smtClean="0"/>
              <a:t>_</a:t>
            </a:r>
            <a:endParaRPr lang="en-US" dirty="0"/>
          </a:p>
          <a:p>
            <a:r>
              <a:rPr lang="en-US" dirty="0"/>
              <a:t>The ventricles are:</a:t>
            </a:r>
          </a:p>
          <a:p>
            <a:pPr lvl="1"/>
            <a:r>
              <a:rPr lang="en-US" dirty="0"/>
              <a:t>The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The third ventricle found in the diencephalon</a:t>
            </a:r>
          </a:p>
          <a:p>
            <a:pPr lvl="1"/>
            <a:r>
              <a:rPr lang="en-US" dirty="0"/>
              <a:t>The fourth ventricle found in the hindbrain dorsal to the </a:t>
            </a:r>
            <a:r>
              <a:rPr lang="en-US" dirty="0" err="1"/>
              <a:t>pons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Summation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dirty="0" smtClean="0"/>
              <a:t>____________________ EPSP </a:t>
            </a:r>
            <a:r>
              <a:rPr lang="en-US" dirty="0"/>
              <a:t>cannot induce an </a:t>
            </a:r>
            <a:r>
              <a:rPr lang="en-US" dirty="0" smtClean="0"/>
              <a:t>_</a:t>
            </a:r>
            <a:endParaRPr lang="en-US" dirty="0"/>
          </a:p>
          <a:p>
            <a:r>
              <a:rPr lang="en-US" dirty="0"/>
              <a:t>EPSPs must </a:t>
            </a:r>
            <a:r>
              <a:rPr lang="en-US" dirty="0" smtClean="0"/>
              <a:t>______________________ temporally </a:t>
            </a:r>
            <a:r>
              <a:rPr lang="en-US" dirty="0"/>
              <a:t>or spatially to induce an action potential</a:t>
            </a:r>
          </a:p>
          <a:p>
            <a:endParaRPr lang="en-US" dirty="0"/>
          </a:p>
          <a:p>
            <a:r>
              <a:rPr lang="en-US" dirty="0" smtClean="0"/>
              <a:t>___________________________ summation</a:t>
            </a:r>
            <a:endParaRPr lang="en-US" dirty="0"/>
          </a:p>
          <a:p>
            <a:pPr lvl="1"/>
            <a:r>
              <a:rPr lang="en-US" dirty="0" err="1"/>
              <a:t>presynaptic</a:t>
            </a:r>
            <a:r>
              <a:rPr lang="en-US" dirty="0"/>
              <a:t> neurons transmit impulses in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Summation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Spatial summation </a:t>
            </a:r>
          </a:p>
          <a:p>
            <a:pPr lvl="1"/>
            <a:r>
              <a:rPr lang="en-US" dirty="0"/>
              <a:t>postsynaptic neuron is stimulated by a </a:t>
            </a:r>
            <a:r>
              <a:rPr lang="en-US" dirty="0" smtClean="0"/>
              <a:t>_________________________________________at </a:t>
            </a:r>
            <a:r>
              <a:rPr lang="en-US" dirty="0"/>
              <a:t>the same time</a:t>
            </a:r>
          </a:p>
          <a:p>
            <a:endParaRPr lang="en-US" dirty="0"/>
          </a:p>
          <a:p>
            <a:r>
              <a:rPr lang="en-US" dirty="0" smtClean="0"/>
              <a:t>________________________ can </a:t>
            </a:r>
            <a:r>
              <a:rPr lang="en-US" dirty="0"/>
              <a:t>also </a:t>
            </a:r>
            <a:r>
              <a:rPr lang="en-US" dirty="0" smtClean="0"/>
              <a:t>________________________with </a:t>
            </a:r>
            <a:r>
              <a:rPr lang="en-US" dirty="0"/>
              <a:t>EPSPs, canceling each other out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Summation</a:t>
            </a:r>
          </a:p>
        </p:txBody>
      </p:sp>
      <p:pic>
        <p:nvPicPr>
          <p:cNvPr id="70660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81000" y="1905000"/>
            <a:ext cx="8305800" cy="378952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Neurotransmitters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Chemicals used for neuronal communication with the body and the brain</a:t>
            </a:r>
          </a:p>
          <a:p>
            <a:r>
              <a:rPr lang="en-US" dirty="0"/>
              <a:t>50 different neurotransmitters have been identified</a:t>
            </a:r>
          </a:p>
          <a:p>
            <a:r>
              <a:rPr lang="en-US" dirty="0"/>
              <a:t>Classified 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Chemical Neurotransmitters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Biogenic amines</a:t>
            </a:r>
          </a:p>
          <a:p>
            <a:r>
              <a:rPr lang="en-US" dirty="0"/>
              <a:t>Amino acids</a:t>
            </a:r>
          </a:p>
          <a:p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Novel messengers: </a:t>
            </a:r>
          </a:p>
          <a:p>
            <a:pPr lvl="1"/>
            <a:r>
              <a:rPr lang="en-US" dirty="0"/>
              <a:t>ATP</a:t>
            </a:r>
          </a:p>
          <a:p>
            <a:pPr lvl="1"/>
            <a:r>
              <a:rPr lang="en-US" dirty="0"/>
              <a:t>dissolved gases NO and CO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Neurotransmitters: Acetylcholine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______________ neurotransmitter </a:t>
            </a:r>
            <a:r>
              <a:rPr lang="en-US" dirty="0"/>
              <a:t>identified, and best understood</a:t>
            </a:r>
          </a:p>
          <a:p>
            <a:endParaRPr lang="en-US" dirty="0"/>
          </a:p>
          <a:p>
            <a:r>
              <a:rPr lang="en-US" dirty="0"/>
              <a:t>Released at the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____________________________________ and </a:t>
            </a:r>
            <a:r>
              <a:rPr lang="en-US" dirty="0"/>
              <a:t>enclosed in synaptic vesicles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800</Words>
  <Application>Microsoft Office PowerPoint</Application>
  <PresentationFormat>On-screen Show (4:3)</PresentationFormat>
  <Paragraphs>200</Paragraphs>
  <Slides>33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Postsynaptic Potentials</vt:lpstr>
      <vt:lpstr>Excitatory Postsynaptic Potentials</vt:lpstr>
      <vt:lpstr>Inhibitory Synapses and IPSPs</vt:lpstr>
      <vt:lpstr>Summation</vt:lpstr>
      <vt:lpstr>Summation</vt:lpstr>
      <vt:lpstr>Summation</vt:lpstr>
      <vt:lpstr>Neurotransmitters</vt:lpstr>
      <vt:lpstr>Chemical Neurotransmitters</vt:lpstr>
      <vt:lpstr>Neurotransmitters: Acetylcholine</vt:lpstr>
      <vt:lpstr>Neurotransmitters: Acetylcholine</vt:lpstr>
      <vt:lpstr>Neurotransmitters: Biogenic Amines</vt:lpstr>
      <vt:lpstr>Neurotransmitters: Amino Acids</vt:lpstr>
      <vt:lpstr>Neurotransmitters: Peptides</vt:lpstr>
      <vt:lpstr>Neurotransmitters: Novel Messengers</vt:lpstr>
      <vt:lpstr>Neurotransmitters: Novel Messengers</vt:lpstr>
      <vt:lpstr>Functional Classification of Neurotransmitters</vt:lpstr>
      <vt:lpstr>Functional Classification of Neurotransmitters</vt:lpstr>
      <vt:lpstr>Neurotransmitter Receptor Mechanisms</vt:lpstr>
      <vt:lpstr>Neural Integration: Neuronal Pools</vt:lpstr>
      <vt:lpstr>Neural Integration: Neuronal Pools</vt:lpstr>
      <vt:lpstr>Simple Neuronal Pool</vt:lpstr>
      <vt:lpstr>Types of Circuits in Neuronal Pools </vt:lpstr>
      <vt:lpstr>Types of Circuits in Neuronal Pools </vt:lpstr>
      <vt:lpstr>Types of Circuits in Neuronal Pools</vt:lpstr>
      <vt:lpstr>Types of Circuits in Neuronal Pools </vt:lpstr>
      <vt:lpstr>Patterns of Neural Processing</vt:lpstr>
      <vt:lpstr>Patterns of Neural Processing</vt:lpstr>
      <vt:lpstr>Chapter 12</vt:lpstr>
      <vt:lpstr>Central Nervous System (CNS)</vt:lpstr>
      <vt:lpstr>The Brain</vt:lpstr>
      <vt:lpstr>Adult Brain Structures</vt:lpstr>
      <vt:lpstr>Basic Pattern of the Central Nervous System</vt:lpstr>
      <vt:lpstr>Ventricles of the Brain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Postsynaptic Potentials</dc:title>
  <dc:creator>Betsy</dc:creator>
  <cp:lastModifiedBy>Betsy</cp:lastModifiedBy>
  <cp:revision>1</cp:revision>
  <dcterms:created xsi:type="dcterms:W3CDTF">2009-03-14T20:20:41Z</dcterms:created>
  <dcterms:modified xsi:type="dcterms:W3CDTF">2009-03-14T20:21:18Z</dcterms:modified>
</cp:coreProperties>
</file>