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3A938-FC02-4770-9116-265EE93324AA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390FB-68DB-48CA-AF3D-3291E6BD43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C8818-D187-4EAA-9A07-316E14694679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D3111-C79B-431F-A694-1C0651F871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D3111-C79B-431F-A694-1C0651F8719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6C5D6-A4F2-4189-AF58-B4A611664FD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F7C24-2173-4F4E-9569-60EDC8DAD2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Hemispheres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Contains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and shallow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Contain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Are separated by the longitudinal fissure</a:t>
            </a:r>
          </a:p>
          <a:p>
            <a:r>
              <a:rPr lang="en-US" dirty="0"/>
              <a:t>Have three basic regions: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Broca’s Area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Located anterior to the inferior region of the </a:t>
            </a:r>
            <a:r>
              <a:rPr lang="en-US" dirty="0" err="1"/>
              <a:t>premotor</a:t>
            </a:r>
            <a:r>
              <a:rPr lang="en-US" dirty="0"/>
              <a:t> area</a:t>
            </a:r>
          </a:p>
          <a:p>
            <a:pPr lvl="1"/>
            <a:r>
              <a:rPr lang="en-US" dirty="0"/>
              <a:t>Present in one hemisphere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 smtClean="0"/>
              <a:t>______________________________________ area </a:t>
            </a:r>
            <a:r>
              <a:rPr lang="en-US" dirty="0"/>
              <a:t>that directs muscles of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active as one prepares to speak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Frontal Eye Field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Frontal eye field</a:t>
            </a:r>
          </a:p>
          <a:p>
            <a:pPr lvl="1"/>
            <a:r>
              <a:rPr lang="en-US" dirty="0"/>
              <a:t>Located anterior to the </a:t>
            </a:r>
            <a:r>
              <a:rPr lang="en-US" dirty="0" err="1"/>
              <a:t>premotor</a:t>
            </a:r>
            <a:r>
              <a:rPr lang="en-US" dirty="0"/>
              <a:t> cortex and superior to </a:t>
            </a:r>
            <a:r>
              <a:rPr lang="en-US" dirty="0" err="1"/>
              <a:t>Broca’s</a:t>
            </a:r>
            <a:r>
              <a:rPr lang="en-US" dirty="0"/>
              <a:t> area</a:t>
            </a:r>
          </a:p>
          <a:p>
            <a:pPr lvl="1"/>
            <a:r>
              <a:rPr lang="en-US" dirty="0"/>
              <a:t>Controls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Sensory Areas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Somatosensory</a:t>
            </a:r>
            <a:r>
              <a:rPr lang="en-US" dirty="0"/>
              <a:t> association cortex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Olfactory, gustatory, and vestibular cortices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Somatosensory Cortex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876800" cy="5105400"/>
          </a:xfrm>
        </p:spPr>
        <p:txBody>
          <a:bodyPr/>
          <a:lstStyle/>
          <a:p>
            <a:r>
              <a:rPr lang="en-US" dirty="0"/>
              <a:t>Located in the </a:t>
            </a:r>
            <a:r>
              <a:rPr lang="en-US" dirty="0" err="1"/>
              <a:t>postcentral</a:t>
            </a:r>
            <a:r>
              <a:rPr lang="en-US" dirty="0"/>
              <a:t> </a:t>
            </a:r>
            <a:r>
              <a:rPr lang="en-US" dirty="0" err="1"/>
              <a:t>gyrus</a:t>
            </a:r>
            <a:r>
              <a:rPr lang="en-US" dirty="0"/>
              <a:t>, this area:</a:t>
            </a:r>
          </a:p>
          <a:p>
            <a:pPr lvl="1"/>
            <a:r>
              <a:rPr lang="en-US" dirty="0" smtClean="0"/>
              <a:t>____________________ information </a:t>
            </a:r>
            <a:r>
              <a:rPr lang="en-US" dirty="0"/>
              <a:t>from the skin and skeletal muscles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Exhibits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1600" y="1981200"/>
            <a:ext cx="3596670" cy="35067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Somatosensory Association Cortex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Located posterior to the primary </a:t>
            </a:r>
            <a:r>
              <a:rPr lang="en-US" dirty="0" err="1"/>
              <a:t>somatosensory</a:t>
            </a:r>
            <a:r>
              <a:rPr lang="en-US" dirty="0"/>
              <a:t> cortex</a:t>
            </a:r>
          </a:p>
          <a:p>
            <a:r>
              <a:rPr lang="en-US" dirty="0" smtClean="0"/>
              <a:t>_______________________________ sensory </a:t>
            </a:r>
            <a:r>
              <a:rPr lang="en-US" dirty="0"/>
              <a:t>information</a:t>
            </a:r>
          </a:p>
          <a:p>
            <a:r>
              <a:rPr lang="en-US" dirty="0"/>
              <a:t>Forms </a:t>
            </a:r>
            <a:r>
              <a:rPr lang="en-US" dirty="0" smtClean="0"/>
              <a:t>_____________________________________ understanding </a:t>
            </a:r>
            <a:r>
              <a:rPr lang="en-US" dirty="0"/>
              <a:t>of the stimulus</a:t>
            </a:r>
          </a:p>
          <a:p>
            <a:r>
              <a:rPr lang="en-US" dirty="0"/>
              <a:t>Determines size, texture, and </a:t>
            </a:r>
            <a:r>
              <a:rPr lang="en-US" dirty="0" smtClean="0"/>
              <a:t>________________________________________ of </a:t>
            </a:r>
            <a:r>
              <a:rPr lang="en-US" dirty="0"/>
              <a:t>parts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 Areas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16575"/>
          </a:xfrm>
        </p:spPr>
        <p:txBody>
          <a:bodyPr/>
          <a:lstStyle/>
          <a:p>
            <a:r>
              <a:rPr lang="en-US" dirty="0"/>
              <a:t>Primary visual </a:t>
            </a:r>
            <a:r>
              <a:rPr lang="en-US" dirty="0" smtClean="0"/>
              <a:t>(____________________) </a:t>
            </a:r>
            <a:r>
              <a:rPr lang="en-US" dirty="0"/>
              <a:t>cortex</a:t>
            </a:r>
          </a:p>
          <a:p>
            <a:pPr lvl="1"/>
            <a:r>
              <a:rPr lang="en-US" dirty="0"/>
              <a:t>Seen on the extreme posterior tip of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of it is buried in the </a:t>
            </a:r>
            <a:r>
              <a:rPr lang="en-US" dirty="0" err="1"/>
              <a:t>calcarine</a:t>
            </a:r>
            <a:r>
              <a:rPr lang="en-US" dirty="0"/>
              <a:t> </a:t>
            </a:r>
            <a:r>
              <a:rPr lang="en-US" dirty="0" err="1"/>
              <a:t>sulcus</a:t>
            </a:r>
            <a:endParaRPr lang="en-US" dirty="0"/>
          </a:p>
          <a:p>
            <a:pPr lvl="1"/>
            <a:r>
              <a:rPr lang="en-US" dirty="0"/>
              <a:t>Receives visual information from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Visual association area</a:t>
            </a:r>
          </a:p>
          <a:p>
            <a:pPr lvl="1"/>
            <a:r>
              <a:rPr lang="en-US" dirty="0" smtClean="0"/>
              <a:t>___________________________________ the </a:t>
            </a:r>
            <a:r>
              <a:rPr lang="en-US" dirty="0"/>
              <a:t>primary visual cortex</a:t>
            </a:r>
          </a:p>
          <a:p>
            <a:pPr lvl="1"/>
            <a:r>
              <a:rPr lang="en-US" dirty="0" smtClean="0"/>
              <a:t>________________________________________ visual </a:t>
            </a:r>
            <a:r>
              <a:rPr lang="en-US" dirty="0"/>
              <a:t>stimuli (e.g., color, form, and movement)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Auditory Areas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537200"/>
          </a:xfrm>
        </p:spPr>
        <p:txBody>
          <a:bodyPr/>
          <a:lstStyle/>
          <a:p>
            <a:r>
              <a:rPr lang="en-US" dirty="0"/>
              <a:t>Primary auditory cortex</a:t>
            </a:r>
          </a:p>
          <a:p>
            <a:pPr lvl="1"/>
            <a:r>
              <a:rPr lang="en-US" dirty="0"/>
              <a:t>Located at the superior margin of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Receives </a:t>
            </a:r>
            <a:r>
              <a:rPr lang="en-US" dirty="0"/>
              <a:t>information related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Auditory </a:t>
            </a:r>
            <a:r>
              <a:rPr lang="en-US" dirty="0"/>
              <a:t>association area</a:t>
            </a:r>
          </a:p>
          <a:p>
            <a:pPr lvl="1"/>
            <a:r>
              <a:rPr lang="en-US" dirty="0"/>
              <a:t>Located posterior to the primary auditory cortex</a:t>
            </a:r>
          </a:p>
          <a:p>
            <a:pPr lvl="1"/>
            <a:r>
              <a:rPr lang="en-US" dirty="0"/>
              <a:t>Stores memories of sounds and permits perception of sounds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Association Areas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Prefrontal cortex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General (common) interpretation area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Prefrontal Cortex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Located in the anterior portion of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Involved </a:t>
            </a:r>
            <a:r>
              <a:rPr lang="en-US" dirty="0"/>
              <a:t>with </a:t>
            </a:r>
            <a:r>
              <a:rPr lang="en-US" dirty="0" smtClean="0"/>
              <a:t>__________________________, </a:t>
            </a:r>
            <a:r>
              <a:rPr lang="en-US" dirty="0"/>
              <a:t>cognition, recall,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Necessary for </a:t>
            </a:r>
            <a:r>
              <a:rPr lang="en-US" dirty="0" smtClean="0"/>
              <a:t>_________________________, </a:t>
            </a:r>
            <a:r>
              <a:rPr lang="en-US" dirty="0"/>
              <a:t>reasoning, persistence, and conscience</a:t>
            </a:r>
          </a:p>
          <a:p>
            <a:r>
              <a:rPr lang="en-US" dirty="0"/>
              <a:t>Closely linked to the </a:t>
            </a:r>
            <a:r>
              <a:rPr lang="en-US" dirty="0" smtClean="0"/>
              <a:t>______________________________ system </a:t>
            </a:r>
            <a:r>
              <a:rPr lang="en-US" dirty="0"/>
              <a:t>(emotional part of the brain)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Cerebellar Cognitive Function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Plays a role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Recognizes </a:t>
            </a:r>
            <a:r>
              <a:rPr lang="en-US" dirty="0"/>
              <a:t>and predicts sequences of events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82700"/>
            <a:ext cx="8270875" cy="5056188"/>
          </a:xfrm>
        </p:spPr>
        <p:txBody>
          <a:bodyPr/>
          <a:lstStyle/>
          <a:p>
            <a:r>
              <a:rPr lang="en-US" dirty="0"/>
              <a:t>Deep </a:t>
            </a:r>
            <a:r>
              <a:rPr lang="en-US" dirty="0" err="1"/>
              <a:t>sulci</a:t>
            </a:r>
            <a:r>
              <a:rPr lang="en-US" dirty="0"/>
              <a:t> divide the hemispheres into five lobes: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Central </a:t>
            </a:r>
            <a:r>
              <a:rPr lang="en-US" dirty="0" err="1"/>
              <a:t>sulcus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separates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Areas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Located in a large area surrounding the left (or language-dominant) lateral </a:t>
            </a:r>
            <a:r>
              <a:rPr lang="en-US" sz="2800" dirty="0" err="1"/>
              <a:t>sulcus</a:t>
            </a:r>
            <a:endParaRPr lang="en-US" sz="2800" dirty="0"/>
          </a:p>
          <a:p>
            <a:r>
              <a:rPr lang="en-US" sz="2800" dirty="0"/>
              <a:t>Major parts and functions:</a:t>
            </a:r>
          </a:p>
          <a:p>
            <a:pPr lvl="1"/>
            <a:r>
              <a:rPr lang="en-US" sz="2400" dirty="0" err="1"/>
              <a:t>Wernicke’s</a:t>
            </a:r>
            <a:r>
              <a:rPr lang="en-US" sz="2400" dirty="0"/>
              <a:t> area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400" dirty="0" err="1"/>
              <a:t>Broca’s</a:t>
            </a:r>
            <a:r>
              <a:rPr lang="en-US" sz="2400" dirty="0"/>
              <a:t> area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400" dirty="0"/>
              <a:t>Lateral prefrontal cortex 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400" dirty="0"/>
              <a:t>Lateral and ventral temporal lobe</a:t>
            </a:r>
          </a:p>
          <a:p>
            <a:pPr lvl="2"/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General (Common) Interpretation Area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Ill-defined region including parts of the temporal, parietal, and occipital lobes</a:t>
            </a:r>
          </a:p>
          <a:p>
            <a:r>
              <a:rPr lang="en-US" dirty="0"/>
              <a:t>Found in one hemisphere, usually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____________________________________ incoming </a:t>
            </a:r>
            <a:r>
              <a:rPr lang="en-US" dirty="0"/>
              <a:t>signals into a single thought</a:t>
            </a:r>
          </a:p>
          <a:p>
            <a:r>
              <a:rPr lang="en-US" dirty="0"/>
              <a:t>Involved in processing spatial relationships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Visceral Association Area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Located in the cortex of the </a:t>
            </a:r>
            <a:r>
              <a:rPr lang="en-US" dirty="0" err="1"/>
              <a:t>insula</a:t>
            </a:r>
            <a:endParaRPr lang="en-US" dirty="0"/>
          </a:p>
          <a:p>
            <a:r>
              <a:rPr lang="en-US" dirty="0"/>
              <a:t>Involved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Lateralization of Cortical Function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Lateralization</a:t>
            </a:r>
          </a:p>
          <a:p>
            <a:pPr lvl="1"/>
            <a:r>
              <a:rPr lang="en-US" sz="2400" dirty="0"/>
              <a:t>each hemisphere has abilities </a:t>
            </a:r>
            <a:r>
              <a:rPr lang="en-US" sz="2400" dirty="0" smtClean="0"/>
              <a:t>_____________________________________________ with </a:t>
            </a:r>
            <a:r>
              <a:rPr lang="en-US" sz="2400" dirty="0"/>
              <a:t>its partner</a:t>
            </a:r>
          </a:p>
          <a:p>
            <a:r>
              <a:rPr lang="en-US" sz="2800" dirty="0"/>
              <a:t>Cerebral dominance</a:t>
            </a:r>
          </a:p>
          <a:p>
            <a:pPr lvl="1"/>
            <a:r>
              <a:rPr lang="en-US" sz="2400" dirty="0"/>
              <a:t>designates the hemisphere </a:t>
            </a:r>
            <a:r>
              <a:rPr lang="en-US" sz="2400" dirty="0" smtClean="0"/>
              <a:t>_</a:t>
            </a:r>
            <a:endParaRPr lang="en-US" sz="2400" dirty="0"/>
          </a:p>
          <a:p>
            <a:r>
              <a:rPr lang="en-US" sz="2800" dirty="0"/>
              <a:t>Left hemisphere</a:t>
            </a:r>
          </a:p>
          <a:p>
            <a:pPr lvl="1"/>
            <a:r>
              <a:rPr lang="en-US" sz="2400" dirty="0"/>
              <a:t>controls </a:t>
            </a:r>
            <a:r>
              <a:rPr lang="en-US" sz="2400" dirty="0" smtClean="0"/>
              <a:t>_</a:t>
            </a:r>
            <a:endParaRPr lang="en-US" sz="2400" dirty="0"/>
          </a:p>
          <a:p>
            <a:r>
              <a:rPr lang="en-US" sz="2800" dirty="0"/>
              <a:t>Right hemisphere</a:t>
            </a:r>
          </a:p>
          <a:p>
            <a:pPr lvl="1"/>
            <a:r>
              <a:rPr lang="en-US" sz="2400" dirty="0"/>
              <a:t>controls visual-spatial skills,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White Matter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Consists of deep </a:t>
            </a:r>
            <a:r>
              <a:rPr lang="en-US" dirty="0" smtClean="0"/>
              <a:t>_____________________________________ and </a:t>
            </a:r>
            <a:r>
              <a:rPr lang="en-US" dirty="0"/>
              <a:t>their tracts</a:t>
            </a:r>
          </a:p>
          <a:p>
            <a:r>
              <a:rPr lang="en-US" dirty="0"/>
              <a:t>It is responsible for communication between: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___________________________________ and </a:t>
            </a:r>
            <a:r>
              <a:rPr lang="en-US" dirty="0"/>
              <a:t>lower CNS center, and areas of the cerebrum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White Matter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419600" cy="4983163"/>
          </a:xfrm>
        </p:spPr>
        <p:txBody>
          <a:bodyPr/>
          <a:lstStyle/>
          <a:p>
            <a:r>
              <a:rPr lang="en-US" sz="2800" dirty="0"/>
              <a:t>Types include: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connect corresponding gray areas of the two hemispheres</a:t>
            </a:r>
          </a:p>
          <a:p>
            <a:pPr lvl="1"/>
            <a:r>
              <a:rPr lang="en-US" sz="2400" dirty="0"/>
              <a:t>Association fibers</a:t>
            </a:r>
          </a:p>
          <a:p>
            <a:pPr lvl="2"/>
            <a:r>
              <a:rPr lang="en-US" sz="2000" dirty="0"/>
              <a:t>connect </a:t>
            </a:r>
            <a:r>
              <a:rPr lang="en-US" sz="2000" dirty="0" smtClean="0"/>
              <a:t>_</a:t>
            </a:r>
            <a:endParaRPr lang="en-US" sz="20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enter the hemispheres from lower brain or cord centers</a:t>
            </a:r>
          </a:p>
        </p:txBody>
      </p:sp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2209800"/>
            <a:ext cx="4040188" cy="2884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4953000" cy="685800"/>
          </a:xfrm>
        </p:spPr>
        <p:txBody>
          <a:bodyPr>
            <a:normAutofit fontScale="90000"/>
          </a:bodyPr>
          <a:lstStyle/>
          <a:p>
            <a:r>
              <a:rPr lang="en-US"/>
              <a:t>Basal Nuclei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sz="2800" dirty="0"/>
              <a:t>Masses of </a:t>
            </a:r>
            <a:r>
              <a:rPr lang="en-US" sz="2800" dirty="0" smtClean="0"/>
              <a:t>_______________________________________ found </a:t>
            </a:r>
            <a:r>
              <a:rPr lang="en-US" sz="2800" dirty="0"/>
              <a:t>deep </a:t>
            </a:r>
            <a:br>
              <a:rPr lang="en-US" sz="2800" dirty="0"/>
            </a:br>
            <a:r>
              <a:rPr lang="en-US" sz="2800" dirty="0"/>
              <a:t>within the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_______________________________________ is </a:t>
            </a:r>
            <a:r>
              <a:rPr lang="en-US" sz="2800" dirty="0"/>
              <a:t>composed of three parts</a:t>
            </a:r>
          </a:p>
          <a:p>
            <a:pPr lvl="1"/>
            <a:r>
              <a:rPr lang="en-US" sz="2400" dirty="0"/>
              <a:t>Caudate nucleus</a:t>
            </a:r>
          </a:p>
          <a:p>
            <a:pPr lvl="1"/>
            <a:r>
              <a:rPr lang="en-US" sz="2400" dirty="0" err="1"/>
              <a:t>Lentiform</a:t>
            </a:r>
            <a:r>
              <a:rPr lang="en-US" sz="2400" dirty="0"/>
              <a:t> nucleus</a:t>
            </a:r>
          </a:p>
          <a:p>
            <a:pPr lvl="2"/>
            <a:r>
              <a:rPr lang="en-US" sz="2000" dirty="0"/>
              <a:t>composed of the </a:t>
            </a:r>
            <a:r>
              <a:rPr lang="en-US" sz="2000" dirty="0" err="1"/>
              <a:t>putamen</a:t>
            </a:r>
            <a:r>
              <a:rPr lang="en-US" sz="2000" dirty="0"/>
              <a:t> and the </a:t>
            </a:r>
            <a:r>
              <a:rPr lang="en-US" sz="2000" dirty="0" err="1"/>
              <a:t>globus</a:t>
            </a:r>
            <a:r>
              <a:rPr lang="en-US" sz="2000" dirty="0"/>
              <a:t> </a:t>
            </a:r>
            <a:r>
              <a:rPr lang="en-US" sz="2000" dirty="0" err="1"/>
              <a:t>pallidus</a:t>
            </a:r>
            <a:endParaRPr lang="en-US" sz="2000" dirty="0"/>
          </a:p>
          <a:p>
            <a:pPr lvl="1"/>
            <a:r>
              <a:rPr lang="en-US" sz="2400" dirty="0"/>
              <a:t>Fibers of internal capsule running between and through caudate and </a:t>
            </a:r>
            <a:r>
              <a:rPr lang="en-US" sz="2400" dirty="0" err="1"/>
              <a:t>lentiform</a:t>
            </a:r>
            <a:r>
              <a:rPr lang="en-US" sz="2400" dirty="0"/>
              <a:t> nuclei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52400"/>
            <a:ext cx="4267200" cy="32893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Basal Nuclei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following are thought to be functions of basal nuclei</a:t>
            </a:r>
          </a:p>
          <a:p>
            <a:pPr lvl="1"/>
            <a:r>
              <a:rPr lang="en-US" dirty="0"/>
              <a:t>Influence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Regulate </a:t>
            </a:r>
            <a:r>
              <a:rPr lang="en-US" dirty="0" smtClean="0"/>
              <a:t>________________________________ and </a:t>
            </a:r>
            <a:r>
              <a:rPr lang="en-US" dirty="0"/>
              <a:t>cognition</a:t>
            </a:r>
          </a:p>
          <a:p>
            <a:pPr lvl="1"/>
            <a:r>
              <a:rPr lang="en-US" dirty="0"/>
              <a:t>Regulate intensity of slow or stereotyped movements</a:t>
            </a:r>
          </a:p>
          <a:p>
            <a:pPr lvl="1"/>
            <a:r>
              <a:rPr lang="en-US" dirty="0"/>
              <a:t>Inhibit antagonistic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396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Diencephalon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7772400" cy="49831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Consists </a:t>
            </a:r>
            <a:r>
              <a:rPr lang="en-US" dirty="0"/>
              <a:t>of three paired structures – </a:t>
            </a:r>
          </a:p>
          <a:p>
            <a:pPr lvl="1"/>
            <a:r>
              <a:rPr lang="en-US" dirty="0"/>
              <a:t>thalamus, hypothalamus, and </a:t>
            </a:r>
            <a:r>
              <a:rPr lang="en-US" dirty="0" err="1"/>
              <a:t>epithalamus</a:t>
            </a:r>
            <a:endParaRPr lang="en-US" dirty="0"/>
          </a:p>
          <a:p>
            <a:endParaRPr lang="en-US" dirty="0"/>
          </a:p>
          <a:p>
            <a:r>
              <a:rPr lang="en-US" dirty="0"/>
              <a:t>Encloses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Thalamus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Paired, </a:t>
            </a:r>
            <a:r>
              <a:rPr lang="en-US" dirty="0" smtClean="0"/>
              <a:t>______________________________ that </a:t>
            </a:r>
            <a:r>
              <a:rPr lang="en-US" dirty="0"/>
              <a:t>form the </a:t>
            </a:r>
            <a:r>
              <a:rPr lang="en-US" dirty="0" err="1"/>
              <a:t>superolateral</a:t>
            </a:r>
            <a:r>
              <a:rPr lang="en-US" dirty="0"/>
              <a:t> walls of the third ventricle</a:t>
            </a:r>
          </a:p>
          <a:p>
            <a:endParaRPr lang="en-US" dirty="0"/>
          </a:p>
          <a:p>
            <a:r>
              <a:rPr lang="en-US" dirty="0"/>
              <a:t>Contains four groups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anterior, ventral, dorsal, and posterior</a:t>
            </a:r>
          </a:p>
          <a:p>
            <a:endParaRPr lang="en-US" dirty="0"/>
          </a:p>
          <a:p>
            <a:r>
              <a:rPr lang="en-US" dirty="0"/>
              <a:t>Nuclei </a:t>
            </a:r>
            <a:r>
              <a:rPr lang="en-US" dirty="0" smtClean="0"/>
              <a:t>_____________________________________ from </a:t>
            </a:r>
            <a:r>
              <a:rPr lang="en-US" dirty="0"/>
              <a:t>the cerebral cortex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Brain Lobes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1295400"/>
            <a:ext cx="7556500" cy="4737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Thalamic Function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___________________________________ impulses _____________________________  </a:t>
            </a:r>
            <a:r>
              <a:rPr lang="en-US" dirty="0"/>
              <a:t>in the thalamus</a:t>
            </a:r>
          </a:p>
          <a:p>
            <a:r>
              <a:rPr lang="en-US" dirty="0"/>
              <a:t>Impulses of similar function are sorted out, edited, and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All inputs ascending to the cerebral cortex pass through the thalamus</a:t>
            </a:r>
          </a:p>
          <a:p>
            <a:r>
              <a:rPr lang="en-US" dirty="0"/>
              <a:t>Mediates sensation, motor activities, cortical arousal, learning, and memory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Major Lobes, Gyri, and Sulci of the Cerebral Hemisphere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8450" y="1270000"/>
            <a:ext cx="8270875" cy="5056188"/>
          </a:xfrm>
        </p:spPr>
        <p:txBody>
          <a:bodyPr/>
          <a:lstStyle/>
          <a:p>
            <a:r>
              <a:rPr lang="en-US" dirty="0" err="1"/>
              <a:t>Parieto</a:t>
            </a:r>
            <a:r>
              <a:rPr lang="en-US" dirty="0"/>
              <a:t>-occipital </a:t>
            </a:r>
            <a:r>
              <a:rPr lang="en-US" dirty="0" err="1"/>
              <a:t>sulcus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separates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Lateral </a:t>
            </a:r>
            <a:r>
              <a:rPr lang="en-US" dirty="0" err="1"/>
              <a:t>sulcus</a:t>
            </a:r>
            <a:endParaRPr lang="en-US" dirty="0"/>
          </a:p>
          <a:p>
            <a:pPr lvl="1"/>
            <a:r>
              <a:rPr lang="en-US" dirty="0"/>
              <a:t>separates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___________________________ </a:t>
            </a:r>
            <a:r>
              <a:rPr lang="en-US" dirty="0"/>
              <a:t>and </a:t>
            </a:r>
            <a:r>
              <a:rPr lang="en-US" dirty="0" smtClean="0"/>
              <a:t>________________________  </a:t>
            </a:r>
            <a:r>
              <a:rPr lang="en-US" dirty="0" err="1"/>
              <a:t>gyri</a:t>
            </a:r>
            <a:r>
              <a:rPr lang="en-US" dirty="0"/>
              <a:t> border the central </a:t>
            </a:r>
            <a:r>
              <a:rPr lang="en-US" dirty="0" err="1"/>
              <a:t>sulcus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The cortex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accounts for 40% of the mass of the brain</a:t>
            </a:r>
          </a:p>
          <a:p>
            <a:r>
              <a:rPr lang="en-US" sz="2800" dirty="0"/>
              <a:t>It enables sensation, communication, memory, understanding, and voluntary movements</a:t>
            </a:r>
          </a:p>
          <a:p>
            <a:r>
              <a:rPr lang="en-US" sz="2800" dirty="0"/>
              <a:t>Each hemisphere acts </a:t>
            </a:r>
            <a:r>
              <a:rPr lang="en-US" sz="2800" dirty="0" smtClean="0"/>
              <a:t>_____________________________________________ </a:t>
            </a:r>
            <a:r>
              <a:rPr lang="en-US" sz="2800" dirty="0" smtClean="0"/>
              <a:t>(</a:t>
            </a:r>
            <a:r>
              <a:rPr lang="en-US" sz="2800" dirty="0"/>
              <a:t>controls the opposite side of the body)</a:t>
            </a:r>
          </a:p>
          <a:p>
            <a:r>
              <a:rPr lang="en-US" sz="2800" dirty="0"/>
              <a:t>Hemispheres are not equal in function</a:t>
            </a:r>
          </a:p>
          <a:p>
            <a:r>
              <a:rPr lang="en-US" sz="2800" dirty="0"/>
              <a:t>No functional area acts alone; conscious behavior involves the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Areas of the Cerebral Cortex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three types of functional areas are: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control </a:t>
            </a:r>
            <a:r>
              <a:rPr lang="en-US" dirty="0" smtClean="0"/>
              <a:t>____________________________________ movement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conscious awareness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Association areas</a:t>
            </a:r>
          </a:p>
          <a:p>
            <a:pPr lvl="2"/>
            <a:r>
              <a:rPr lang="en-US" dirty="0" smtClean="0"/>
              <a:t>____________________________________________ diverse </a:t>
            </a:r>
            <a:r>
              <a:rPr lang="en-US" dirty="0"/>
              <a:t>information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Cerebral Cortex: Motor Areas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Primary (somatic) motor cortex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Frontal eye field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Motor Cortex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953000" cy="4983163"/>
          </a:xfrm>
        </p:spPr>
        <p:txBody>
          <a:bodyPr/>
          <a:lstStyle/>
          <a:p>
            <a:r>
              <a:rPr lang="en-US" dirty="0"/>
              <a:t>Located in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 whose </a:t>
            </a:r>
            <a:r>
              <a:rPr lang="en-US" dirty="0"/>
              <a:t>axons make up the </a:t>
            </a:r>
            <a:r>
              <a:rPr lang="en-US" dirty="0" err="1"/>
              <a:t>corticospinal</a:t>
            </a:r>
            <a:r>
              <a:rPr lang="en-US" dirty="0"/>
              <a:t> tracts </a:t>
            </a:r>
          </a:p>
          <a:p>
            <a:r>
              <a:rPr lang="en-US" dirty="0"/>
              <a:t>Allows conscious control of precise,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86400" y="1524000"/>
            <a:ext cx="3490604" cy="4419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Premotor Cortex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Located </a:t>
            </a:r>
            <a:r>
              <a:rPr lang="en-US" dirty="0" smtClean="0"/>
              <a:t>_____________________________ to </a:t>
            </a:r>
            <a:r>
              <a:rPr lang="en-US" dirty="0"/>
              <a:t>the </a:t>
            </a:r>
            <a:r>
              <a:rPr lang="en-US" dirty="0" err="1"/>
              <a:t>precentral</a:t>
            </a:r>
            <a:r>
              <a:rPr lang="en-US" dirty="0"/>
              <a:t> </a:t>
            </a:r>
            <a:r>
              <a:rPr lang="en-US" dirty="0" err="1"/>
              <a:t>gyrus</a:t>
            </a:r>
            <a:endParaRPr lang="en-US" dirty="0"/>
          </a:p>
          <a:p>
            <a:r>
              <a:rPr lang="en-US" dirty="0"/>
              <a:t>Controls learned, repetitious, 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Coordinates </a:t>
            </a:r>
            <a:r>
              <a:rPr lang="en-US" dirty="0"/>
              <a:t>simultaneous or sequential actions  </a:t>
            </a:r>
          </a:p>
          <a:p>
            <a:r>
              <a:rPr lang="en-US" dirty="0"/>
              <a:t>Involved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815</Words>
  <Application>Microsoft Office PowerPoint</Application>
  <PresentationFormat>On-screen Show (4:3)</PresentationFormat>
  <Paragraphs>196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Cerebral Hemispheres</vt:lpstr>
      <vt:lpstr>Major Lobes, Gyri, and Sulci of the Cerebral Hemisphere</vt:lpstr>
      <vt:lpstr>Brain Lobes</vt:lpstr>
      <vt:lpstr>Major Lobes, Gyri, and Sulci of the Cerebral Hemisphere</vt:lpstr>
      <vt:lpstr>Cerebral Cortex</vt:lpstr>
      <vt:lpstr>Functional Areas of the Cerebral Cortex</vt:lpstr>
      <vt:lpstr>Cerebral Cortex: Motor Areas</vt:lpstr>
      <vt:lpstr>Primary Motor Cortex</vt:lpstr>
      <vt:lpstr>Premotor Cortex</vt:lpstr>
      <vt:lpstr>Broca’s Area</vt:lpstr>
      <vt:lpstr>Frontal Eye Field</vt:lpstr>
      <vt:lpstr>Sensory Areas</vt:lpstr>
      <vt:lpstr>PrImary Somatosensory Cortex</vt:lpstr>
      <vt:lpstr>Somatosensory Association Cortex</vt:lpstr>
      <vt:lpstr>Visual Areas</vt:lpstr>
      <vt:lpstr>Auditory Areas</vt:lpstr>
      <vt:lpstr>Association Areas</vt:lpstr>
      <vt:lpstr>Prefrontal Cortex</vt:lpstr>
      <vt:lpstr>Cerebellar Cognitive Function</vt:lpstr>
      <vt:lpstr>Language Areas</vt:lpstr>
      <vt:lpstr>General (Common) Interpretation Area</vt:lpstr>
      <vt:lpstr>Visceral Association Area</vt:lpstr>
      <vt:lpstr>Lateralization of Cortical Function</vt:lpstr>
      <vt:lpstr>Cerebral White Matter</vt:lpstr>
      <vt:lpstr>Cerebral White Matter</vt:lpstr>
      <vt:lpstr>Basal Nuclei</vt:lpstr>
      <vt:lpstr>Functions of Basal Nuclei</vt:lpstr>
      <vt:lpstr>Diencephalon</vt:lpstr>
      <vt:lpstr>Thalamus</vt:lpstr>
      <vt:lpstr>Thalamic Function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Hemispheres</dc:title>
  <dc:creator>bawargo</dc:creator>
  <cp:lastModifiedBy>bawargo</cp:lastModifiedBy>
  <cp:revision>1</cp:revision>
  <dcterms:created xsi:type="dcterms:W3CDTF">2009-03-23T18:41:30Z</dcterms:created>
  <dcterms:modified xsi:type="dcterms:W3CDTF">2009-03-23T18:42:12Z</dcterms:modified>
</cp:coreProperties>
</file>