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4BF51-5D2A-4A66-8364-EEDD5747DC75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ADA46-E7A8-49E2-85F3-CD037583A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139A1-2518-44B6-B7A2-91ECE5FD87A6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9C2C8-04BB-4041-93FC-4BE4266F13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9C2C8-04BB-4041-93FC-4BE4266F1359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2572-CAB6-41EB-A219-17516624C8C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8DB6-8562-4069-833B-582C0D44A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2572-CAB6-41EB-A219-17516624C8C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8DB6-8562-4069-833B-582C0D44A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2572-CAB6-41EB-A219-17516624C8C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8DB6-8562-4069-833B-582C0D44A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2572-CAB6-41EB-A219-17516624C8C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8DB6-8562-4069-833B-582C0D44A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2572-CAB6-41EB-A219-17516624C8C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8DB6-8562-4069-833B-582C0D44A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2572-CAB6-41EB-A219-17516624C8C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8DB6-8562-4069-833B-582C0D44A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2572-CAB6-41EB-A219-17516624C8C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8DB6-8562-4069-833B-582C0D44A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2572-CAB6-41EB-A219-17516624C8C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8DB6-8562-4069-833B-582C0D44A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2572-CAB6-41EB-A219-17516624C8C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8DB6-8562-4069-833B-582C0D44A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2572-CAB6-41EB-A219-17516624C8C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8DB6-8562-4069-833B-582C0D44A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62572-CAB6-41EB-A219-17516624C8C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8DB6-8562-4069-833B-582C0D44AE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2572-CAB6-41EB-A219-17516624C8CF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B8DB6-8562-4069-833B-582C0D44AE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Hypothalamus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Located </a:t>
            </a:r>
            <a:r>
              <a:rPr lang="en-US" sz="2800" dirty="0" smtClean="0"/>
              <a:t>___________________________________, </a:t>
            </a:r>
            <a:r>
              <a:rPr lang="en-US" sz="2800" dirty="0"/>
              <a:t>it caps the brainstem and forms the </a:t>
            </a:r>
            <a:r>
              <a:rPr lang="en-US" sz="2800" dirty="0" err="1"/>
              <a:t>inferolateral</a:t>
            </a:r>
            <a:r>
              <a:rPr lang="en-US" sz="2800" dirty="0"/>
              <a:t> walls of the third ventricle</a:t>
            </a:r>
          </a:p>
          <a:p>
            <a:r>
              <a:rPr lang="en-US" sz="2800" dirty="0" err="1"/>
              <a:t>Mammillary</a:t>
            </a:r>
            <a:r>
              <a:rPr lang="en-US" sz="2800" dirty="0"/>
              <a:t> bodies</a:t>
            </a:r>
          </a:p>
          <a:p>
            <a:pPr lvl="1"/>
            <a:r>
              <a:rPr lang="en-US" sz="2400" dirty="0"/>
              <a:t>Small, paired nuclei bulging </a:t>
            </a:r>
            <a:r>
              <a:rPr lang="en-US" sz="2400" dirty="0" err="1"/>
              <a:t>anteriorly</a:t>
            </a:r>
            <a:r>
              <a:rPr lang="en-US" sz="2400" dirty="0"/>
              <a:t> from the hypothalamus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800" dirty="0" err="1"/>
              <a:t>Infundibulum</a:t>
            </a:r>
            <a:r>
              <a:rPr lang="en-US" sz="2800" dirty="0"/>
              <a:t> </a:t>
            </a:r>
          </a:p>
          <a:p>
            <a:pPr lvl="1"/>
            <a:r>
              <a:rPr lang="en-US" sz="2400" dirty="0" smtClean="0"/>
              <a:t>______________________________________________;   connects </a:t>
            </a:r>
            <a:r>
              <a:rPr lang="en-US" sz="2400" dirty="0"/>
              <a:t>to the pituitary gland</a:t>
            </a:r>
          </a:p>
          <a:p>
            <a:pPr lvl="1"/>
            <a:r>
              <a:rPr lang="en-US" sz="2400" dirty="0"/>
              <a:t>Main </a:t>
            </a:r>
            <a:r>
              <a:rPr lang="en-US" sz="2400" dirty="0" smtClean="0"/>
              <a:t>___________________________________________________ of </a:t>
            </a:r>
            <a:r>
              <a:rPr lang="en-US" sz="2400" dirty="0"/>
              <a:t>the body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Cerebellum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Located dorsal to the </a:t>
            </a:r>
            <a:r>
              <a:rPr lang="en-US" dirty="0" err="1"/>
              <a:t>pons</a:t>
            </a:r>
            <a:r>
              <a:rPr lang="en-US" dirty="0"/>
              <a:t> and medulla</a:t>
            </a:r>
          </a:p>
          <a:p>
            <a:r>
              <a:rPr lang="en-US" dirty="0"/>
              <a:t>Protrudes under the occipital lobes of the cerebrum</a:t>
            </a:r>
          </a:p>
          <a:p>
            <a:r>
              <a:rPr lang="en-US" dirty="0"/>
              <a:t>Makes up 11% of the brain’s mass</a:t>
            </a:r>
          </a:p>
          <a:p>
            <a:r>
              <a:rPr lang="en-US" dirty="0"/>
              <a:t>Provides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Cerebellar</a:t>
            </a:r>
            <a:r>
              <a:rPr lang="en-US" dirty="0" smtClean="0"/>
              <a:t> </a:t>
            </a:r>
            <a:r>
              <a:rPr lang="en-US" dirty="0"/>
              <a:t>activity occurs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Cerebellar Cognitive Function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Plays a role in language and problem solving</a:t>
            </a:r>
          </a:p>
          <a:p>
            <a:r>
              <a:rPr lang="en-US"/>
              <a:t>Recognizes and predicts sequences of events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Consciousness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Encompasses </a:t>
            </a:r>
            <a:r>
              <a:rPr lang="en-US" dirty="0" smtClean="0"/>
              <a:t>_____________________________________, </a:t>
            </a:r>
            <a:r>
              <a:rPr lang="en-US" dirty="0"/>
              <a:t>voluntary initiation and control of movement, and capabilities associated with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Involves </a:t>
            </a:r>
            <a:r>
              <a:rPr lang="en-US" dirty="0"/>
              <a:t>simultaneous activity of large areas of the cerebral cortex</a:t>
            </a:r>
          </a:p>
          <a:p>
            <a:r>
              <a:rPr lang="en-US" dirty="0"/>
              <a:t>Is superimposed on other types of neural activity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Consciousness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holistic and totally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Clinical consciousness is defined on a continuum that grades levels of behavior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 of the Brain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brain is protected 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Harmful substances are shielded from the brain by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Meninges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</a:t>
            </a:r>
            <a:r>
              <a:rPr lang="en-US" dirty="0" smtClean="0"/>
              <a:t>________________________________ membranes </a:t>
            </a:r>
            <a:r>
              <a:rPr lang="en-US" dirty="0"/>
              <a:t>lie external to the CNS </a:t>
            </a:r>
          </a:p>
          <a:p>
            <a:pPr lvl="1"/>
            <a:r>
              <a:rPr lang="en-US" dirty="0" err="1"/>
              <a:t>dura</a:t>
            </a:r>
            <a:r>
              <a:rPr lang="en-US" dirty="0"/>
              <a:t> mater, </a:t>
            </a:r>
            <a:r>
              <a:rPr lang="en-US" dirty="0" err="1"/>
              <a:t>arachnoid</a:t>
            </a:r>
            <a:r>
              <a:rPr lang="en-US" dirty="0"/>
              <a:t> mater, and </a:t>
            </a:r>
            <a:r>
              <a:rPr lang="en-US" dirty="0" err="1"/>
              <a:t>pia</a:t>
            </a:r>
            <a:r>
              <a:rPr lang="en-US" dirty="0"/>
              <a:t> mater</a:t>
            </a:r>
          </a:p>
          <a:p>
            <a:r>
              <a:rPr lang="en-US" dirty="0"/>
              <a:t>Functions of the </a:t>
            </a:r>
            <a:r>
              <a:rPr lang="en-US" dirty="0" err="1"/>
              <a:t>meninges</a:t>
            </a:r>
            <a:endParaRPr lang="en-US" dirty="0"/>
          </a:p>
          <a:p>
            <a:pPr lvl="1"/>
            <a:r>
              <a:rPr lang="en-US" dirty="0"/>
              <a:t>Cover and protect the CNS</a:t>
            </a:r>
          </a:p>
          <a:p>
            <a:pPr lvl="1"/>
            <a:r>
              <a:rPr lang="en-US" dirty="0"/>
              <a:t>Protect blood vessels and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Contain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Form partitions within the skull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Dura Mater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Leathery, </a:t>
            </a:r>
            <a:r>
              <a:rPr lang="en-US" dirty="0" smtClean="0"/>
              <a:t>_____________________________  </a:t>
            </a:r>
            <a:r>
              <a:rPr lang="en-US" dirty="0"/>
              <a:t>covering composed of two fibrous connective tissue layers </a:t>
            </a:r>
          </a:p>
          <a:p>
            <a:endParaRPr lang="en-US" dirty="0"/>
          </a:p>
          <a:p>
            <a:r>
              <a:rPr lang="en-US" dirty="0"/>
              <a:t>The two layers </a:t>
            </a:r>
            <a:r>
              <a:rPr lang="en-US" dirty="0" smtClean="0"/>
              <a:t>________________________ in </a:t>
            </a:r>
            <a:r>
              <a:rPr lang="en-US" dirty="0"/>
              <a:t>certain areas and form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Dura Mater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</a:t>
            </a:r>
            <a:r>
              <a:rPr lang="en-US" dirty="0" err="1"/>
              <a:t>dural</a:t>
            </a:r>
            <a:r>
              <a:rPr lang="en-US" dirty="0"/>
              <a:t> septa extend inward and </a:t>
            </a:r>
            <a:r>
              <a:rPr lang="en-US" dirty="0" smtClean="0"/>
              <a:t>_____________________________________ </a:t>
            </a:r>
            <a:r>
              <a:rPr lang="en-US" dirty="0"/>
              <a:t>of the brain</a:t>
            </a:r>
          </a:p>
          <a:p>
            <a:pPr lvl="1"/>
            <a:r>
              <a:rPr lang="en-US" dirty="0" err="1"/>
              <a:t>Falx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fold that dips into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err="1"/>
              <a:t>Falx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runs along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err="1"/>
              <a:t>Tentorium</a:t>
            </a:r>
            <a:r>
              <a:rPr lang="en-US" dirty="0"/>
              <a:t> </a:t>
            </a:r>
            <a:r>
              <a:rPr lang="en-US" dirty="0" err="1"/>
              <a:t>cerebelli</a:t>
            </a:r>
            <a:endParaRPr lang="en-US" dirty="0"/>
          </a:p>
          <a:p>
            <a:pPr lvl="2"/>
            <a:r>
              <a:rPr lang="en-US" dirty="0"/>
              <a:t>horizontal </a:t>
            </a:r>
            <a:r>
              <a:rPr lang="en-US" dirty="0" err="1"/>
              <a:t>dural</a:t>
            </a:r>
            <a:r>
              <a:rPr lang="en-US" dirty="0"/>
              <a:t> fold extends into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Dura Mater</a:t>
            </a: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12.25</a:t>
            </a:r>
          </a:p>
        </p:txBody>
      </p:sp>
      <p:pic>
        <p:nvPicPr>
          <p:cNvPr id="18022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1371600"/>
            <a:ext cx="7064375" cy="49130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Arachnoid Mater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forms a </a:t>
            </a:r>
            <a:r>
              <a:rPr lang="en-US" dirty="0" smtClean="0"/>
              <a:t>_______________________ brain </a:t>
            </a:r>
            <a:r>
              <a:rPr lang="en-US" dirty="0"/>
              <a:t>covering</a:t>
            </a:r>
          </a:p>
          <a:p>
            <a:r>
              <a:rPr lang="en-US" dirty="0"/>
              <a:t>It is separated from the </a:t>
            </a:r>
            <a:r>
              <a:rPr lang="en-US" dirty="0" err="1"/>
              <a:t>dura</a:t>
            </a:r>
            <a:r>
              <a:rPr lang="en-US" dirty="0"/>
              <a:t> mater by the </a:t>
            </a:r>
            <a:r>
              <a:rPr lang="en-US" dirty="0" smtClean="0"/>
              <a:t>_______________________________ space</a:t>
            </a:r>
            <a:endParaRPr lang="en-US" dirty="0"/>
          </a:p>
          <a:p>
            <a:r>
              <a:rPr lang="en-US" dirty="0"/>
              <a:t>Beneath the </a:t>
            </a:r>
            <a:r>
              <a:rPr lang="en-US" dirty="0" err="1"/>
              <a:t>arachnoid</a:t>
            </a:r>
            <a:r>
              <a:rPr lang="en-US" dirty="0"/>
              <a:t> is a wide subarachnoid space filled with CSF and large blood vessels</a:t>
            </a:r>
          </a:p>
          <a:p>
            <a:r>
              <a:rPr lang="en-US" dirty="0" err="1"/>
              <a:t>Arachnoid</a:t>
            </a:r>
            <a:r>
              <a:rPr lang="en-US" dirty="0"/>
              <a:t> </a:t>
            </a:r>
            <a:r>
              <a:rPr lang="en-US" dirty="0" smtClean="0"/>
              <a:t>_____________________ protrude </a:t>
            </a:r>
            <a:r>
              <a:rPr lang="en-US" dirty="0"/>
              <a:t>superiorly and permit CSF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Hypothalamic Function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Regulates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rate and force of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 motility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rate and depth of breathing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many other visceral activities</a:t>
            </a:r>
          </a:p>
          <a:p>
            <a:pPr>
              <a:lnSpc>
                <a:spcPct val="90000"/>
              </a:lnSpc>
            </a:pPr>
            <a:r>
              <a:rPr lang="en-US" dirty="0"/>
              <a:t>Perception of pleasure, fear, and rage</a:t>
            </a:r>
          </a:p>
          <a:p>
            <a:pPr>
              <a:lnSpc>
                <a:spcPct val="90000"/>
              </a:lnSpc>
            </a:pPr>
            <a:r>
              <a:rPr lang="en-US" dirty="0"/>
              <a:t>Maintains normal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Regulates feelings of hunger and satiety </a:t>
            </a:r>
          </a:p>
          <a:p>
            <a:pPr>
              <a:lnSpc>
                <a:spcPct val="90000"/>
              </a:lnSpc>
            </a:pPr>
            <a:r>
              <a:rPr lang="en-US" dirty="0"/>
              <a:t>Regulates sleep and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Pia Mater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Deep layer composed of </a:t>
            </a:r>
            <a:r>
              <a:rPr lang="en-US" dirty="0" smtClean="0"/>
              <a:t>__________________________________  </a:t>
            </a:r>
            <a:r>
              <a:rPr lang="en-US" dirty="0"/>
              <a:t>connective tissue that clings tightly to the brain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Cerebrospinal Fluid (CSF)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881563"/>
          </a:xfrm>
        </p:spPr>
        <p:txBody>
          <a:bodyPr/>
          <a:lstStyle/>
          <a:p>
            <a:r>
              <a:rPr lang="en-US" dirty="0"/>
              <a:t>Watery solution similar in composition to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Forms a </a:t>
            </a:r>
            <a:r>
              <a:rPr lang="en-US" dirty="0" smtClean="0"/>
              <a:t>_________________________________ that </a:t>
            </a:r>
            <a:r>
              <a:rPr lang="en-US" dirty="0"/>
              <a:t>gives </a:t>
            </a:r>
            <a:r>
              <a:rPr lang="en-US" dirty="0" smtClean="0"/>
              <a:t>_______________________________ to </a:t>
            </a:r>
            <a:r>
              <a:rPr lang="en-US" dirty="0"/>
              <a:t>the CNS organs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Cerebrospinal Fluid (CSF)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Prevents the brain from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Protects the CNS from blows and other trauma</a:t>
            </a:r>
          </a:p>
          <a:p>
            <a:endParaRPr lang="en-US" dirty="0"/>
          </a:p>
          <a:p>
            <a:r>
              <a:rPr lang="en-US" dirty="0" smtClean="0"/>
              <a:t>_____________________________________ the </a:t>
            </a:r>
            <a:r>
              <a:rPr lang="en-US" dirty="0"/>
              <a:t>brain and carries chemical signals throughout it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4038600" cy="685800"/>
          </a:xfrm>
        </p:spPr>
        <p:txBody>
          <a:bodyPr>
            <a:normAutofit fontScale="90000"/>
          </a:bodyPr>
          <a:lstStyle/>
          <a:p>
            <a:r>
              <a:rPr lang="en-US"/>
              <a:t>Choroid Plexuses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153400" cy="49831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Clusters of </a:t>
            </a:r>
            <a:r>
              <a:rPr lang="en-US" dirty="0" smtClean="0"/>
              <a:t>____________________________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that form tissue fluid </a:t>
            </a:r>
            <a:br>
              <a:rPr lang="en-US" dirty="0"/>
            </a:br>
            <a:r>
              <a:rPr lang="en-US" dirty="0"/>
              <a:t>filters, which hang </a:t>
            </a:r>
            <a:br>
              <a:rPr lang="en-US" dirty="0"/>
            </a:br>
            <a:r>
              <a:rPr lang="en-US" dirty="0"/>
              <a:t>from the roof of </a:t>
            </a:r>
            <a:br>
              <a:rPr lang="en-US" dirty="0"/>
            </a:br>
            <a:r>
              <a:rPr lang="en-US" dirty="0"/>
              <a:t>each ventricle</a:t>
            </a:r>
          </a:p>
          <a:p>
            <a:endParaRPr lang="en-US" dirty="0"/>
          </a:p>
          <a:p>
            <a:r>
              <a:rPr lang="en-US" dirty="0"/>
              <a:t>Help cleanse CSF by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18739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8200" y="228600"/>
            <a:ext cx="3938954" cy="2844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Blood-Brain Barrier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Protective mechanism that helps maintain a stable environment for the brain</a:t>
            </a:r>
          </a:p>
          <a:p>
            <a:r>
              <a:rPr lang="en-US" dirty="0" err="1"/>
              <a:t>Bloodborne</a:t>
            </a:r>
            <a:r>
              <a:rPr lang="en-US" dirty="0"/>
              <a:t> substances are separated from neurons by: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Relatively </a:t>
            </a:r>
            <a:r>
              <a:rPr lang="en-US" dirty="0" smtClean="0"/>
              <a:t>_______________________ basal </a:t>
            </a:r>
            <a:r>
              <a:rPr lang="en-US" dirty="0"/>
              <a:t>lamina</a:t>
            </a:r>
          </a:p>
          <a:p>
            <a:pPr lvl="1"/>
            <a:r>
              <a:rPr lang="en-US" dirty="0"/>
              <a:t>Bulbous feet of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Blood-Brain Barrier: Functions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__________________________________ barrier </a:t>
            </a:r>
            <a:r>
              <a:rPr lang="en-US" dirty="0"/>
              <a:t>that allows nutrients to pass freely</a:t>
            </a:r>
          </a:p>
          <a:p>
            <a:pPr>
              <a:lnSpc>
                <a:spcPct val="90000"/>
              </a:lnSpc>
            </a:pPr>
            <a:r>
              <a:rPr lang="en-US" dirty="0"/>
              <a:t>Is ineffective against substances that can diffuse through plasma membranes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______________________________________ in </a:t>
            </a:r>
            <a:r>
              <a:rPr lang="en-US" dirty="0"/>
              <a:t>some areas </a:t>
            </a:r>
            <a:r>
              <a:rPr lang="en-US" dirty="0" smtClean="0"/>
              <a:t>(______________________________________ and </a:t>
            </a:r>
            <a:r>
              <a:rPr lang="en-US" dirty="0"/>
              <a:t>the hypothalamus), allowing these areas to monitor the chemical composition of the blood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 increases </a:t>
            </a:r>
            <a:r>
              <a:rPr lang="en-US" dirty="0"/>
              <a:t>the ability of chemicals to pass through the blood-brain barrier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Endocrine Functions of the Hypothalamus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Releasing hormones control secretion of hormones by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Epithalamus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dorsal portion of the diencephalon; forms roof of the third ventricle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extends from the posterior border and secretes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hormone involved with sleep regulation, sleep-wake cycles, and mood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a structure that secretes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Brain Stem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Consists of three regions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Similar to spinal cord </a:t>
            </a:r>
          </a:p>
          <a:p>
            <a:pPr lvl="1"/>
            <a:r>
              <a:rPr lang="en-US" dirty="0"/>
              <a:t>but contains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Controls </a:t>
            </a:r>
            <a:r>
              <a:rPr lang="en-US" dirty="0" smtClean="0"/>
              <a:t>___________________________________ behaviors </a:t>
            </a:r>
            <a:r>
              <a:rPr lang="en-US" dirty="0"/>
              <a:t>necessary for survival</a:t>
            </a:r>
          </a:p>
          <a:p>
            <a:r>
              <a:rPr lang="en-US" dirty="0"/>
              <a:t>Provides the pathway for tracts between higher and lower brain centers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Midbrain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Located between the diencephalon and the </a:t>
            </a:r>
            <a:r>
              <a:rPr lang="en-US" dirty="0" err="1"/>
              <a:t>pons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Midbrain structures include: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two bulging structures that contain descending pyramidal motor tracts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hollow tube that connects the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Various </a:t>
            </a:r>
            <a:r>
              <a:rPr lang="en-US" dirty="0"/>
              <a:t>nuclei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 between </a:t>
            </a:r>
            <a:r>
              <a:rPr lang="en-US" dirty="0"/>
              <a:t>the midbrain and the medulla oblongata</a:t>
            </a:r>
          </a:p>
          <a:p>
            <a:r>
              <a:rPr lang="en-US" dirty="0"/>
              <a:t>Fibers of the </a:t>
            </a:r>
            <a:r>
              <a:rPr lang="en-US" dirty="0" err="1"/>
              <a:t>pons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Connect higher brain centers and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 between </a:t>
            </a:r>
            <a:r>
              <a:rPr lang="en-US" dirty="0"/>
              <a:t>the motor cortex and the cerebellum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Origin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V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VI </a:t>
            </a:r>
            <a:r>
              <a:rPr lang="en-US" dirty="0" err="1"/>
              <a:t>abducens</a:t>
            </a:r>
            <a:endParaRPr lang="en-US" dirty="0"/>
          </a:p>
          <a:p>
            <a:pPr lvl="1"/>
            <a:r>
              <a:rPr lang="en-US" dirty="0"/>
              <a:t> VII </a:t>
            </a:r>
            <a:r>
              <a:rPr lang="en-US" dirty="0" smtClean="0"/>
              <a:t> 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Medulla Oblongata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Most </a:t>
            </a:r>
            <a:r>
              <a:rPr lang="en-US" dirty="0" smtClean="0"/>
              <a:t>__________________________________ of </a:t>
            </a:r>
            <a:r>
              <a:rPr lang="en-US" dirty="0"/>
              <a:t>the brain stem</a:t>
            </a:r>
          </a:p>
          <a:p>
            <a:endParaRPr lang="en-US" dirty="0"/>
          </a:p>
          <a:p>
            <a:r>
              <a:rPr lang="en-US" dirty="0"/>
              <a:t>Contains a </a:t>
            </a:r>
            <a:r>
              <a:rPr lang="en-US" dirty="0" smtClean="0"/>
              <a:t>_______________________________ of </a:t>
            </a:r>
            <a:r>
              <a:rPr lang="en-US" dirty="0"/>
              <a:t>the fourth ventricle</a:t>
            </a:r>
          </a:p>
          <a:p>
            <a:r>
              <a:rPr lang="en-US" dirty="0"/>
              <a:t>Pyramids</a:t>
            </a:r>
          </a:p>
          <a:p>
            <a:pPr lvl="1"/>
            <a:r>
              <a:rPr lang="en-US" dirty="0"/>
              <a:t>two longitudinal ridges formed by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____________________________________ of </a:t>
            </a:r>
            <a:r>
              <a:rPr lang="en-US" dirty="0"/>
              <a:t>the pyramids</a:t>
            </a:r>
          </a:p>
          <a:p>
            <a:pPr lvl="1"/>
            <a:r>
              <a:rPr lang="en-US" dirty="0" smtClean="0"/>
              <a:t>___________________________________________ of </a:t>
            </a:r>
            <a:r>
              <a:rPr lang="en-US" dirty="0"/>
              <a:t>the </a:t>
            </a:r>
            <a:r>
              <a:rPr lang="en-US" dirty="0" err="1"/>
              <a:t>corticospinal</a:t>
            </a:r>
            <a:r>
              <a:rPr lang="en-US" dirty="0"/>
              <a:t> tracts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687</Words>
  <Application>Microsoft Office PowerPoint</Application>
  <PresentationFormat>On-screen Show (4:3)</PresentationFormat>
  <Paragraphs>145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Hypothalamus</vt:lpstr>
      <vt:lpstr>Hypothalamic Function</vt:lpstr>
      <vt:lpstr>Endocrine Functions of the Hypothalamus</vt:lpstr>
      <vt:lpstr>Epithalamus</vt:lpstr>
      <vt:lpstr>Brain Stem</vt:lpstr>
      <vt:lpstr>Midbrain</vt:lpstr>
      <vt:lpstr>Pons</vt:lpstr>
      <vt:lpstr>Pons</vt:lpstr>
      <vt:lpstr>Medulla Oblongata</vt:lpstr>
      <vt:lpstr>The Cerebellum</vt:lpstr>
      <vt:lpstr>Cerebellar Cognitive Function</vt:lpstr>
      <vt:lpstr>Consciousness</vt:lpstr>
      <vt:lpstr>Consciousness</vt:lpstr>
      <vt:lpstr>Protection of the Brain</vt:lpstr>
      <vt:lpstr>Meninges</vt:lpstr>
      <vt:lpstr>Dura Mater</vt:lpstr>
      <vt:lpstr>Dura Mater</vt:lpstr>
      <vt:lpstr>Dura Mater</vt:lpstr>
      <vt:lpstr>Arachnoid Mater</vt:lpstr>
      <vt:lpstr>Pia Mater</vt:lpstr>
      <vt:lpstr>Cerebrospinal Fluid (CSF)</vt:lpstr>
      <vt:lpstr>Cerebrospinal Fluid (CSF)</vt:lpstr>
      <vt:lpstr>Choroid Plexuses</vt:lpstr>
      <vt:lpstr>Blood-Brain Barrier</vt:lpstr>
      <vt:lpstr>Blood-Brain Barrier: Functions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Hypothalamus</dc:title>
  <dc:creator>bawargo</dc:creator>
  <cp:lastModifiedBy>bawargo</cp:lastModifiedBy>
  <cp:revision>1</cp:revision>
  <dcterms:created xsi:type="dcterms:W3CDTF">2009-03-23T18:42:30Z</dcterms:created>
  <dcterms:modified xsi:type="dcterms:W3CDTF">2009-03-23T18:43:09Z</dcterms:modified>
</cp:coreProperties>
</file>