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3" r:id="rId16"/>
    <p:sldId id="275" r:id="rId17"/>
    <p:sldId id="277" r:id="rId18"/>
    <p:sldId id="279" r:id="rId19"/>
    <p:sldId id="280" r:id="rId20"/>
    <p:sldId id="282" r:id="rId21"/>
    <p:sldId id="284" r:id="rId22"/>
    <p:sldId id="286" r:id="rId23"/>
    <p:sldId id="288" r:id="rId24"/>
    <p:sldId id="289" r:id="rId25"/>
    <p:sldId id="291" r:id="rId26"/>
    <p:sldId id="293" r:id="rId27"/>
    <p:sldId id="294" r:id="rId28"/>
    <p:sldId id="296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Five Material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150E8F-6724-4049-8B86-8132297D1FE6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FA960F-48FA-4A36-9252-F228C15BE6A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Five Material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34670B-0739-422F-B884-6DA233EE2545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5BD4D1-1036-4210-BA1C-AFA06023630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5BD4D1-1036-4210-BA1C-AFA060236300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Exam Five Material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2A10-3DF5-4FB6-852B-A73EBF2B3E2F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AD212-B423-4909-8FC1-EE60B5C59C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2A10-3DF5-4FB6-852B-A73EBF2B3E2F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AD212-B423-4909-8FC1-EE60B5C59C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2A10-3DF5-4FB6-852B-A73EBF2B3E2F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AD212-B423-4909-8FC1-EE60B5C59C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2A10-3DF5-4FB6-852B-A73EBF2B3E2F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AD212-B423-4909-8FC1-EE60B5C59C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2A10-3DF5-4FB6-852B-A73EBF2B3E2F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AD212-B423-4909-8FC1-EE60B5C59C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2A10-3DF5-4FB6-852B-A73EBF2B3E2F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AD212-B423-4909-8FC1-EE60B5C59C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2A10-3DF5-4FB6-852B-A73EBF2B3E2F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AD212-B423-4909-8FC1-EE60B5C59C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2A10-3DF5-4FB6-852B-A73EBF2B3E2F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AD212-B423-4909-8FC1-EE60B5C59C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2A10-3DF5-4FB6-852B-A73EBF2B3E2F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AD212-B423-4909-8FC1-EE60B5C59C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2A10-3DF5-4FB6-852B-A73EBF2B3E2F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AD212-B423-4909-8FC1-EE60B5C59C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2A10-3DF5-4FB6-852B-A73EBF2B3E2F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AD212-B423-4909-8FC1-EE60B5C59C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02A10-3DF5-4FB6-852B-A73EBF2B3E2F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9AD212-B423-4909-8FC1-EE60B5C59C4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From Sensation to Perception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000000"/>
                </a:solidFill>
              </a:rPr>
              <a:t>Survival depends upon sensation and perception</a:t>
            </a:r>
          </a:p>
          <a:p>
            <a:r>
              <a:rPr lang="en-US" dirty="0">
                <a:solidFill>
                  <a:srgbClr val="000000"/>
                </a:solidFill>
              </a:rPr>
              <a:t>Sensation 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the </a:t>
            </a:r>
            <a:r>
              <a:rPr lang="en-US" dirty="0" smtClean="0">
                <a:solidFill>
                  <a:srgbClr val="000000"/>
                </a:solidFill>
              </a:rPr>
              <a:t>_________________________________________in </a:t>
            </a:r>
            <a:r>
              <a:rPr lang="en-US" dirty="0">
                <a:solidFill>
                  <a:srgbClr val="000000"/>
                </a:solidFill>
              </a:rPr>
              <a:t>the internal and external environment</a:t>
            </a:r>
          </a:p>
          <a:p>
            <a:r>
              <a:rPr lang="en-US" dirty="0"/>
              <a:t>Perception </a:t>
            </a:r>
          </a:p>
          <a:p>
            <a:pPr lvl="1"/>
            <a:r>
              <a:rPr lang="en-US" dirty="0"/>
              <a:t>the conscious </a:t>
            </a:r>
            <a:r>
              <a:rPr lang="en-US" dirty="0" smtClean="0"/>
              <a:t>_______________________________________ of </a:t>
            </a:r>
            <a:r>
              <a:rPr lang="en-US" dirty="0"/>
              <a:t>those stimuli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Peripheral Nerves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000000"/>
                </a:solidFill>
              </a:rPr>
              <a:t>Mixed nerves 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 carry </a:t>
            </a:r>
            <a:r>
              <a:rPr lang="en-US" dirty="0" smtClean="0">
                <a:solidFill>
                  <a:srgbClr val="000000"/>
                </a:solidFill>
              </a:rPr>
              <a:t>____________________________________ (</a:t>
            </a:r>
            <a:r>
              <a:rPr lang="en-US" dirty="0">
                <a:solidFill>
                  <a:srgbClr val="000000"/>
                </a:solidFill>
              </a:rPr>
              <a:t>visceral) impulses</a:t>
            </a:r>
          </a:p>
          <a:p>
            <a:r>
              <a:rPr lang="en-US" dirty="0">
                <a:solidFill>
                  <a:srgbClr val="000000"/>
                </a:solidFill>
              </a:rPr>
              <a:t>The </a:t>
            </a:r>
            <a:r>
              <a:rPr lang="en-US" dirty="0" smtClean="0">
                <a:solidFill>
                  <a:srgbClr val="000000"/>
                </a:solidFill>
              </a:rPr>
              <a:t>_____________________________ of </a:t>
            </a:r>
            <a:r>
              <a:rPr lang="en-US" dirty="0">
                <a:solidFill>
                  <a:srgbClr val="000000"/>
                </a:solidFill>
              </a:rPr>
              <a:t>mixed nerves are: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Somatic afferent and somatic efferent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Visceral afferent and visceral efferent</a:t>
            </a:r>
          </a:p>
          <a:p>
            <a:r>
              <a:rPr lang="en-US" dirty="0"/>
              <a:t>Peripheral nerves originate from the brain or spinal column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Regeneration of Nerve Fibers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Damage to nerve tissue is serious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endParaRPr lang="en-US" dirty="0" smtClean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</a:rPr>
              <a:t>If </a:t>
            </a:r>
            <a:r>
              <a:rPr lang="en-US" dirty="0">
                <a:solidFill>
                  <a:srgbClr val="000000"/>
                </a:solidFill>
              </a:rPr>
              <a:t>the </a:t>
            </a:r>
            <a:r>
              <a:rPr lang="en-US" dirty="0" smtClean="0">
                <a:solidFill>
                  <a:srgbClr val="000000"/>
                </a:solidFill>
              </a:rPr>
              <a:t>_____________________________ of </a:t>
            </a:r>
            <a:r>
              <a:rPr lang="en-US" dirty="0">
                <a:solidFill>
                  <a:srgbClr val="000000"/>
                </a:solidFill>
              </a:rPr>
              <a:t>a damaged nerve remains intact, damage can be repaired 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Regeneration involves coordinated activity among: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</a:rPr>
              <a:t>______________________________________– </a:t>
            </a:r>
            <a:r>
              <a:rPr lang="en-US" dirty="0">
                <a:solidFill>
                  <a:srgbClr val="000000"/>
                </a:solidFill>
              </a:rPr>
              <a:t>remove debris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Schwann cells – form regeneration tube and secrete growth factors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__________________________________________– </a:t>
            </a:r>
            <a:r>
              <a:rPr lang="en-US" dirty="0"/>
              <a:t>regenerate damaged part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Cranial Nerves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____________________________________ of </a:t>
            </a:r>
            <a:r>
              <a:rPr lang="en-US" dirty="0">
                <a:solidFill>
                  <a:srgbClr val="000000"/>
                </a:solidFill>
              </a:rPr>
              <a:t>cranial nerves arise from the brain </a:t>
            </a:r>
          </a:p>
          <a:p>
            <a:r>
              <a:rPr lang="en-US" dirty="0">
                <a:solidFill>
                  <a:srgbClr val="000000"/>
                </a:solidFill>
              </a:rPr>
              <a:t>They have sensory, motor, or both sensory and motor functions</a:t>
            </a:r>
          </a:p>
          <a:p>
            <a:r>
              <a:rPr lang="en-US" dirty="0">
                <a:solidFill>
                  <a:srgbClr val="000000"/>
                </a:solidFill>
              </a:rPr>
              <a:t>Each nerve is identified by a </a:t>
            </a:r>
            <a:r>
              <a:rPr lang="en-US" dirty="0" smtClean="0">
                <a:solidFill>
                  <a:srgbClr val="000000"/>
                </a:solidFill>
              </a:rPr>
              <a:t>____________________________ </a:t>
            </a:r>
            <a:r>
              <a:rPr lang="en-US" dirty="0">
                <a:solidFill>
                  <a:srgbClr val="000000"/>
                </a:solidFill>
              </a:rPr>
              <a:t>(I through XII) and a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/>
              <a:t>Four cranial nerves carry </a:t>
            </a:r>
            <a:r>
              <a:rPr lang="en-US" dirty="0" smtClean="0"/>
              <a:t>______________________________________ that </a:t>
            </a:r>
            <a:r>
              <a:rPr lang="en-US" dirty="0"/>
              <a:t>serve muscles and glands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Cranial Nerve I: Olfactory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Arises from the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Passes through the </a:t>
            </a:r>
            <a:r>
              <a:rPr lang="en-US" dirty="0" err="1" smtClean="0">
                <a:solidFill>
                  <a:srgbClr val="000000"/>
                </a:solidFill>
              </a:rPr>
              <a:t>cribiform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plate of the </a:t>
            </a:r>
            <a:r>
              <a:rPr lang="en-US" dirty="0" err="1">
                <a:solidFill>
                  <a:srgbClr val="000000"/>
                </a:solidFill>
              </a:rPr>
              <a:t>ethmoid</a:t>
            </a:r>
            <a:r>
              <a:rPr lang="en-US" dirty="0">
                <a:solidFill>
                  <a:srgbClr val="000000"/>
                </a:solidFill>
              </a:rPr>
              <a:t> bone</a:t>
            </a:r>
          </a:p>
          <a:p>
            <a:r>
              <a:rPr lang="en-US" dirty="0">
                <a:solidFill>
                  <a:srgbClr val="000000"/>
                </a:solidFill>
              </a:rPr>
              <a:t>Fibers run through the </a:t>
            </a:r>
            <a:r>
              <a:rPr lang="en-US" dirty="0" smtClean="0">
                <a:solidFill>
                  <a:srgbClr val="000000"/>
                </a:solidFill>
              </a:rPr>
              <a:t>_____________________________________ and </a:t>
            </a:r>
            <a:r>
              <a:rPr lang="en-US" dirty="0">
                <a:solidFill>
                  <a:srgbClr val="000000"/>
                </a:solidFill>
              </a:rPr>
              <a:t>terminate in the primary olfactory cortex</a:t>
            </a:r>
          </a:p>
          <a:p>
            <a:endParaRPr lang="en-US" dirty="0" smtClean="0"/>
          </a:p>
          <a:p>
            <a:r>
              <a:rPr lang="en-US" dirty="0" smtClean="0"/>
              <a:t>Functions </a:t>
            </a:r>
            <a:r>
              <a:rPr lang="en-US" dirty="0"/>
              <a:t>solely by carrying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Cranial Nerve II: Optic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Arises from the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Optic nerves pass through the optic canals and </a:t>
            </a:r>
            <a:r>
              <a:rPr lang="en-US" dirty="0" smtClean="0">
                <a:solidFill>
                  <a:srgbClr val="000000"/>
                </a:solidFill>
              </a:rPr>
              <a:t>______________________________ at </a:t>
            </a:r>
            <a:r>
              <a:rPr lang="en-US" dirty="0">
                <a:solidFill>
                  <a:srgbClr val="000000"/>
                </a:solidFill>
              </a:rPr>
              <a:t>the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They continue to the </a:t>
            </a:r>
            <a:r>
              <a:rPr lang="en-US" dirty="0" smtClean="0">
                <a:solidFill>
                  <a:srgbClr val="000000"/>
                </a:solidFill>
              </a:rPr>
              <a:t>_________________________________ </a:t>
            </a:r>
            <a:r>
              <a:rPr lang="en-US" dirty="0">
                <a:solidFill>
                  <a:srgbClr val="000000"/>
                </a:solidFill>
              </a:rPr>
              <a:t>where they synapse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From there, the </a:t>
            </a:r>
            <a:r>
              <a:rPr lang="en-US" dirty="0" smtClean="0">
                <a:solidFill>
                  <a:srgbClr val="000000"/>
                </a:solidFill>
              </a:rPr>
              <a:t>_______________________________________ run </a:t>
            </a:r>
            <a:r>
              <a:rPr lang="en-US" dirty="0">
                <a:solidFill>
                  <a:srgbClr val="000000"/>
                </a:solidFill>
              </a:rPr>
              <a:t>to the visual cortex</a:t>
            </a:r>
          </a:p>
          <a:p>
            <a:pPr>
              <a:lnSpc>
                <a:spcPct val="90000"/>
              </a:lnSpc>
            </a:pPr>
            <a:r>
              <a:rPr lang="en-US" dirty="0"/>
              <a:t>Functions solely by carrying afferent impulses for vision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Cranial Nerve III: Oculomotor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000000"/>
                </a:solidFill>
              </a:rPr>
              <a:t>Fibers extend from the ventral midbrain, pass through the superior orbital fissure, and go to the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Functions in </a:t>
            </a:r>
            <a:r>
              <a:rPr lang="en-US" dirty="0" smtClean="0">
                <a:solidFill>
                  <a:srgbClr val="000000"/>
                </a:solidFill>
              </a:rPr>
              <a:t>____________________________________, </a:t>
            </a:r>
            <a:r>
              <a:rPr lang="en-US" dirty="0">
                <a:solidFill>
                  <a:srgbClr val="000000"/>
                </a:solidFill>
              </a:rPr>
              <a:t>directing the eyeball, </a:t>
            </a:r>
            <a:r>
              <a:rPr lang="en-US" dirty="0" smtClean="0">
                <a:solidFill>
                  <a:srgbClr val="000000"/>
                </a:solidFill>
              </a:rPr>
              <a:t>_______________________________________, </a:t>
            </a:r>
            <a:r>
              <a:rPr lang="en-US" dirty="0">
                <a:solidFill>
                  <a:srgbClr val="000000"/>
                </a:solidFill>
              </a:rPr>
              <a:t>and controlling lens shape</a:t>
            </a:r>
          </a:p>
          <a:p>
            <a:r>
              <a:rPr lang="en-US" dirty="0"/>
              <a:t>Parasympathetic cell bodies are in the </a:t>
            </a:r>
            <a:r>
              <a:rPr lang="en-US" dirty="0" err="1"/>
              <a:t>ciliary</a:t>
            </a:r>
            <a:r>
              <a:rPr lang="en-US" dirty="0"/>
              <a:t> ganglia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Cranial Nerve IV: Trochlear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Fibers emerge from the dorsal midbrain and enter the orbits via the </a:t>
            </a:r>
            <a:r>
              <a:rPr lang="en-US" dirty="0" smtClean="0">
                <a:solidFill>
                  <a:srgbClr val="000000"/>
                </a:solidFill>
              </a:rPr>
              <a:t>_____________________________________; </a:t>
            </a:r>
            <a:r>
              <a:rPr lang="en-US" dirty="0">
                <a:solidFill>
                  <a:srgbClr val="000000"/>
                </a:solidFill>
              </a:rPr>
              <a:t>innervate the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Primarily </a:t>
            </a:r>
            <a:r>
              <a:rPr lang="en-US" dirty="0"/>
              <a:t>a motor nerve that directs the eyeball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Cranial Nerve V: Trigeminal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Three divisions: 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/>
          </a:p>
          <a:p>
            <a:r>
              <a:rPr lang="en-US" dirty="0"/>
              <a:t>Conveys sensory impulses from various areas of the face (V</a:t>
            </a:r>
            <a:r>
              <a:rPr lang="en-US" baseline="-25000" dirty="0"/>
              <a:t>1</a:t>
            </a:r>
            <a:r>
              <a:rPr lang="en-US" dirty="0"/>
              <a:t>) and (V</a:t>
            </a:r>
            <a:r>
              <a:rPr lang="en-US" baseline="-25000" dirty="0"/>
              <a:t>2</a:t>
            </a:r>
            <a:r>
              <a:rPr lang="en-US" dirty="0"/>
              <a:t>), and supplies motor fibers (V</a:t>
            </a:r>
            <a:r>
              <a:rPr lang="en-US" baseline="-25000" dirty="0"/>
              <a:t>3</a:t>
            </a:r>
            <a:r>
              <a:rPr lang="en-US" dirty="0"/>
              <a:t>) for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Cranial Nerve VI: Abdcuens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Fibers leave the inferior </a:t>
            </a:r>
            <a:r>
              <a:rPr lang="en-US" dirty="0" err="1"/>
              <a:t>pons</a:t>
            </a:r>
            <a:r>
              <a:rPr lang="en-US" dirty="0"/>
              <a:t> and enter the orbit via the superior orbital fissure</a:t>
            </a:r>
          </a:p>
          <a:p>
            <a:r>
              <a:rPr lang="en-US" dirty="0"/>
              <a:t>Primarily a </a:t>
            </a:r>
            <a:r>
              <a:rPr lang="en-US" dirty="0" smtClean="0"/>
              <a:t>____________________________innervating </a:t>
            </a:r>
            <a:r>
              <a:rPr lang="en-US" dirty="0"/>
              <a:t>the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Cranial Nerve VII: Facial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1143000"/>
            <a:ext cx="8270875" cy="535305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Fibers leave the </a:t>
            </a:r>
            <a:r>
              <a:rPr lang="en-US" dirty="0" err="1">
                <a:solidFill>
                  <a:srgbClr val="000000"/>
                </a:solidFill>
              </a:rPr>
              <a:t>pons</a:t>
            </a:r>
            <a:r>
              <a:rPr lang="en-US" dirty="0">
                <a:solidFill>
                  <a:srgbClr val="000000"/>
                </a:solidFill>
              </a:rPr>
              <a:t>, travel through the </a:t>
            </a:r>
            <a:r>
              <a:rPr lang="en-US" dirty="0" smtClean="0">
                <a:solidFill>
                  <a:srgbClr val="000000"/>
                </a:solidFill>
              </a:rPr>
              <a:t>_____________________________________, </a:t>
            </a:r>
            <a:r>
              <a:rPr lang="en-US" dirty="0">
                <a:solidFill>
                  <a:srgbClr val="000000"/>
                </a:solidFill>
              </a:rPr>
              <a:t>and emerge through the </a:t>
            </a:r>
            <a:r>
              <a:rPr lang="en-US" dirty="0" err="1">
                <a:solidFill>
                  <a:srgbClr val="000000"/>
                </a:solidFill>
              </a:rPr>
              <a:t>stylomastoid</a:t>
            </a:r>
            <a:r>
              <a:rPr lang="en-US" dirty="0">
                <a:solidFill>
                  <a:srgbClr val="000000"/>
                </a:solidFill>
              </a:rPr>
              <a:t> foramen to the lateral aspect of the face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</a:rPr>
              <a:t>_____________________________________ with </a:t>
            </a:r>
            <a:r>
              <a:rPr lang="en-US" dirty="0">
                <a:solidFill>
                  <a:srgbClr val="000000"/>
                </a:solidFill>
              </a:rPr>
              <a:t>five major branches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Motor functions </a:t>
            </a:r>
            <a:r>
              <a:rPr lang="en-US" dirty="0" smtClean="0">
                <a:solidFill>
                  <a:srgbClr val="000000"/>
                </a:solidFill>
              </a:rPr>
              <a:t>____________________________________, </a:t>
            </a:r>
            <a:r>
              <a:rPr lang="en-US" dirty="0">
                <a:solidFill>
                  <a:srgbClr val="000000"/>
                </a:solidFill>
              </a:rPr>
              <a:t>and the transmittal of autonomic impulses to </a:t>
            </a:r>
            <a:r>
              <a:rPr lang="en-US" dirty="0" err="1">
                <a:solidFill>
                  <a:srgbClr val="000000"/>
                </a:solidFill>
              </a:rPr>
              <a:t>lacrimal</a:t>
            </a:r>
            <a:r>
              <a:rPr lang="en-US" dirty="0">
                <a:solidFill>
                  <a:srgbClr val="000000"/>
                </a:solidFill>
              </a:rPr>
              <a:t> and salivary glands</a:t>
            </a:r>
          </a:p>
          <a:p>
            <a:pPr>
              <a:lnSpc>
                <a:spcPct val="90000"/>
              </a:lnSpc>
            </a:pPr>
            <a:r>
              <a:rPr lang="en-US" dirty="0"/>
              <a:t>Sensory function is </a:t>
            </a:r>
            <a:r>
              <a:rPr lang="en-US" dirty="0" smtClean="0"/>
              <a:t>__________________________ </a:t>
            </a:r>
            <a:r>
              <a:rPr lang="en-US" dirty="0"/>
              <a:t>from the anterior two-thirds of the tongue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Organization of the Somatosensory System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000000"/>
                </a:solidFill>
              </a:rPr>
              <a:t>Input comes from </a:t>
            </a:r>
            <a:r>
              <a:rPr lang="en-US" sz="2800" dirty="0" err="1">
                <a:solidFill>
                  <a:srgbClr val="000000"/>
                </a:solidFill>
              </a:rPr>
              <a:t>exteroceptors</a:t>
            </a:r>
            <a:r>
              <a:rPr lang="en-US" sz="2800" dirty="0">
                <a:solidFill>
                  <a:srgbClr val="000000"/>
                </a:solidFill>
              </a:rPr>
              <a:t>, </a:t>
            </a:r>
            <a:r>
              <a:rPr lang="en-US" sz="2800" dirty="0" err="1">
                <a:solidFill>
                  <a:srgbClr val="000000"/>
                </a:solidFill>
              </a:rPr>
              <a:t>proprioceptors</a:t>
            </a:r>
            <a:r>
              <a:rPr lang="en-US" sz="2800" dirty="0">
                <a:solidFill>
                  <a:srgbClr val="000000"/>
                </a:solidFill>
              </a:rPr>
              <a:t>, and </a:t>
            </a:r>
            <a:r>
              <a:rPr lang="en-US" sz="2800" dirty="0" err="1">
                <a:solidFill>
                  <a:srgbClr val="000000"/>
                </a:solidFill>
              </a:rPr>
              <a:t>interoceptors</a:t>
            </a:r>
            <a:endParaRPr lang="en-US" sz="2800" dirty="0">
              <a:solidFill>
                <a:srgbClr val="000000"/>
              </a:solidFill>
            </a:endParaRPr>
          </a:p>
          <a:p>
            <a:r>
              <a:rPr lang="en-US" sz="2800" dirty="0">
                <a:solidFill>
                  <a:srgbClr val="000000"/>
                </a:solidFill>
              </a:rPr>
              <a:t>The three main levels of neural integration in the </a:t>
            </a:r>
            <a:r>
              <a:rPr lang="en-US" sz="2800" dirty="0" err="1">
                <a:solidFill>
                  <a:srgbClr val="000000"/>
                </a:solidFill>
              </a:rPr>
              <a:t>somatosensory</a:t>
            </a:r>
            <a:r>
              <a:rPr lang="en-US" sz="2800" dirty="0">
                <a:solidFill>
                  <a:srgbClr val="000000"/>
                </a:solidFill>
              </a:rPr>
              <a:t> system are:</a:t>
            </a:r>
          </a:p>
          <a:p>
            <a:pPr lvl="1"/>
            <a:r>
              <a:rPr lang="en-US" sz="2400" dirty="0" smtClean="0">
                <a:solidFill>
                  <a:srgbClr val="000000"/>
                </a:solidFill>
              </a:rPr>
              <a:t> </a:t>
            </a:r>
            <a:endParaRPr lang="en-US" sz="2400" dirty="0">
              <a:solidFill>
                <a:srgbClr val="000000"/>
              </a:solidFill>
            </a:endParaRPr>
          </a:p>
          <a:p>
            <a:pPr lvl="2"/>
            <a:r>
              <a:rPr lang="en-US" sz="2000" dirty="0">
                <a:solidFill>
                  <a:srgbClr val="000000"/>
                </a:solidFill>
              </a:rPr>
              <a:t>the sensor receptors</a:t>
            </a:r>
          </a:p>
          <a:p>
            <a:pPr lvl="1"/>
            <a:r>
              <a:rPr lang="en-US" sz="2400" dirty="0" smtClean="0">
                <a:solidFill>
                  <a:srgbClr val="000000"/>
                </a:solidFill>
              </a:rPr>
              <a:t> </a:t>
            </a:r>
            <a:endParaRPr lang="en-US" sz="2400" dirty="0">
              <a:solidFill>
                <a:srgbClr val="000000"/>
              </a:solidFill>
            </a:endParaRPr>
          </a:p>
          <a:p>
            <a:pPr lvl="2"/>
            <a:r>
              <a:rPr lang="en-US" sz="2000" dirty="0">
                <a:solidFill>
                  <a:srgbClr val="000000"/>
                </a:solidFill>
              </a:rPr>
              <a:t>ascending pathways</a:t>
            </a:r>
          </a:p>
          <a:p>
            <a:pPr lvl="1"/>
            <a:r>
              <a:rPr lang="en-US" sz="2400" dirty="0" smtClean="0"/>
              <a:t> </a:t>
            </a:r>
            <a:endParaRPr lang="en-US" sz="2400" dirty="0"/>
          </a:p>
          <a:p>
            <a:pPr lvl="2"/>
            <a:r>
              <a:rPr lang="en-US" sz="2000" dirty="0"/>
              <a:t>neuronal circuits in the cerebral cortex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Cranial Nerve VIII: Vestibulocochlear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Fibers arise from the hearing and equilibrium apparatus of the inner ear, pass through the internal acoustic </a:t>
            </a:r>
            <a:r>
              <a:rPr lang="en-US" dirty="0" err="1">
                <a:solidFill>
                  <a:srgbClr val="000000"/>
                </a:solidFill>
              </a:rPr>
              <a:t>meatus</a:t>
            </a:r>
            <a:r>
              <a:rPr lang="en-US" dirty="0">
                <a:solidFill>
                  <a:srgbClr val="000000"/>
                </a:solidFill>
              </a:rPr>
              <a:t>, and enter the brainstem at the </a:t>
            </a:r>
            <a:r>
              <a:rPr lang="en-US" dirty="0" err="1">
                <a:solidFill>
                  <a:srgbClr val="000000"/>
                </a:solidFill>
              </a:rPr>
              <a:t>pons</a:t>
            </a:r>
            <a:r>
              <a:rPr lang="en-US" dirty="0">
                <a:solidFill>
                  <a:srgbClr val="000000"/>
                </a:solidFill>
              </a:rPr>
              <a:t>-medulla border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Two divisions 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/>
              <a:t>Functions are solely sensory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z="3600"/>
              <a:t>Cranial Nerve IX: Glossopharyngeal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>
                <a:solidFill>
                  <a:srgbClr val="000000"/>
                </a:solidFill>
              </a:rPr>
              <a:t>Fibers emerge from the medulla, leave the skull via the jugular foramen, and run to the </a:t>
            </a:r>
            <a:r>
              <a:rPr lang="en-US" sz="2800" dirty="0" smtClean="0">
                <a:solidFill>
                  <a:srgbClr val="000000"/>
                </a:solidFill>
              </a:rPr>
              <a:t>_</a:t>
            </a:r>
            <a:endParaRPr lang="en-US" sz="2800" dirty="0">
              <a:solidFill>
                <a:srgbClr val="000000"/>
              </a:solidFill>
            </a:endParaRPr>
          </a:p>
          <a:p>
            <a:r>
              <a:rPr lang="en-US" sz="2800" dirty="0">
                <a:solidFill>
                  <a:srgbClr val="000000"/>
                </a:solidFill>
              </a:rPr>
              <a:t>Nerve IX is a </a:t>
            </a:r>
            <a:r>
              <a:rPr lang="en-US" sz="2800" dirty="0" smtClean="0">
                <a:solidFill>
                  <a:srgbClr val="000000"/>
                </a:solidFill>
              </a:rPr>
              <a:t>________________________________  </a:t>
            </a:r>
            <a:r>
              <a:rPr lang="en-US" sz="2800" dirty="0">
                <a:solidFill>
                  <a:srgbClr val="000000"/>
                </a:solidFill>
              </a:rPr>
              <a:t>with motor and sensory functions</a:t>
            </a:r>
          </a:p>
          <a:p>
            <a:r>
              <a:rPr lang="en-US" sz="2800" dirty="0">
                <a:solidFill>
                  <a:srgbClr val="000000"/>
                </a:solidFill>
              </a:rPr>
              <a:t>Motor</a:t>
            </a:r>
          </a:p>
          <a:p>
            <a:pPr lvl="1"/>
            <a:r>
              <a:rPr lang="en-US" sz="2400" dirty="0">
                <a:solidFill>
                  <a:srgbClr val="000000"/>
                </a:solidFill>
              </a:rPr>
              <a:t>innervates part of the </a:t>
            </a:r>
            <a:r>
              <a:rPr lang="en-US" sz="2400" dirty="0" smtClean="0">
                <a:solidFill>
                  <a:srgbClr val="000000"/>
                </a:solidFill>
              </a:rPr>
              <a:t>______________________________________________, </a:t>
            </a:r>
            <a:r>
              <a:rPr lang="en-US" sz="2400" dirty="0">
                <a:solidFill>
                  <a:srgbClr val="000000"/>
                </a:solidFill>
              </a:rPr>
              <a:t>and provides motor fibers to the parotid salivary gland</a:t>
            </a:r>
          </a:p>
          <a:p>
            <a:r>
              <a:rPr lang="en-US" sz="2800" dirty="0"/>
              <a:t>Sensory </a:t>
            </a:r>
          </a:p>
          <a:p>
            <a:pPr lvl="1"/>
            <a:r>
              <a:rPr lang="en-US" sz="2400" dirty="0"/>
              <a:t> fibers conduct </a:t>
            </a:r>
            <a:r>
              <a:rPr lang="en-US" sz="2400" dirty="0" smtClean="0"/>
              <a:t>___________________________________ and </a:t>
            </a:r>
            <a:r>
              <a:rPr lang="en-US" sz="2400" dirty="0"/>
              <a:t>general sensory impulses from the </a:t>
            </a:r>
            <a:r>
              <a:rPr lang="en-US" sz="2400" dirty="0" smtClean="0"/>
              <a:t>_</a:t>
            </a:r>
            <a:endParaRPr lang="en-US" sz="2400" dirty="0"/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Cranial Nerve X: Vagus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The </a:t>
            </a:r>
            <a:r>
              <a:rPr lang="en-US" dirty="0" smtClean="0">
                <a:solidFill>
                  <a:srgbClr val="000000"/>
                </a:solidFill>
              </a:rPr>
              <a:t>_________________________ cranial </a:t>
            </a:r>
            <a:r>
              <a:rPr lang="en-US" dirty="0">
                <a:solidFill>
                  <a:srgbClr val="000000"/>
                </a:solidFill>
              </a:rPr>
              <a:t>nerve that extends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Fibers emerge from the medulla via the jugular foramen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The </a:t>
            </a:r>
            <a:r>
              <a:rPr lang="en-US" dirty="0" err="1">
                <a:solidFill>
                  <a:srgbClr val="000000"/>
                </a:solidFill>
              </a:rPr>
              <a:t>vagus</a:t>
            </a:r>
            <a:r>
              <a:rPr lang="en-US" dirty="0">
                <a:solidFill>
                  <a:srgbClr val="000000"/>
                </a:solidFill>
              </a:rPr>
              <a:t> is a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Most motor fibers are </a:t>
            </a:r>
            <a:r>
              <a:rPr lang="en-US" dirty="0" smtClean="0">
                <a:solidFill>
                  <a:srgbClr val="000000"/>
                </a:solidFill>
              </a:rPr>
              <a:t>_____________________________________ to </a:t>
            </a:r>
            <a:r>
              <a:rPr lang="en-US" dirty="0">
                <a:solidFill>
                  <a:srgbClr val="000000"/>
                </a:solidFill>
              </a:rPr>
              <a:t>the heart, lungs, and visceral organs</a:t>
            </a:r>
          </a:p>
          <a:p>
            <a:pPr>
              <a:lnSpc>
                <a:spcPct val="90000"/>
              </a:lnSpc>
            </a:pPr>
            <a:r>
              <a:rPr lang="en-US" dirty="0"/>
              <a:t>Its sensory function is in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Cranial Nerve XI: Accessory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000000"/>
                </a:solidFill>
              </a:rPr>
              <a:t>Formed from a cranial root emerging from the medulla </a:t>
            </a:r>
            <a:r>
              <a:rPr lang="en-US" dirty="0" smtClean="0">
                <a:solidFill>
                  <a:srgbClr val="000000"/>
                </a:solidFill>
              </a:rPr>
              <a:t>_____________a __________________________________ arising </a:t>
            </a:r>
            <a:r>
              <a:rPr lang="en-US" dirty="0">
                <a:solidFill>
                  <a:srgbClr val="000000"/>
                </a:solidFill>
              </a:rPr>
              <a:t>from the superior region of the spinal cord</a:t>
            </a:r>
          </a:p>
          <a:p>
            <a:r>
              <a:rPr lang="en-US" dirty="0">
                <a:solidFill>
                  <a:srgbClr val="000000"/>
                </a:solidFill>
              </a:rPr>
              <a:t>The spinal root passes upward into the cranium via the foramen magnum</a:t>
            </a:r>
          </a:p>
          <a:p>
            <a:r>
              <a:rPr lang="en-US" dirty="0">
                <a:solidFill>
                  <a:srgbClr val="000000"/>
                </a:solidFill>
              </a:rPr>
              <a:t>The accessory nerve leaves the cranium via the jugular foramen</a:t>
            </a:r>
            <a:endParaRPr lang="en-US" dirty="0"/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Cranial Nerve XI: Accessory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Primarily a motor nerve 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Supplies fibers to the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endParaRPr lang="en-US" dirty="0"/>
          </a:p>
          <a:p>
            <a:pPr lvl="1"/>
            <a:r>
              <a:rPr lang="en-US" dirty="0"/>
              <a:t>Innervates the </a:t>
            </a:r>
            <a:r>
              <a:rPr lang="en-US" dirty="0" smtClean="0"/>
              <a:t>_________________________________________________________________________________, </a:t>
            </a:r>
            <a:r>
              <a:rPr lang="en-US" dirty="0"/>
              <a:t>which move the head and neck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Cranial Nerve XII: Hypoglossal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Fibers arise from the medulla and exit the skull via the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/>
          </a:p>
          <a:p>
            <a:r>
              <a:rPr lang="en-US" dirty="0"/>
              <a:t>Innervates both </a:t>
            </a:r>
            <a:r>
              <a:rPr lang="en-US" dirty="0" smtClean="0"/>
              <a:t>_____________________________________  of </a:t>
            </a:r>
            <a:r>
              <a:rPr lang="en-US" dirty="0"/>
              <a:t>the tongue, which contribute to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Spinal Nerves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1371600"/>
            <a:ext cx="5645150" cy="5026025"/>
          </a:xfrm>
        </p:spPr>
        <p:txBody>
          <a:bodyPr/>
          <a:lstStyle/>
          <a:p>
            <a:r>
              <a:rPr lang="en-US" sz="2800" dirty="0"/>
              <a:t>Thirty-one pairs of mixed nerves arise from the spinal cord and supply </a:t>
            </a:r>
            <a:r>
              <a:rPr lang="en-US" sz="2800" dirty="0" smtClean="0"/>
              <a:t>_</a:t>
            </a:r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They </a:t>
            </a:r>
            <a:r>
              <a:rPr lang="en-US" sz="2800" dirty="0"/>
              <a:t>are named according to their point of issue</a:t>
            </a:r>
          </a:p>
          <a:p>
            <a:pPr lvl="1"/>
            <a:r>
              <a:rPr lang="en-US" sz="2400" dirty="0"/>
              <a:t>8 cervical (C</a:t>
            </a:r>
            <a:r>
              <a:rPr lang="en-US" sz="2400" baseline="-25000" dirty="0"/>
              <a:t>1</a:t>
            </a:r>
            <a:r>
              <a:rPr lang="en-US" sz="2400" dirty="0"/>
              <a:t>-C</a:t>
            </a:r>
            <a:r>
              <a:rPr lang="en-US" sz="2400" baseline="-25000" dirty="0"/>
              <a:t>8</a:t>
            </a:r>
            <a:r>
              <a:rPr lang="en-US" sz="2400" dirty="0"/>
              <a:t>)</a:t>
            </a:r>
          </a:p>
          <a:p>
            <a:pPr lvl="1"/>
            <a:r>
              <a:rPr lang="en-US" sz="2400" dirty="0"/>
              <a:t>12 thoracic (T</a:t>
            </a:r>
            <a:r>
              <a:rPr lang="en-US" sz="2400" baseline="-25000" dirty="0"/>
              <a:t>1</a:t>
            </a:r>
            <a:r>
              <a:rPr lang="en-US" sz="2400" dirty="0"/>
              <a:t>-T</a:t>
            </a:r>
            <a:r>
              <a:rPr lang="en-US" sz="2400" baseline="-25000" dirty="0"/>
              <a:t>12</a:t>
            </a:r>
            <a:r>
              <a:rPr lang="en-US" sz="2400" dirty="0"/>
              <a:t>)</a:t>
            </a:r>
          </a:p>
          <a:p>
            <a:pPr lvl="1"/>
            <a:r>
              <a:rPr lang="en-US" sz="2400" dirty="0"/>
              <a:t>5 Lumbar (L</a:t>
            </a:r>
            <a:r>
              <a:rPr lang="en-US" sz="2400" baseline="-25000" dirty="0"/>
              <a:t>1</a:t>
            </a:r>
            <a:r>
              <a:rPr lang="en-US" sz="2400" dirty="0"/>
              <a:t>-L</a:t>
            </a:r>
            <a:r>
              <a:rPr lang="en-US" sz="2400" baseline="-25000" dirty="0"/>
              <a:t>5</a:t>
            </a:r>
            <a:r>
              <a:rPr lang="en-US" sz="2400" dirty="0"/>
              <a:t>)</a:t>
            </a:r>
          </a:p>
          <a:p>
            <a:pPr lvl="1"/>
            <a:r>
              <a:rPr lang="en-US" sz="2400" dirty="0"/>
              <a:t>5 Sacral (S</a:t>
            </a:r>
            <a:r>
              <a:rPr lang="en-US" sz="2400" baseline="-25000" dirty="0"/>
              <a:t>1</a:t>
            </a:r>
            <a:r>
              <a:rPr lang="en-US" sz="2400" dirty="0"/>
              <a:t>-S</a:t>
            </a:r>
            <a:r>
              <a:rPr lang="en-US" sz="2400" baseline="-25000" dirty="0"/>
              <a:t>5</a:t>
            </a:r>
            <a:r>
              <a:rPr lang="en-US" sz="2400" dirty="0"/>
              <a:t>)</a:t>
            </a:r>
          </a:p>
          <a:p>
            <a:pPr lvl="1"/>
            <a:r>
              <a:rPr lang="en-US" sz="2400" dirty="0"/>
              <a:t>1 </a:t>
            </a:r>
            <a:r>
              <a:rPr lang="en-US" sz="2400" dirty="0" err="1"/>
              <a:t>Coccygeal</a:t>
            </a:r>
            <a:r>
              <a:rPr lang="en-US" sz="2400" dirty="0"/>
              <a:t> (C</a:t>
            </a:r>
            <a:r>
              <a:rPr lang="en-US" sz="2400" baseline="-25000" dirty="0"/>
              <a:t>0</a:t>
            </a:r>
            <a:r>
              <a:rPr lang="en-US" sz="2400" dirty="0"/>
              <a:t>)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Spinal Nerves: Roots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Each spinal nerve connects to the spinal cord via </a:t>
            </a:r>
            <a:r>
              <a:rPr lang="en-US" dirty="0" smtClean="0"/>
              <a:t>_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Each root forms a series of rootlets that attach to the spinal cord 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____________________________________ arise </a:t>
            </a:r>
            <a:r>
              <a:rPr lang="en-US" dirty="0"/>
              <a:t>from the </a:t>
            </a:r>
            <a:r>
              <a:rPr lang="en-US" dirty="0" smtClean="0"/>
              <a:t>_________________________________and </a:t>
            </a:r>
            <a:r>
              <a:rPr lang="en-US" dirty="0"/>
              <a:t>contain </a:t>
            </a:r>
            <a:r>
              <a:rPr lang="en-US" dirty="0" smtClean="0"/>
              <a:t>_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Dorsal roots arise from </a:t>
            </a:r>
            <a:r>
              <a:rPr lang="en-US" dirty="0" smtClean="0"/>
              <a:t>_______________________________________ in </a:t>
            </a:r>
            <a:r>
              <a:rPr lang="en-US" dirty="0"/>
              <a:t>the dorsal root ganglion and contain sensory (afferent) fibers</a:t>
            </a: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Spinal Nerves: Rami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short spinal nerves branch into three or four mixed, distal </a:t>
            </a:r>
            <a:r>
              <a:rPr lang="en-US" dirty="0" err="1"/>
              <a:t>rami</a:t>
            </a:r>
            <a:endParaRPr lang="en-US" dirty="0"/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Tiny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Rami</a:t>
            </a:r>
            <a:r>
              <a:rPr lang="en-US" dirty="0" smtClean="0"/>
              <a:t> </a:t>
            </a:r>
            <a:r>
              <a:rPr lang="en-US" dirty="0" err="1"/>
              <a:t>communicantes</a:t>
            </a:r>
            <a:r>
              <a:rPr lang="en-US" dirty="0"/>
              <a:t> at the base of the ventral </a:t>
            </a:r>
            <a:r>
              <a:rPr lang="en-US" dirty="0" err="1"/>
              <a:t>rami</a:t>
            </a:r>
            <a:r>
              <a:rPr lang="en-US" dirty="0"/>
              <a:t> in the thoracic region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Adaptation of Sensory Receptors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___________________________________ occurs </a:t>
            </a:r>
            <a:r>
              <a:rPr lang="en-US" dirty="0"/>
              <a:t>when sensory receptors are subjected to an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Receptor </a:t>
            </a:r>
            <a:r>
              <a:rPr lang="en-US" dirty="0"/>
              <a:t>membranes become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Receptor </a:t>
            </a:r>
            <a:r>
              <a:rPr lang="en-US" dirty="0"/>
              <a:t>potentials decline in frequency or stop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Adaptation of Sensory Receptors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Receptors responding to </a:t>
            </a:r>
            <a:r>
              <a:rPr lang="en-US" dirty="0" smtClean="0"/>
              <a:t>_____________________________________ adapt </a:t>
            </a:r>
            <a:r>
              <a:rPr lang="en-US" dirty="0"/>
              <a:t>quickly</a:t>
            </a:r>
          </a:p>
          <a:p>
            <a:r>
              <a:rPr lang="en-US" dirty="0"/>
              <a:t>Receptors responding slowly include Merkel’s discs, </a:t>
            </a:r>
            <a:r>
              <a:rPr lang="en-US" dirty="0" err="1"/>
              <a:t>Ruffini’s</a:t>
            </a:r>
            <a:r>
              <a:rPr lang="en-US" dirty="0"/>
              <a:t> corpuscles, and </a:t>
            </a:r>
            <a:r>
              <a:rPr lang="en-US" dirty="0" err="1"/>
              <a:t>interoceptors</a:t>
            </a:r>
            <a:r>
              <a:rPr lang="en-US" dirty="0"/>
              <a:t> that respond to chemical levels in the blood </a:t>
            </a:r>
          </a:p>
          <a:p>
            <a:r>
              <a:rPr lang="en-US" dirty="0" smtClean="0"/>
              <a:t>_____________________________________and </a:t>
            </a:r>
            <a:r>
              <a:rPr lang="en-US" dirty="0" err="1"/>
              <a:t>proprioceptors</a:t>
            </a:r>
            <a:r>
              <a:rPr lang="en-US" dirty="0"/>
              <a:t> do not exhibit adaptation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Processing at the Circuit Level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1219200"/>
            <a:ext cx="8270875" cy="53117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Chains of three neurons conduct sensory impulses upward to the brain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 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soma reside in dorsal root or cranial ganglia, and conduct impulses </a:t>
            </a:r>
            <a:r>
              <a:rPr lang="en-US" sz="2400" dirty="0" smtClean="0"/>
              <a:t>_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800" dirty="0" smtClean="0"/>
              <a:t>_______________________________neurons 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 soma reside in the dorsal horn of the spinal cord or </a:t>
            </a:r>
            <a:r>
              <a:rPr lang="en-US" sz="2400" dirty="0" err="1"/>
              <a:t>medullary</a:t>
            </a:r>
            <a:r>
              <a:rPr lang="en-US" sz="2400" dirty="0"/>
              <a:t> nuclei and transmit impulses </a:t>
            </a:r>
            <a:r>
              <a:rPr lang="en-US" sz="2400" dirty="0" smtClean="0"/>
              <a:t>_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800" dirty="0" smtClean="0"/>
              <a:t> 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located in the thalamus and conduct impulses to the </a:t>
            </a:r>
            <a:r>
              <a:rPr lang="en-US" sz="2400" dirty="0" err="1"/>
              <a:t>somatosensory</a:t>
            </a:r>
            <a:r>
              <a:rPr lang="en-US" sz="2400" dirty="0"/>
              <a:t> </a:t>
            </a:r>
            <a:r>
              <a:rPr lang="en-US" sz="2400" dirty="0" smtClean="0"/>
              <a:t>_</a:t>
            </a:r>
            <a:endParaRPr lang="en-US" sz="2400" dirty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Main Aspects of Sensory Perception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>
                <a:solidFill>
                  <a:srgbClr val="000000"/>
                </a:solidFill>
              </a:rPr>
              <a:t>detecting that a stimulus has occurred and requires summation</a:t>
            </a:r>
          </a:p>
          <a:p>
            <a:r>
              <a:rPr lang="en-US" dirty="0">
                <a:solidFill>
                  <a:srgbClr val="000000"/>
                </a:solidFill>
              </a:rPr>
              <a:t>Magnitude estimation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how much of a stimulus is acting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>
                <a:solidFill>
                  <a:srgbClr val="000000"/>
                </a:solidFill>
              </a:rPr>
              <a:t>identifying the site or pattern of the stimulus</a:t>
            </a:r>
            <a:endParaRPr lang="en-US" dirty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Main Aspects of Sensory Perception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000000"/>
                </a:solidFill>
              </a:rPr>
              <a:t>Feature abstraction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used to identify a substance that has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Quality discrimination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the ability to identify </a:t>
            </a:r>
            <a:r>
              <a:rPr lang="en-US" dirty="0" smtClean="0">
                <a:solidFill>
                  <a:srgbClr val="000000"/>
                </a:solidFill>
              </a:rPr>
              <a:t>______________________________________  of </a:t>
            </a:r>
            <a:r>
              <a:rPr lang="en-US" dirty="0">
                <a:solidFill>
                  <a:srgbClr val="000000"/>
                </a:solidFill>
              </a:rPr>
              <a:t>a sensation (e.g., sweet  or sour tastes)</a:t>
            </a:r>
          </a:p>
          <a:p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ability to recognize patterns in stimuli (e.g., melody, familiar face)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Structure of a Nerve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7924800" cy="51054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000000"/>
                </a:solidFill>
              </a:rPr>
              <a:t>Nerve</a:t>
            </a:r>
          </a:p>
          <a:p>
            <a:pPr lvl="1"/>
            <a:r>
              <a:rPr lang="en-US" sz="2400" dirty="0">
                <a:solidFill>
                  <a:srgbClr val="000000"/>
                </a:solidFill>
              </a:rPr>
              <a:t>cordlike organ of the PNS consisting of </a:t>
            </a:r>
            <a:r>
              <a:rPr lang="en-US" sz="2400" dirty="0" smtClean="0">
                <a:solidFill>
                  <a:srgbClr val="000000"/>
                </a:solidFill>
              </a:rPr>
              <a:t>_</a:t>
            </a:r>
            <a:endParaRPr lang="en-US" sz="2400" dirty="0">
              <a:solidFill>
                <a:srgbClr val="000000"/>
              </a:solidFill>
            </a:endParaRPr>
          </a:p>
          <a:p>
            <a:endParaRPr lang="en-US" sz="2800" dirty="0" smtClean="0">
              <a:solidFill>
                <a:srgbClr val="000000"/>
              </a:solidFill>
            </a:endParaRPr>
          </a:p>
          <a:p>
            <a:r>
              <a:rPr lang="en-US" sz="2800" dirty="0" smtClean="0">
                <a:solidFill>
                  <a:srgbClr val="000000"/>
                </a:solidFill>
              </a:rPr>
              <a:t>Connective </a:t>
            </a:r>
            <a:r>
              <a:rPr lang="en-US" sz="2800" dirty="0">
                <a:solidFill>
                  <a:srgbClr val="000000"/>
                </a:solidFill>
              </a:rPr>
              <a:t>tissue coverings include:</a:t>
            </a:r>
          </a:p>
          <a:p>
            <a:pPr lvl="1"/>
            <a:r>
              <a:rPr lang="en-US" sz="2400" dirty="0" smtClean="0">
                <a:solidFill>
                  <a:srgbClr val="000000"/>
                </a:solidFill>
              </a:rPr>
              <a:t>_____________________________– </a:t>
            </a:r>
            <a:r>
              <a:rPr lang="en-US" sz="2400" dirty="0">
                <a:solidFill>
                  <a:srgbClr val="000000"/>
                </a:solidFill>
              </a:rPr>
              <a:t>loose connective tissue that surrounds axons</a:t>
            </a:r>
          </a:p>
          <a:p>
            <a:pPr lvl="1"/>
            <a:r>
              <a:rPr lang="en-US" sz="2400" dirty="0" smtClean="0">
                <a:solidFill>
                  <a:srgbClr val="000000"/>
                </a:solidFill>
              </a:rPr>
              <a:t>_____________________________ coarse </a:t>
            </a:r>
            <a:r>
              <a:rPr lang="en-US" sz="2400" dirty="0">
                <a:solidFill>
                  <a:srgbClr val="000000"/>
                </a:solidFill>
              </a:rPr>
              <a:t>connective tissue  that bundles fibers into fascicles</a:t>
            </a:r>
          </a:p>
          <a:p>
            <a:pPr lvl="1"/>
            <a:r>
              <a:rPr lang="en-US" sz="2400" dirty="0" smtClean="0"/>
              <a:t>_____________________________tough </a:t>
            </a:r>
            <a:r>
              <a:rPr lang="en-US" sz="2400" dirty="0"/>
              <a:t>fibrous sheath around a nerve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Classification of Nerves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Sensory and motor divisions</a:t>
            </a:r>
          </a:p>
          <a:p>
            <a:r>
              <a:rPr lang="en-US" dirty="0">
                <a:solidFill>
                  <a:srgbClr val="000000"/>
                </a:solidFill>
              </a:rPr>
              <a:t>Sensory (afferent)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Motor (efferent)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/>
              <a:t>Mixed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1123</Words>
  <Application>Microsoft Office PowerPoint</Application>
  <PresentationFormat>On-screen Show (4:3)</PresentationFormat>
  <Paragraphs>173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From Sensation to Perception</vt:lpstr>
      <vt:lpstr>Organization of the Somatosensory System</vt:lpstr>
      <vt:lpstr>Adaptation of Sensory Receptors</vt:lpstr>
      <vt:lpstr>Adaptation of Sensory Receptors</vt:lpstr>
      <vt:lpstr>Processing at the Circuit Level</vt:lpstr>
      <vt:lpstr>Main Aspects of Sensory Perception</vt:lpstr>
      <vt:lpstr>Main Aspects of Sensory Perception</vt:lpstr>
      <vt:lpstr>Structure of a Nerve</vt:lpstr>
      <vt:lpstr>Classification of Nerves</vt:lpstr>
      <vt:lpstr>Peripheral Nerves</vt:lpstr>
      <vt:lpstr>Regeneration of Nerve Fibers</vt:lpstr>
      <vt:lpstr>Cranial Nerves</vt:lpstr>
      <vt:lpstr>Cranial Nerve I: Olfactory</vt:lpstr>
      <vt:lpstr>Cranial Nerve II: Optic</vt:lpstr>
      <vt:lpstr>Cranial Nerve III: Oculomotor</vt:lpstr>
      <vt:lpstr>Cranial Nerve IV: Trochlear</vt:lpstr>
      <vt:lpstr>Cranial Nerve V: Trigeminal</vt:lpstr>
      <vt:lpstr>Cranial Nerve VI: Abdcuens</vt:lpstr>
      <vt:lpstr>Cranial Nerve VII: Facial</vt:lpstr>
      <vt:lpstr>Cranial Nerve VIII: Vestibulocochlear</vt:lpstr>
      <vt:lpstr>Cranial Nerve IX: Glossopharyngeal</vt:lpstr>
      <vt:lpstr>Cranial Nerve X: Vagus</vt:lpstr>
      <vt:lpstr>Cranial Nerve XI: Accessory</vt:lpstr>
      <vt:lpstr>Cranial Nerve XI: Accessory</vt:lpstr>
      <vt:lpstr>Cranial Nerve XII: Hypoglossal</vt:lpstr>
      <vt:lpstr>Spinal Nerves</vt:lpstr>
      <vt:lpstr>Spinal Nerves: Roots</vt:lpstr>
      <vt:lpstr>Spinal Nerves: Rami</vt:lpstr>
    </vt:vector>
  </TitlesOfParts>
  <Company>ISU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From Sensation to Perception</dc:title>
  <dc:creator>bawargo</dc:creator>
  <cp:lastModifiedBy>bawargo</cp:lastModifiedBy>
  <cp:revision>2</cp:revision>
  <dcterms:created xsi:type="dcterms:W3CDTF">2009-03-23T19:56:29Z</dcterms:created>
  <dcterms:modified xsi:type="dcterms:W3CDTF">2009-03-23T19:58:24Z</dcterms:modified>
</cp:coreProperties>
</file>