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AF2F-2C56-4845-BE66-D66CA3A06F9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ABFA-D88D-4C59-B70A-AB70B5284A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Five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30F3-C747-41DC-B8E3-0792FFFC3D6E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EEE86-C571-49CC-AE68-25DCD6723E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EEE86-C571-49CC-AE68-25DCD6723E08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Five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2D4A-1601-4DF9-BE79-9CD0C2245409}" type="datetimeFigureOut">
              <a:rPr lang="en-US" smtClean="0"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2F67-0B86-4125-97FA-C0F5089AD6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Plexuses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All ventral </a:t>
            </a:r>
            <a:r>
              <a:rPr lang="en-US" dirty="0" err="1">
                <a:solidFill>
                  <a:srgbClr val="000000"/>
                </a:solidFill>
              </a:rPr>
              <a:t>rami</a:t>
            </a:r>
            <a:r>
              <a:rPr lang="en-US" dirty="0">
                <a:solidFill>
                  <a:srgbClr val="000000"/>
                </a:solidFill>
              </a:rPr>
              <a:t> except T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-T</a:t>
            </a:r>
            <a:r>
              <a:rPr lang="en-US" baseline="-25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 form interlacing nerve </a:t>
            </a:r>
            <a:r>
              <a:rPr lang="en-US" dirty="0" smtClean="0">
                <a:solidFill>
                  <a:srgbClr val="000000"/>
                </a:solidFill>
              </a:rPr>
              <a:t>___________________________called 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Plexuses </a:t>
            </a:r>
            <a:r>
              <a:rPr lang="en-US" dirty="0">
                <a:solidFill>
                  <a:srgbClr val="000000"/>
                </a:solidFill>
              </a:rPr>
              <a:t>are found in the cervical, brachial, lumbar, and sacral regions</a:t>
            </a:r>
          </a:p>
          <a:p>
            <a:r>
              <a:rPr lang="en-US" dirty="0">
                <a:solidFill>
                  <a:srgbClr val="000000"/>
                </a:solidFill>
              </a:rPr>
              <a:t>Each resulting branch of a plexus contains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Lumbar Plexus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6575" cy="45259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Arises from L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-L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and innervates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major nerves are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362200" cy="2163762"/>
          </a:xfrm>
        </p:spPr>
        <p:txBody>
          <a:bodyPr/>
          <a:lstStyle/>
          <a:p>
            <a:r>
              <a:rPr lang="en-US"/>
              <a:t>Lumbar Plexus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13.10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9700" y="304800"/>
            <a:ext cx="6464300" cy="6553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Sacral Plexus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Arises from L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-S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and serves the buttock, lower limb, pelvic structures, and the perineum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major nerve is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sciatic is actually composed of two nerves: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1910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Sacral Plexus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304800"/>
            <a:ext cx="7772400" cy="6530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Innervation of Joints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Hilton’s law: any nerve serving a muscle that produces </a:t>
            </a:r>
            <a:r>
              <a:rPr lang="en-US" dirty="0" smtClean="0"/>
              <a:t>_____________________________ at </a:t>
            </a:r>
            <a:r>
              <a:rPr lang="en-US" dirty="0"/>
              <a:t>a joint also innervates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reflex is 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Reflexes </a:t>
            </a:r>
            <a:r>
              <a:rPr lang="en-US" dirty="0">
                <a:solidFill>
                  <a:srgbClr val="000000"/>
                </a:solidFill>
              </a:rPr>
              <a:t>may: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Be inborn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Involve only peripheral nerves and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Involve </a:t>
            </a:r>
            <a:r>
              <a:rPr lang="en-US" dirty="0"/>
              <a:t>higher brain centers as well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 Arc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1815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There are five components of a reflex arc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site of stimulus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transmits the afferent impulse to the CNS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either monosynaptic or polysynaptic region within the CNS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 conducts efferent impulses from the integration center to an </a:t>
            </a:r>
            <a:r>
              <a:rPr lang="en-US" sz="2000" dirty="0" err="1">
                <a:solidFill>
                  <a:srgbClr val="000000"/>
                </a:solidFill>
              </a:rPr>
              <a:t>effector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/>
              <a:t>muscle fiber or gland that responds to the efferent impulse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 Arc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13.14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05000"/>
            <a:ext cx="9144000" cy="16335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Stretch and Deep Tendon Reflexes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 skeletal muscles to perform normally: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Golgi tendon organs </a:t>
            </a:r>
            <a:r>
              <a:rPr lang="en-US" dirty="0" smtClean="0">
                <a:solidFill>
                  <a:srgbClr val="000000"/>
                </a:solidFill>
              </a:rPr>
              <a:t>(_______________________________________) </a:t>
            </a:r>
            <a:r>
              <a:rPr lang="en-US" dirty="0">
                <a:solidFill>
                  <a:srgbClr val="000000"/>
                </a:solidFill>
              </a:rPr>
              <a:t>must constantly inform the brain as to the state of the muscle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Stretch reflexes initiated by muscle spindles must maintain healthy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/>
              <a:t>Muscle Spindles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1466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Muscle spindles are wrapped with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______________________________________: </a:t>
            </a:r>
            <a:r>
              <a:rPr lang="en-US" dirty="0">
                <a:solidFill>
                  <a:srgbClr val="000000"/>
                </a:solidFill>
              </a:rPr>
              <a:t>primary sensory endings of type </a:t>
            </a:r>
            <a:r>
              <a:rPr lang="en-US" dirty="0" err="1">
                <a:solidFill>
                  <a:srgbClr val="000000"/>
                </a:solidFill>
              </a:rPr>
              <a:t>Ia</a:t>
            </a:r>
            <a:r>
              <a:rPr lang="en-US" dirty="0">
                <a:solidFill>
                  <a:srgbClr val="000000"/>
                </a:solidFill>
              </a:rPr>
              <a:t> fibers and secondary sensory endings of type II fibers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</a:rPr>
              <a:t>These regions are innervated by gamma (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dirty="0">
                <a:solidFill>
                  <a:srgbClr val="000000"/>
                </a:solidFill>
              </a:rPr>
              <a:t>) efferent fibers</a:t>
            </a:r>
          </a:p>
          <a:p>
            <a:pPr>
              <a:lnSpc>
                <a:spcPct val="95000"/>
              </a:lnSpc>
            </a:pPr>
            <a:r>
              <a:rPr lang="en-US" dirty="0"/>
              <a:t>Note: contractile muscle fibers are </a:t>
            </a:r>
            <a:r>
              <a:rPr lang="en-US" dirty="0" err="1"/>
              <a:t>extrafusal</a:t>
            </a:r>
            <a:r>
              <a:rPr lang="en-US" dirty="0"/>
              <a:t> fibers and are innervated by alpha (</a:t>
            </a:r>
            <a:r>
              <a:rPr lang="en-US" dirty="0">
                <a:sym typeface="Symbol" pitchFamily="18" charset="2"/>
              </a:rPr>
              <a:t></a:t>
            </a:r>
            <a:r>
              <a:rPr lang="en-US" dirty="0"/>
              <a:t>) efferent fibers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Plexuses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Fibers travel to the periphery via several different routes</a:t>
            </a:r>
          </a:p>
          <a:p>
            <a:r>
              <a:rPr lang="en-US" dirty="0">
                <a:solidFill>
                  <a:srgbClr val="000000"/>
                </a:solidFill>
              </a:rPr>
              <a:t>Each muscle receives a nerve supply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Damage </a:t>
            </a:r>
            <a:r>
              <a:rPr lang="en-US" dirty="0"/>
              <a:t>to </a:t>
            </a:r>
            <a:r>
              <a:rPr lang="en-US" dirty="0" smtClean="0"/>
              <a:t>_____________________________________ cannot </a:t>
            </a:r>
            <a:r>
              <a:rPr lang="en-US" dirty="0"/>
              <a:t>completely paralyze a muscle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Spindles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13.15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1219200"/>
            <a:ext cx="3920077" cy="5119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of the Muscle Spindles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 the </a:t>
            </a:r>
            <a:r>
              <a:rPr lang="en-US" dirty="0">
                <a:solidFill>
                  <a:srgbClr val="000000"/>
                </a:solidFill>
              </a:rPr>
              <a:t>muscles activates the muscle spindle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There is an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_________________________________________________________________________________ in </a:t>
            </a:r>
            <a:r>
              <a:rPr lang="en-US" dirty="0" err="1">
                <a:solidFill>
                  <a:srgbClr val="000000"/>
                </a:solidFill>
              </a:rPr>
              <a:t>Ia</a:t>
            </a:r>
            <a:r>
              <a:rPr lang="en-US" dirty="0">
                <a:solidFill>
                  <a:srgbClr val="000000"/>
                </a:solidFill>
              </a:rPr>
              <a:t> fibers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___________________________________ the </a:t>
            </a:r>
            <a:r>
              <a:rPr lang="en-US" dirty="0">
                <a:solidFill>
                  <a:srgbClr val="000000"/>
                </a:solidFill>
              </a:rPr>
              <a:t>muscle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________________________________________on </a:t>
            </a:r>
            <a:r>
              <a:rPr lang="en-US" dirty="0">
                <a:solidFill>
                  <a:srgbClr val="000000"/>
                </a:solidFill>
              </a:rPr>
              <a:t>the muscle spindle</a:t>
            </a:r>
          </a:p>
          <a:p>
            <a:pPr lvl="1"/>
            <a:r>
              <a:rPr lang="en-US" dirty="0"/>
              <a:t>There is a decreased rate of action potential on </a:t>
            </a:r>
            <a:r>
              <a:rPr lang="en-US" dirty="0" err="1"/>
              <a:t>Ia</a:t>
            </a:r>
            <a:r>
              <a:rPr lang="en-US" dirty="0"/>
              <a:t> fibers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of the Muscle Spindle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13.17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300" y="1222375"/>
            <a:ext cx="8407400" cy="4413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Stretch Reflex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524000"/>
            <a:ext cx="8270875" cy="5056188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Stretching the muscle </a:t>
            </a:r>
            <a:r>
              <a:rPr lang="en-US" sz="2800" dirty="0" smtClean="0">
                <a:solidFill>
                  <a:srgbClr val="000000"/>
                </a:solidFill>
              </a:rPr>
              <a:t>_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Excited 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sz="2800" dirty="0">
                <a:solidFill>
                  <a:srgbClr val="000000"/>
                </a:solidFill>
              </a:rPr>
              <a:t> motor neurons of the spindle cause the stretched muscle to contract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Afferent impulses from the spindle result in inhibition of the antagonist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Example: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Tapping the patellar tendon </a:t>
            </a:r>
            <a:r>
              <a:rPr lang="en-US" sz="2400" dirty="0" smtClean="0">
                <a:solidFill>
                  <a:srgbClr val="000000"/>
                </a:solidFill>
              </a:rPr>
              <a:t>_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quadriceps contract and the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/>
              <a:t>Stretch Reflex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9144000" cy="58181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Golgi Tendon Reflex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 of </a:t>
            </a:r>
            <a:r>
              <a:rPr lang="en-US" dirty="0">
                <a:solidFill>
                  <a:srgbClr val="000000"/>
                </a:solidFill>
              </a:rPr>
              <a:t>the stretch reflex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____________________________________ the </a:t>
            </a:r>
            <a:r>
              <a:rPr lang="en-US" dirty="0">
                <a:solidFill>
                  <a:srgbClr val="000000"/>
                </a:solidFill>
              </a:rPr>
              <a:t>muscle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Afferent Golgi tendon neurons are stimulated, neurons inhibit the contracting muscle, and the antagonistic muscle is activated</a:t>
            </a:r>
          </a:p>
          <a:p>
            <a:pPr>
              <a:lnSpc>
                <a:spcPct val="90000"/>
              </a:lnSpc>
            </a:pPr>
            <a:r>
              <a:rPr lang="en-US" dirty="0"/>
              <a:t>As a result, the contracting muscle relaxes and the antagonist contracts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438400" cy="1935162"/>
          </a:xfrm>
        </p:spPr>
        <p:txBody>
          <a:bodyPr/>
          <a:lstStyle/>
          <a:p>
            <a:r>
              <a:rPr lang="en-US" sz="4000"/>
              <a:t>Golgi Tendon Reflex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0"/>
            <a:ext cx="57785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Flexor and Crossed Extensor Reflexes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_____________________________________ is </a:t>
            </a:r>
            <a:r>
              <a:rPr lang="en-US" dirty="0">
                <a:solidFill>
                  <a:srgbClr val="000000"/>
                </a:solidFill>
              </a:rPr>
              <a:t>initiated by a </a:t>
            </a:r>
            <a:r>
              <a:rPr lang="en-US" dirty="0" smtClean="0">
                <a:solidFill>
                  <a:srgbClr val="000000"/>
                </a:solidFill>
              </a:rPr>
              <a:t>_________________________ </a:t>
            </a:r>
            <a:r>
              <a:rPr lang="en-US" dirty="0">
                <a:solidFill>
                  <a:srgbClr val="000000"/>
                </a:solidFill>
              </a:rPr>
              <a:t>stimulus (actual or perceived) that causes automatic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 </a:t>
            </a:r>
            <a:r>
              <a:rPr lang="en-US" dirty="0">
                <a:solidFill>
                  <a:srgbClr val="000000"/>
                </a:solidFill>
              </a:rPr>
              <a:t>of the threatened body part</a:t>
            </a:r>
          </a:p>
          <a:p>
            <a:r>
              <a:rPr lang="en-US" dirty="0">
                <a:solidFill>
                  <a:srgbClr val="000000"/>
                </a:solidFill>
              </a:rPr>
              <a:t>The crossed extensor reflex has two parts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stimulated side is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900738"/>
          </a:xfrm>
          <a:prstGeom prst="rect">
            <a:avLst/>
          </a:prstGeom>
          <a:noFill/>
        </p:spPr>
      </p:pic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944563" y="2208213"/>
            <a:ext cx="762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0" name="Freeform 4"/>
          <p:cNvSpPr>
            <a:spLocks/>
          </p:cNvSpPr>
          <p:nvPr/>
        </p:nvSpPr>
        <p:spPr bwMode="auto">
          <a:xfrm>
            <a:off x="4206875" y="1117600"/>
            <a:ext cx="2400300" cy="204788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1613" y="0"/>
              </a:cxn>
              <a:cxn ang="0">
                <a:pos x="1713" y="0"/>
              </a:cxn>
            </a:cxnLst>
            <a:rect l="0" t="0" r="r" b="b"/>
            <a:pathLst>
              <a:path w="1713" h="146">
                <a:moveTo>
                  <a:pt x="0" y="146"/>
                </a:moveTo>
                <a:lnTo>
                  <a:pt x="1613" y="0"/>
                </a:lnTo>
                <a:lnTo>
                  <a:pt x="171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 flipV="1">
            <a:off x="4244975" y="1117600"/>
            <a:ext cx="2220913" cy="495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5197475" y="1117600"/>
            <a:ext cx="1268413" cy="417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5213350" y="1117600"/>
            <a:ext cx="1252538" cy="534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4" name="Freeform 8"/>
          <p:cNvSpPr>
            <a:spLocks/>
          </p:cNvSpPr>
          <p:nvPr/>
        </p:nvSpPr>
        <p:spPr bwMode="auto">
          <a:xfrm>
            <a:off x="7626350" y="4181475"/>
            <a:ext cx="417513" cy="30163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74" y="0"/>
              </a:cxn>
              <a:cxn ang="0">
                <a:pos x="298" y="0"/>
              </a:cxn>
            </a:cxnLst>
            <a:rect l="0" t="0" r="r" b="b"/>
            <a:pathLst>
              <a:path w="298" h="22">
                <a:moveTo>
                  <a:pt x="0" y="22"/>
                </a:moveTo>
                <a:lnTo>
                  <a:pt x="74" y="0"/>
                </a:lnTo>
                <a:lnTo>
                  <a:pt x="29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Freeform 9"/>
          <p:cNvSpPr>
            <a:spLocks/>
          </p:cNvSpPr>
          <p:nvPr/>
        </p:nvSpPr>
        <p:spPr bwMode="auto">
          <a:xfrm>
            <a:off x="1008063" y="3698875"/>
            <a:ext cx="1006475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6" y="0"/>
              </a:cxn>
              <a:cxn ang="0">
                <a:pos x="718" y="224"/>
              </a:cxn>
            </a:cxnLst>
            <a:rect l="0" t="0" r="r" b="b"/>
            <a:pathLst>
              <a:path w="718" h="224">
                <a:moveTo>
                  <a:pt x="0" y="0"/>
                </a:moveTo>
                <a:lnTo>
                  <a:pt x="376" y="0"/>
                </a:lnTo>
                <a:lnTo>
                  <a:pt x="718" y="22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6" name="Freeform 10"/>
          <p:cNvSpPr>
            <a:spLocks/>
          </p:cNvSpPr>
          <p:nvPr/>
        </p:nvSpPr>
        <p:spPr bwMode="auto">
          <a:xfrm>
            <a:off x="3567113" y="4075113"/>
            <a:ext cx="493712" cy="23495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236" y="0"/>
              </a:cxn>
              <a:cxn ang="0">
                <a:pos x="352" y="1"/>
              </a:cxn>
            </a:cxnLst>
            <a:rect l="0" t="0" r="r" b="b"/>
            <a:pathLst>
              <a:path w="352" h="168">
                <a:moveTo>
                  <a:pt x="0" y="168"/>
                </a:moveTo>
                <a:lnTo>
                  <a:pt x="236" y="0"/>
                </a:lnTo>
                <a:lnTo>
                  <a:pt x="352" y="1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7" name="Freeform 11"/>
          <p:cNvSpPr>
            <a:spLocks/>
          </p:cNvSpPr>
          <p:nvPr/>
        </p:nvSpPr>
        <p:spPr bwMode="auto">
          <a:xfrm>
            <a:off x="7197725" y="2066925"/>
            <a:ext cx="846138" cy="179388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368" y="0"/>
              </a:cxn>
              <a:cxn ang="0">
                <a:pos x="604" y="0"/>
              </a:cxn>
            </a:cxnLst>
            <a:rect l="0" t="0" r="r" b="b"/>
            <a:pathLst>
              <a:path w="604" h="128">
                <a:moveTo>
                  <a:pt x="0" y="128"/>
                </a:moveTo>
                <a:lnTo>
                  <a:pt x="368" y="0"/>
                </a:lnTo>
                <a:lnTo>
                  <a:pt x="60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835025" y="4122738"/>
            <a:ext cx="14652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7046913" y="2066925"/>
            <a:ext cx="9969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0" name="Freeform 14"/>
          <p:cNvSpPr>
            <a:spLocks/>
          </p:cNvSpPr>
          <p:nvPr/>
        </p:nvSpPr>
        <p:spPr bwMode="auto">
          <a:xfrm>
            <a:off x="7256463" y="3775075"/>
            <a:ext cx="787400" cy="187325"/>
          </a:xfrm>
          <a:custGeom>
            <a:avLst/>
            <a:gdLst/>
            <a:ahLst/>
            <a:cxnLst>
              <a:cxn ang="0">
                <a:pos x="0" y="134"/>
              </a:cxn>
              <a:cxn ang="0">
                <a:pos x="338" y="0"/>
              </a:cxn>
              <a:cxn ang="0">
                <a:pos x="562" y="0"/>
              </a:cxn>
            </a:cxnLst>
            <a:rect l="0" t="0" r="r" b="b"/>
            <a:pathLst>
              <a:path w="562" h="134">
                <a:moveTo>
                  <a:pt x="0" y="134"/>
                </a:moveTo>
                <a:lnTo>
                  <a:pt x="338" y="0"/>
                </a:lnTo>
                <a:lnTo>
                  <a:pt x="56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1" name="Freeform 15"/>
          <p:cNvSpPr>
            <a:spLocks/>
          </p:cNvSpPr>
          <p:nvPr/>
        </p:nvSpPr>
        <p:spPr bwMode="auto">
          <a:xfrm>
            <a:off x="5178425" y="4075113"/>
            <a:ext cx="320675" cy="173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276" y="124"/>
              </a:cxn>
            </a:cxnLst>
            <a:rect l="0" t="0" r="r" b="b"/>
            <a:pathLst>
              <a:path w="276" h="124">
                <a:moveTo>
                  <a:pt x="0" y="0"/>
                </a:moveTo>
                <a:lnTo>
                  <a:pt x="120" y="0"/>
                </a:lnTo>
                <a:lnTo>
                  <a:pt x="276" y="12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2" name="Freeform 16"/>
          <p:cNvSpPr>
            <a:spLocks/>
          </p:cNvSpPr>
          <p:nvPr/>
        </p:nvSpPr>
        <p:spPr bwMode="auto">
          <a:xfrm>
            <a:off x="2393950" y="2208213"/>
            <a:ext cx="285750" cy="155575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132" y="0"/>
              </a:cxn>
              <a:cxn ang="0">
                <a:pos x="0" y="112"/>
              </a:cxn>
            </a:cxnLst>
            <a:rect l="0" t="0" r="r" b="b"/>
            <a:pathLst>
              <a:path w="204" h="112">
                <a:moveTo>
                  <a:pt x="204" y="0"/>
                </a:moveTo>
                <a:lnTo>
                  <a:pt x="132" y="0"/>
                </a:lnTo>
                <a:lnTo>
                  <a:pt x="0" y="1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 flipH="1">
            <a:off x="2241550" y="2208213"/>
            <a:ext cx="336550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404813" y="2112963"/>
            <a:ext cx="534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Afferent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fiber</a:t>
            </a: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2705100" y="2112963"/>
            <a:ext cx="52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Efferent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fibers</a:t>
            </a:r>
            <a:endParaRPr lang="en-US" sz="2100" b="1"/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404813" y="3589338"/>
            <a:ext cx="598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Extensor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inhibited</a:t>
            </a:r>
            <a:endParaRPr lang="en-US" sz="2100" b="1"/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404813" y="4013200"/>
            <a:ext cx="696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Flexor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stimulated</a:t>
            </a:r>
            <a:endParaRPr lang="en-US" sz="2100" b="1"/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2428875" y="5710238"/>
            <a:ext cx="111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Right arm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(site of stimulus)</a:t>
            </a:r>
            <a:endParaRPr lang="en-US" sz="2100" b="1"/>
          </a:p>
        </p:txBody>
      </p:sp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5138738" y="5710238"/>
            <a:ext cx="1401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Left arm (site of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reciprocal activation)</a:t>
            </a:r>
            <a:endParaRPr lang="en-US" sz="2100" b="1"/>
          </a:p>
        </p:txBody>
      </p:sp>
      <p:sp>
        <p:nvSpPr>
          <p:cNvPr id="106520" name="Rectangle 24"/>
          <p:cNvSpPr>
            <a:spLocks noChangeArrowheads="1"/>
          </p:cNvSpPr>
          <p:nvPr/>
        </p:nvSpPr>
        <p:spPr bwMode="auto">
          <a:xfrm>
            <a:off x="4106863" y="3970338"/>
            <a:ext cx="1093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Arm movements</a:t>
            </a:r>
            <a:endParaRPr lang="en-US" sz="2100" b="1"/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6634163" y="1027113"/>
            <a:ext cx="85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Interneurons</a:t>
            </a:r>
            <a:endParaRPr lang="en-US" sz="2100" b="1"/>
          </a:p>
        </p:txBody>
      </p:sp>
      <p:sp>
        <p:nvSpPr>
          <p:cNvPr id="106522" name="Rectangle 26"/>
          <p:cNvSpPr>
            <a:spLocks noChangeArrowheads="1"/>
          </p:cNvSpPr>
          <p:nvPr/>
        </p:nvSpPr>
        <p:spPr bwMode="auto">
          <a:xfrm>
            <a:off x="407988" y="5530850"/>
            <a:ext cx="14684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Key: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   Excitatory synapse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–   Inhibitory synapse</a:t>
            </a:r>
            <a:endParaRPr lang="en-US" sz="2100" b="1"/>
          </a:p>
        </p:txBody>
      </p: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8069263" y="1976438"/>
            <a:ext cx="52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Efferent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fibers</a:t>
            </a:r>
            <a:endParaRPr lang="en-US" sz="2100" b="1"/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8069263" y="3683000"/>
            <a:ext cx="58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Flexor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inhibited</a:t>
            </a:r>
            <a:endParaRPr lang="en-US" sz="2100" b="1"/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8069263" y="4089400"/>
            <a:ext cx="696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Extensor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stimulated</a:t>
            </a:r>
            <a:endParaRPr lang="en-US" sz="2100" b="1"/>
          </a:p>
        </p:txBody>
      </p:sp>
      <p:sp>
        <p:nvSpPr>
          <p:cNvPr id="106526" name="Rectangle 30"/>
          <p:cNvSpPr>
            <a:spLocks noChangeArrowheads="1"/>
          </p:cNvSpPr>
          <p:nvPr/>
        </p:nvSpPr>
        <p:spPr bwMode="auto">
          <a:xfrm>
            <a:off x="496888" y="5856288"/>
            <a:ext cx="38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 </a:t>
            </a:r>
            <a:endParaRPr lang="en-US" sz="2100" b="1"/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4187825" y="1089025"/>
            <a:ext cx="80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4098925" y="1566863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–</a:t>
            </a:r>
            <a:endParaRPr lang="en-US" sz="2100" b="1"/>
          </a:p>
        </p:txBody>
      </p:sp>
      <p:sp>
        <p:nvSpPr>
          <p:cNvPr id="106529" name="Rectangle 33"/>
          <p:cNvSpPr>
            <a:spLocks noChangeArrowheads="1"/>
          </p:cNvSpPr>
          <p:nvPr/>
        </p:nvSpPr>
        <p:spPr bwMode="auto">
          <a:xfrm>
            <a:off x="4443413" y="1668463"/>
            <a:ext cx="80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30" name="Rectangle 34"/>
          <p:cNvSpPr>
            <a:spLocks noChangeArrowheads="1"/>
          </p:cNvSpPr>
          <p:nvPr/>
        </p:nvSpPr>
        <p:spPr bwMode="auto">
          <a:xfrm>
            <a:off x="4981575" y="181927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–</a:t>
            </a:r>
            <a:endParaRPr lang="en-US" sz="2100" b="1"/>
          </a:p>
        </p:txBody>
      </p:sp>
      <p:sp>
        <p:nvSpPr>
          <p:cNvPr id="106531" name="Rectangle 35"/>
          <p:cNvSpPr>
            <a:spLocks noChangeArrowheads="1"/>
          </p:cNvSpPr>
          <p:nvPr/>
        </p:nvSpPr>
        <p:spPr bwMode="auto">
          <a:xfrm>
            <a:off x="5129213" y="1350963"/>
            <a:ext cx="80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32" name="Rectangle 36"/>
          <p:cNvSpPr>
            <a:spLocks noChangeArrowheads="1"/>
          </p:cNvSpPr>
          <p:nvPr/>
        </p:nvSpPr>
        <p:spPr bwMode="auto">
          <a:xfrm>
            <a:off x="5241925" y="1662113"/>
            <a:ext cx="80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+</a:t>
            </a:r>
            <a:endParaRPr lang="en-US" sz="2100" b="1"/>
          </a:p>
        </p:txBody>
      </p:sp>
      <p:sp>
        <p:nvSpPr>
          <p:cNvPr id="106533" name="Rectangle 37"/>
          <p:cNvSpPr>
            <a:spLocks noChangeArrowheads="1"/>
          </p:cNvSpPr>
          <p:nvPr/>
        </p:nvSpPr>
        <p:spPr bwMode="auto">
          <a:xfrm rot="-1750309">
            <a:off x="2757488" y="4002088"/>
            <a:ext cx="434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Flexes</a:t>
            </a:r>
            <a:endParaRPr lang="en-US" sz="2100" b="1"/>
          </a:p>
        </p:txBody>
      </p:sp>
      <p:sp>
        <p:nvSpPr>
          <p:cNvPr id="106534" name="Rectangle 38"/>
          <p:cNvSpPr>
            <a:spLocks noChangeArrowheads="1"/>
          </p:cNvSpPr>
          <p:nvPr/>
        </p:nvSpPr>
        <p:spPr bwMode="auto">
          <a:xfrm rot="-1347464">
            <a:off x="5822950" y="4651375"/>
            <a:ext cx="5445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Extends</a:t>
            </a:r>
            <a:endParaRPr lang="en-US" sz="2100" b="1"/>
          </a:p>
        </p:txBody>
      </p:sp>
      <p:sp>
        <p:nvSpPr>
          <p:cNvPr id="106536" name="Rectangle 4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Crossed Extensor Reflex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Superficial Reflexes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51149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Initiated by gentle </a:t>
            </a:r>
            <a:r>
              <a:rPr lang="en-US" dirty="0" smtClean="0"/>
              <a:t>___________________________________ stimulation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Example: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__________________________________________ is </a:t>
            </a:r>
            <a:r>
              <a:rPr lang="en-US" dirty="0"/>
              <a:t>initiated by stimulating the lateral aspect of the sole of the foot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response is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Indirectly tests for proper </a:t>
            </a:r>
            <a:r>
              <a:rPr lang="en-US" dirty="0" smtClean="0"/>
              <a:t>____________________________________________  functioning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_________________________________________ : </a:t>
            </a:r>
            <a:r>
              <a:rPr lang="en-US" dirty="0"/>
              <a:t>abnormal plantar reflex indicating </a:t>
            </a:r>
            <a:r>
              <a:rPr lang="en-US" dirty="0" err="1"/>
              <a:t>corticospinal</a:t>
            </a:r>
            <a:r>
              <a:rPr lang="en-US" dirty="0"/>
              <a:t> damage where the great toe </a:t>
            </a:r>
            <a:r>
              <a:rPr lang="en-US" dirty="0" err="1"/>
              <a:t>dorsiflexes</a:t>
            </a:r>
            <a:r>
              <a:rPr lang="en-US" dirty="0"/>
              <a:t> and the smaller toes fan laterally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92300"/>
            <a:ext cx="8156575" cy="41306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 back is innervated by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 via </a:t>
            </a:r>
            <a:r>
              <a:rPr lang="en-US" dirty="0">
                <a:solidFill>
                  <a:srgbClr val="000000"/>
                </a:solidFill>
              </a:rPr>
              <a:t>several branches</a:t>
            </a:r>
          </a:p>
          <a:p>
            <a:r>
              <a:rPr lang="en-US" dirty="0">
                <a:solidFill>
                  <a:srgbClr val="000000"/>
                </a:solidFill>
              </a:rPr>
              <a:t>The thorax is innervated by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 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-T</a:t>
            </a:r>
            <a:r>
              <a:rPr lang="en-US" baseline="-25000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dirty="0" err="1">
                <a:solidFill>
                  <a:srgbClr val="000000"/>
                </a:solidFill>
              </a:rPr>
              <a:t>intercostal</a:t>
            </a:r>
            <a:r>
              <a:rPr lang="en-US" dirty="0">
                <a:solidFill>
                  <a:srgbClr val="000000"/>
                </a:solidFill>
              </a:rPr>
              <a:t> nerves</a:t>
            </a:r>
          </a:p>
          <a:p>
            <a:r>
              <a:rPr lang="en-US" dirty="0" err="1"/>
              <a:t>Intercostal</a:t>
            </a:r>
            <a:r>
              <a:rPr lang="en-US" dirty="0"/>
              <a:t> nerves supply muscles of the ribs, </a:t>
            </a:r>
            <a:r>
              <a:rPr lang="en-US" dirty="0" err="1"/>
              <a:t>anterolateral</a:t>
            </a:r>
            <a:r>
              <a:rPr lang="en-US" dirty="0"/>
              <a:t> thorax, and abdominal wall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 anchor="t"/>
          <a:lstStyle/>
          <a:p>
            <a:r>
              <a:rPr lang="en-US"/>
              <a:t>Spinal Nerve Innervation: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Autonomic Nervous System (ANS)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ANS consists of motor neurons that: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Innervate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Make adjustments to ensure optimal support for body activities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Operate via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Have </a:t>
            </a:r>
            <a:r>
              <a:rPr lang="en-US" dirty="0" smtClean="0"/>
              <a:t>____________________________________ as </a:t>
            </a:r>
            <a:r>
              <a:rPr lang="en-US" dirty="0"/>
              <a:t>most of their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525"/>
            <a:ext cx="7502525" cy="684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ANS Versus Somatic Nervous System (SNS)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ANS differs from the SNS in the following three areas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Efferent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Target organ responses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656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effectors of the </a:t>
            </a:r>
            <a:r>
              <a:rPr lang="en-US" dirty="0" smtClean="0">
                <a:solidFill>
                  <a:srgbClr val="000000"/>
                </a:solidFill>
              </a:rPr>
              <a:t>_____________ are _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r>
              <a:rPr lang="en-US" dirty="0"/>
              <a:t>The effectors of the </a:t>
            </a:r>
            <a:r>
              <a:rPr lang="en-US" dirty="0" smtClean="0"/>
              <a:t>________________ are 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Efferent Pathways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_____________________________________ axons </a:t>
            </a:r>
            <a:r>
              <a:rPr lang="en-US" dirty="0">
                <a:solidFill>
                  <a:srgbClr val="000000"/>
                </a:solidFill>
              </a:rPr>
              <a:t>of 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_______________________________________ extend </a:t>
            </a:r>
            <a:r>
              <a:rPr lang="en-US" dirty="0">
                <a:solidFill>
                  <a:srgbClr val="000000"/>
                </a:solidFill>
              </a:rPr>
              <a:t>from the CNS to the </a:t>
            </a:r>
            <a:r>
              <a:rPr lang="en-US" dirty="0" err="1">
                <a:solidFill>
                  <a:srgbClr val="000000"/>
                </a:solidFill>
              </a:rPr>
              <a:t>effector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Axons of the ANS are a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______________________________________  </a:t>
            </a:r>
            <a:r>
              <a:rPr lang="en-US" dirty="0">
                <a:solidFill>
                  <a:srgbClr val="000000"/>
                </a:solidFill>
              </a:rPr>
              <a:t>(first) neuron has a lightly </a:t>
            </a:r>
            <a:r>
              <a:rPr lang="en-US" dirty="0" err="1">
                <a:solidFill>
                  <a:srgbClr val="000000"/>
                </a:solidFill>
              </a:rPr>
              <a:t>myelinated</a:t>
            </a:r>
            <a:r>
              <a:rPr lang="en-US" dirty="0">
                <a:solidFill>
                  <a:srgbClr val="000000"/>
                </a:solidFill>
              </a:rPr>
              <a:t> axon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_______________________________________  </a:t>
            </a:r>
            <a:r>
              <a:rPr lang="en-US" dirty="0"/>
              <a:t>(second) neuron extends to an </a:t>
            </a:r>
            <a:r>
              <a:rPr lang="en-US" dirty="0" err="1"/>
              <a:t>effector</a:t>
            </a:r>
            <a:r>
              <a:rPr lang="en-US" dirty="0"/>
              <a:t> organ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Neurotransmitter Effects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8616950" cy="53451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All </a:t>
            </a:r>
            <a:r>
              <a:rPr lang="en-US" dirty="0" smtClean="0"/>
              <a:t>____________________________________ neurons </a:t>
            </a:r>
            <a:r>
              <a:rPr lang="en-US" dirty="0"/>
              <a:t>release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which has an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 the ANS: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Preganglionic</a:t>
            </a:r>
            <a:r>
              <a:rPr lang="en-US" dirty="0"/>
              <a:t> fibers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Postganglionic fibers release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or </a:t>
            </a:r>
            <a:r>
              <a:rPr lang="en-US" dirty="0" smtClean="0"/>
              <a:t>_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effect is either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ANS effect depends on the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neurotransmitter released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and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Cervical Plexus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__________________________________ is </a:t>
            </a:r>
            <a:r>
              <a:rPr lang="en-US" dirty="0">
                <a:solidFill>
                  <a:srgbClr val="000000"/>
                </a:solidFill>
              </a:rPr>
              <a:t>formed by ventral </a:t>
            </a:r>
            <a:r>
              <a:rPr lang="en-US" dirty="0" err="1">
                <a:solidFill>
                  <a:srgbClr val="000000"/>
                </a:solidFill>
              </a:rPr>
              <a:t>rami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-C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Most branches are </a:t>
            </a:r>
            <a:r>
              <a:rPr lang="en-US" dirty="0" smtClean="0">
                <a:solidFill>
                  <a:srgbClr val="000000"/>
                </a:solidFill>
              </a:rPr>
              <a:t>________________________________ nerves </a:t>
            </a:r>
            <a:r>
              <a:rPr lang="en-US" dirty="0">
                <a:solidFill>
                  <a:srgbClr val="000000"/>
                </a:solidFill>
              </a:rPr>
              <a:t>of the neck, ear, back of head, and shoulders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most important nerve of this plexus is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phrenic</a:t>
            </a:r>
            <a:r>
              <a:rPr lang="en-US" dirty="0"/>
              <a:t> nerve is the major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52800" cy="1935162"/>
          </a:xfrm>
        </p:spPr>
        <p:txBody>
          <a:bodyPr/>
          <a:lstStyle/>
          <a:p>
            <a:r>
              <a:rPr lang="en-US"/>
              <a:t>Cervical Plexus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725" y="0"/>
            <a:ext cx="562927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Formed by C</a:t>
            </a:r>
            <a:r>
              <a:rPr lang="en-US" baseline="-25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-C</a:t>
            </a:r>
            <a:r>
              <a:rPr lang="en-US" baseline="-25000" dirty="0">
                <a:solidFill>
                  <a:srgbClr val="000000"/>
                </a:solidFill>
              </a:rPr>
              <a:t>8 </a:t>
            </a:r>
            <a:r>
              <a:rPr lang="en-US" dirty="0">
                <a:solidFill>
                  <a:srgbClr val="000000"/>
                </a:solidFill>
              </a:rPr>
              <a:t>and 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(C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and T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may also contribute to this plexus)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gives rise to the </a:t>
            </a:r>
            <a:r>
              <a:rPr lang="en-US" dirty="0" smtClean="0">
                <a:solidFill>
                  <a:srgbClr val="000000"/>
                </a:solidFill>
              </a:rPr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There are four major branches of this plexus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 – </a:t>
            </a:r>
            <a:r>
              <a:rPr lang="en-US" dirty="0">
                <a:solidFill>
                  <a:srgbClr val="000000"/>
                </a:solidFill>
              </a:rPr>
              <a:t>five ventral </a:t>
            </a:r>
            <a:r>
              <a:rPr lang="en-US" dirty="0" err="1">
                <a:solidFill>
                  <a:srgbClr val="000000"/>
                </a:solidFill>
              </a:rPr>
              <a:t>rami</a:t>
            </a:r>
            <a:r>
              <a:rPr lang="en-US" dirty="0">
                <a:solidFill>
                  <a:srgbClr val="000000"/>
                </a:solidFill>
              </a:rPr>
              <a:t> (C</a:t>
            </a:r>
            <a:r>
              <a:rPr lang="en-US" baseline="-25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-T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_______________________________________– </a:t>
            </a:r>
            <a:r>
              <a:rPr lang="en-US" dirty="0">
                <a:solidFill>
                  <a:srgbClr val="000000"/>
                </a:solidFill>
              </a:rPr>
              <a:t>upper, middle, and lower, which form divisions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_______________________________________– </a:t>
            </a:r>
            <a:r>
              <a:rPr lang="en-US" dirty="0">
                <a:solidFill>
                  <a:srgbClr val="000000"/>
                </a:solidFill>
              </a:rPr>
              <a:t>anterior and posterior serve the front and back of the limb</a:t>
            </a:r>
          </a:p>
          <a:p>
            <a:pPr lvl="1"/>
            <a:r>
              <a:rPr lang="en-US" dirty="0" smtClean="0"/>
              <a:t>_______________________________________– </a:t>
            </a:r>
            <a:r>
              <a:rPr lang="en-US" dirty="0"/>
              <a:t>lateral, medial, and posterior fiber bundles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9144000" cy="49672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Plexus: Nerves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Axillary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Musculocutaneous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sends fibers to the biceps </a:t>
            </a:r>
            <a:r>
              <a:rPr lang="en-US" sz="2400" dirty="0" err="1">
                <a:solidFill>
                  <a:srgbClr val="000000"/>
                </a:solidFill>
              </a:rPr>
              <a:t>brachii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dirty="0" err="1">
                <a:solidFill>
                  <a:srgbClr val="000000"/>
                </a:solidFill>
              </a:rPr>
              <a:t>brachialis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branches to most of the flexor muscles of arm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supplies the flexor </a:t>
            </a:r>
            <a:r>
              <a:rPr lang="en-US" sz="2400" dirty="0" err="1">
                <a:solidFill>
                  <a:srgbClr val="000000"/>
                </a:solidFill>
              </a:rPr>
              <a:t>carpi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ulnaris</a:t>
            </a:r>
            <a:r>
              <a:rPr lang="en-US" sz="2400" dirty="0">
                <a:solidFill>
                  <a:srgbClr val="000000"/>
                </a:solidFill>
              </a:rPr>
              <a:t> and part of the flexor </a:t>
            </a:r>
            <a:r>
              <a:rPr lang="en-US" sz="2400" dirty="0" err="1">
                <a:solidFill>
                  <a:srgbClr val="000000"/>
                </a:solidFill>
              </a:rPr>
              <a:t>digitorum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profundus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Radial 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innervates essentially all _</a:t>
            </a:r>
            <a:endParaRPr lang="en-US" sz="24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On-screen Show (4:3)</PresentationFormat>
  <Paragraphs>195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Nerve Plexuses</vt:lpstr>
      <vt:lpstr>Nerve Plexuses</vt:lpstr>
      <vt:lpstr>Spinal Nerve Innervation:</vt:lpstr>
      <vt:lpstr>Cervical Plexus</vt:lpstr>
      <vt:lpstr>Cervical Plexus</vt:lpstr>
      <vt:lpstr>Brachial Plexus</vt:lpstr>
      <vt:lpstr>Brachial Plexus</vt:lpstr>
      <vt:lpstr>Brachial Plexus</vt:lpstr>
      <vt:lpstr>Brachial Plexus: Nerves</vt:lpstr>
      <vt:lpstr>Lumbar Plexus</vt:lpstr>
      <vt:lpstr>Lumbar Plexus</vt:lpstr>
      <vt:lpstr>Sacral Plexus</vt:lpstr>
      <vt:lpstr>Sacral Plexus</vt:lpstr>
      <vt:lpstr>Innervation of Joints</vt:lpstr>
      <vt:lpstr>Reflexes</vt:lpstr>
      <vt:lpstr>Reflex Arc</vt:lpstr>
      <vt:lpstr>Reflex Arc</vt:lpstr>
      <vt:lpstr>Stretch and Deep Tendon Reflexes</vt:lpstr>
      <vt:lpstr>Muscle Spindles</vt:lpstr>
      <vt:lpstr>Muscle Spindles</vt:lpstr>
      <vt:lpstr>Operation of the Muscle Spindles</vt:lpstr>
      <vt:lpstr>Operation of the Muscle Spindle</vt:lpstr>
      <vt:lpstr>Stretch Reflex</vt:lpstr>
      <vt:lpstr>Stretch Reflex</vt:lpstr>
      <vt:lpstr>Golgi Tendon Reflex</vt:lpstr>
      <vt:lpstr>Golgi Tendon Reflex</vt:lpstr>
      <vt:lpstr>Flexor and Crossed Extensor Reflexes</vt:lpstr>
      <vt:lpstr>Crossed Extensor Reflex</vt:lpstr>
      <vt:lpstr>Superficial Reflexes</vt:lpstr>
      <vt:lpstr>Autonomic Nervous System (ANS)</vt:lpstr>
      <vt:lpstr>Slide 31</vt:lpstr>
      <vt:lpstr>ANS Versus Somatic Nervous System (SNS)</vt:lpstr>
      <vt:lpstr>Effectors</vt:lpstr>
      <vt:lpstr>Efferent Pathways</vt:lpstr>
      <vt:lpstr>Neurotransmitter Effects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Plexuses</dc:title>
  <dc:creator>bawargo</dc:creator>
  <cp:lastModifiedBy>bawargo</cp:lastModifiedBy>
  <cp:revision>1</cp:revision>
  <dcterms:created xsi:type="dcterms:W3CDTF">2009-03-23T19:58:52Z</dcterms:created>
  <dcterms:modified xsi:type="dcterms:W3CDTF">2009-03-23T19:59:29Z</dcterms:modified>
</cp:coreProperties>
</file>