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8" r:id="rId10"/>
    <p:sldId id="270" r:id="rId11"/>
    <p:sldId id="271" r:id="rId12"/>
    <p:sldId id="272" r:id="rId13"/>
    <p:sldId id="274" r:id="rId14"/>
    <p:sldId id="275" r:id="rId15"/>
    <p:sldId id="277" r:id="rId16"/>
    <p:sldId id="279" r:id="rId17"/>
    <p:sldId id="281" r:id="rId18"/>
    <p:sldId id="283" r:id="rId19"/>
    <p:sldId id="285" r:id="rId20"/>
    <p:sldId id="286" r:id="rId21"/>
    <p:sldId id="288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5AF2F-2C56-4845-BE66-D66CA3A06F9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9ABFA-D88D-4C59-B70A-AB70B5284A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930F3-C747-41DC-B8E3-0792FFFC3D6E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EEE86-C571-49CC-AE68-25DCD6723E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EEE86-C571-49CC-AE68-25DCD6723E08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22D4A-1601-4DF9-BE79-9CD0C224540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2F67-0B86-4125-97FA-C0F5089AD6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Plexuses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All ventral </a:t>
            </a:r>
            <a:r>
              <a:rPr lang="en-US" dirty="0" err="1">
                <a:solidFill>
                  <a:srgbClr val="000000"/>
                </a:solidFill>
              </a:rPr>
              <a:t>rami</a:t>
            </a:r>
            <a:r>
              <a:rPr lang="en-US" dirty="0">
                <a:solidFill>
                  <a:srgbClr val="000000"/>
                </a:solidFill>
              </a:rPr>
              <a:t> except T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-T</a:t>
            </a:r>
            <a:r>
              <a:rPr lang="en-US" baseline="-25000" dirty="0">
                <a:solidFill>
                  <a:srgbClr val="000000"/>
                </a:solidFill>
              </a:rPr>
              <a:t>12</a:t>
            </a:r>
            <a:r>
              <a:rPr lang="en-US" dirty="0">
                <a:solidFill>
                  <a:srgbClr val="000000"/>
                </a:solidFill>
              </a:rPr>
              <a:t> form interlacing nerve </a:t>
            </a:r>
            <a:r>
              <a:rPr lang="en-US" dirty="0" smtClean="0">
                <a:solidFill>
                  <a:srgbClr val="000000"/>
                </a:solidFill>
              </a:rPr>
              <a:t>___________________________called 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Plexuses </a:t>
            </a:r>
            <a:r>
              <a:rPr lang="en-US" dirty="0">
                <a:solidFill>
                  <a:srgbClr val="000000"/>
                </a:solidFill>
              </a:rPr>
              <a:t>are found in the cervical, brachial, lumbar, and sacral regions</a:t>
            </a:r>
          </a:p>
          <a:p>
            <a:r>
              <a:rPr lang="en-US" dirty="0">
                <a:solidFill>
                  <a:srgbClr val="000000"/>
                </a:solidFill>
              </a:rPr>
              <a:t>Each resulting branch of a plexus contains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Innervation of Joints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Hilton’s law: any nerve serving a muscle that produces </a:t>
            </a:r>
            <a:r>
              <a:rPr lang="en-US" dirty="0" smtClean="0"/>
              <a:t>_____________________________ at </a:t>
            </a:r>
            <a:r>
              <a:rPr lang="en-US" dirty="0"/>
              <a:t>a joint also innervates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 reflex is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Reflexes </a:t>
            </a:r>
            <a:r>
              <a:rPr lang="en-US" dirty="0">
                <a:solidFill>
                  <a:srgbClr val="000000"/>
                </a:solidFill>
              </a:rPr>
              <a:t>may: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Be inborn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Involve only peripheral nerves and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Involve </a:t>
            </a:r>
            <a:r>
              <a:rPr lang="en-US" dirty="0"/>
              <a:t>higher brain centers as well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 Arc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1815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There are five components of a reflex arc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site of stimulus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transmits the afferent impulse to the CNS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either monosynaptic or polysynaptic region within the CNS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 conducts efferent impulses from the integration center to an </a:t>
            </a:r>
            <a:r>
              <a:rPr lang="en-US" sz="2000" dirty="0" err="1">
                <a:solidFill>
                  <a:srgbClr val="000000"/>
                </a:solidFill>
              </a:rPr>
              <a:t>effector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muscle fiber or gland that responds to the efferent impulse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Stretch and Deep Tendon Reflexes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For skeletal muscles to perform normally: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Golgi tendon organs </a:t>
            </a:r>
            <a:r>
              <a:rPr lang="en-US" dirty="0" smtClean="0">
                <a:solidFill>
                  <a:srgbClr val="000000"/>
                </a:solidFill>
              </a:rPr>
              <a:t>(_______________________________________) </a:t>
            </a:r>
            <a:r>
              <a:rPr lang="en-US" dirty="0">
                <a:solidFill>
                  <a:srgbClr val="000000"/>
                </a:solidFill>
              </a:rPr>
              <a:t>must constantly inform the brain as to the state of the muscle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Stretch reflexes initiated by muscle spindles must maintain healthy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/>
              <a:t>Muscle Spindles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14667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>
                <a:solidFill>
                  <a:srgbClr val="000000"/>
                </a:solidFill>
              </a:rPr>
              <a:t>Muscle spindles are wrapped with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______________________________________: </a:t>
            </a:r>
            <a:r>
              <a:rPr lang="en-US" dirty="0">
                <a:solidFill>
                  <a:srgbClr val="000000"/>
                </a:solidFill>
              </a:rPr>
              <a:t>primary sensory endings of type </a:t>
            </a:r>
            <a:r>
              <a:rPr lang="en-US" dirty="0" err="1">
                <a:solidFill>
                  <a:srgbClr val="000000"/>
                </a:solidFill>
              </a:rPr>
              <a:t>Ia</a:t>
            </a:r>
            <a:r>
              <a:rPr lang="en-US" dirty="0">
                <a:solidFill>
                  <a:srgbClr val="000000"/>
                </a:solidFill>
              </a:rPr>
              <a:t> fibers and secondary sensory endings of type II fibers</a:t>
            </a:r>
          </a:p>
          <a:p>
            <a:pPr>
              <a:lnSpc>
                <a:spcPct val="95000"/>
              </a:lnSpc>
            </a:pPr>
            <a:r>
              <a:rPr lang="en-US" dirty="0">
                <a:solidFill>
                  <a:srgbClr val="000000"/>
                </a:solidFill>
              </a:rPr>
              <a:t>These regions are innervated by gamma (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</a:t>
            </a:r>
            <a:r>
              <a:rPr lang="en-US" dirty="0">
                <a:solidFill>
                  <a:srgbClr val="000000"/>
                </a:solidFill>
              </a:rPr>
              <a:t>) efferent fibers</a:t>
            </a:r>
          </a:p>
          <a:p>
            <a:pPr>
              <a:lnSpc>
                <a:spcPct val="95000"/>
              </a:lnSpc>
            </a:pPr>
            <a:r>
              <a:rPr lang="en-US" dirty="0"/>
              <a:t>Note: contractile muscle fibers are </a:t>
            </a:r>
            <a:r>
              <a:rPr lang="en-US" dirty="0" err="1"/>
              <a:t>extrafusal</a:t>
            </a:r>
            <a:r>
              <a:rPr lang="en-US" dirty="0"/>
              <a:t> fibers and are innervated by alpha (</a:t>
            </a:r>
            <a:r>
              <a:rPr lang="en-US" dirty="0">
                <a:sym typeface="Symbol" pitchFamily="18" charset="2"/>
              </a:rPr>
              <a:t></a:t>
            </a:r>
            <a:r>
              <a:rPr lang="en-US" dirty="0"/>
              <a:t>) efferent fibers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of the Muscle Spindles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 the </a:t>
            </a:r>
            <a:r>
              <a:rPr lang="en-US" dirty="0">
                <a:solidFill>
                  <a:srgbClr val="000000"/>
                </a:solidFill>
              </a:rPr>
              <a:t>muscles activates the muscle spindle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There is an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_________________________________________________________________________________ in </a:t>
            </a:r>
            <a:r>
              <a:rPr lang="en-US" dirty="0" err="1">
                <a:solidFill>
                  <a:srgbClr val="000000"/>
                </a:solidFill>
              </a:rPr>
              <a:t>Ia</a:t>
            </a:r>
            <a:r>
              <a:rPr lang="en-US" dirty="0">
                <a:solidFill>
                  <a:srgbClr val="000000"/>
                </a:solidFill>
              </a:rPr>
              <a:t> fibers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 the </a:t>
            </a:r>
            <a:r>
              <a:rPr lang="en-US" dirty="0">
                <a:solidFill>
                  <a:srgbClr val="000000"/>
                </a:solidFill>
              </a:rPr>
              <a:t>muscle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________________________________________on </a:t>
            </a:r>
            <a:r>
              <a:rPr lang="en-US" dirty="0">
                <a:solidFill>
                  <a:srgbClr val="000000"/>
                </a:solidFill>
              </a:rPr>
              <a:t>the muscle spindle</a:t>
            </a:r>
          </a:p>
          <a:p>
            <a:pPr lvl="1"/>
            <a:r>
              <a:rPr lang="en-US" dirty="0"/>
              <a:t>There is a decreased rate of action potential on </a:t>
            </a:r>
            <a:r>
              <a:rPr lang="en-US" dirty="0" err="1"/>
              <a:t>Ia</a:t>
            </a:r>
            <a:r>
              <a:rPr lang="en-US" dirty="0"/>
              <a:t> fibers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Stretch Reflex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270875" cy="5056188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Stretching the muscle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Excited 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</a:t>
            </a:r>
            <a:r>
              <a:rPr lang="en-US" sz="2800" dirty="0">
                <a:solidFill>
                  <a:srgbClr val="000000"/>
                </a:solidFill>
              </a:rPr>
              <a:t> motor neurons of the spindle cause the stretched muscle to contract</a:t>
            </a:r>
          </a:p>
          <a:p>
            <a:r>
              <a:rPr lang="en-US" sz="2800" dirty="0">
                <a:solidFill>
                  <a:srgbClr val="000000"/>
                </a:solidFill>
              </a:rPr>
              <a:t>Afferent impulses from the spindle result in inhibition of the antagonist</a:t>
            </a:r>
          </a:p>
          <a:p>
            <a:r>
              <a:rPr lang="en-US" sz="2800" dirty="0">
                <a:solidFill>
                  <a:srgbClr val="000000"/>
                </a:solidFill>
              </a:rPr>
              <a:t>Example: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Tapping the patellar tendon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quadriceps contract and the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Golgi Tendon Reflex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 of </a:t>
            </a:r>
            <a:r>
              <a:rPr lang="en-US" dirty="0">
                <a:solidFill>
                  <a:srgbClr val="000000"/>
                </a:solidFill>
              </a:rPr>
              <a:t>the stretch reflex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 the </a:t>
            </a:r>
            <a:r>
              <a:rPr lang="en-US" dirty="0">
                <a:solidFill>
                  <a:srgbClr val="000000"/>
                </a:solidFill>
              </a:rPr>
              <a:t>muscle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Afferent Golgi tendon neurons are stimulated, neurons inhibit the contracting muscle, and the antagonistic muscle is activated</a:t>
            </a:r>
          </a:p>
          <a:p>
            <a:pPr>
              <a:lnSpc>
                <a:spcPct val="90000"/>
              </a:lnSpc>
            </a:pPr>
            <a:r>
              <a:rPr lang="en-US" dirty="0"/>
              <a:t>As a result, the contracting muscle relaxes and the antagonist contracts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Flexor and Crossed Extensor Reflexes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_____________________________________ is </a:t>
            </a:r>
            <a:r>
              <a:rPr lang="en-US" dirty="0">
                <a:solidFill>
                  <a:srgbClr val="000000"/>
                </a:solidFill>
              </a:rPr>
              <a:t>initiated by a </a:t>
            </a:r>
            <a:r>
              <a:rPr lang="en-US" dirty="0" smtClean="0">
                <a:solidFill>
                  <a:srgbClr val="000000"/>
                </a:solidFill>
              </a:rPr>
              <a:t>_________________________ </a:t>
            </a:r>
            <a:r>
              <a:rPr lang="en-US" dirty="0">
                <a:solidFill>
                  <a:srgbClr val="000000"/>
                </a:solidFill>
              </a:rPr>
              <a:t>stimulus (actual or perceived) that causes automatic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</a:t>
            </a:r>
            <a:r>
              <a:rPr lang="en-US" dirty="0">
                <a:solidFill>
                  <a:srgbClr val="000000"/>
                </a:solidFill>
              </a:rPr>
              <a:t>of the threatened body part</a:t>
            </a:r>
          </a:p>
          <a:p>
            <a:r>
              <a:rPr lang="en-US" dirty="0">
                <a:solidFill>
                  <a:srgbClr val="000000"/>
                </a:solidFill>
              </a:rPr>
              <a:t>The crossed extensor reflex has two parts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stimulated side is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Superficial Reflexes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71600"/>
            <a:ext cx="8270875" cy="51149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Initiated by gentle </a:t>
            </a:r>
            <a:r>
              <a:rPr lang="en-US" dirty="0" smtClean="0"/>
              <a:t>___________________________________ stimulation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__________________________________________ is </a:t>
            </a:r>
            <a:r>
              <a:rPr lang="en-US" dirty="0"/>
              <a:t>initiated by stimulating the lateral aspect of the sole of the foot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response is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Indirectly tests for proper </a:t>
            </a:r>
            <a:r>
              <a:rPr lang="en-US" dirty="0" smtClean="0"/>
              <a:t>____________________________________________  functioning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 : </a:t>
            </a:r>
            <a:r>
              <a:rPr lang="en-US" dirty="0"/>
              <a:t>abnormal plantar reflex indicating </a:t>
            </a:r>
            <a:r>
              <a:rPr lang="en-US" dirty="0" err="1"/>
              <a:t>corticospinal</a:t>
            </a:r>
            <a:r>
              <a:rPr lang="en-US" dirty="0"/>
              <a:t> damage where the great toe </a:t>
            </a:r>
            <a:r>
              <a:rPr lang="en-US" dirty="0" err="1"/>
              <a:t>dorsiflexes</a:t>
            </a:r>
            <a:r>
              <a:rPr lang="en-US" dirty="0"/>
              <a:t> and the smaller toes fan laterally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Plexuses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Fibers travel to the periphery via several different routes</a:t>
            </a:r>
          </a:p>
          <a:p>
            <a:r>
              <a:rPr lang="en-US" dirty="0">
                <a:solidFill>
                  <a:srgbClr val="000000"/>
                </a:solidFill>
              </a:rPr>
              <a:t>Each muscle receives a nerve supply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Damage </a:t>
            </a:r>
            <a:r>
              <a:rPr lang="en-US" dirty="0"/>
              <a:t>to </a:t>
            </a:r>
            <a:r>
              <a:rPr lang="en-US" dirty="0" smtClean="0"/>
              <a:t>_____________________________________ cannot </a:t>
            </a:r>
            <a:r>
              <a:rPr lang="en-US" dirty="0"/>
              <a:t>completely paralyze a muscle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Autonomic Nervous System (ANS)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ANS consists of motor neurons that: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Innervate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Make adjustments to ensure optimal support for body activities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Operate via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Have </a:t>
            </a:r>
            <a:r>
              <a:rPr lang="en-US" dirty="0" smtClean="0"/>
              <a:t>____________________________________ as </a:t>
            </a:r>
            <a:r>
              <a:rPr lang="en-US" dirty="0"/>
              <a:t>most of their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ANS Versus Somatic Nervous System (SNS)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ANS differs from the SNS in the following three areas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Efferent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Target organ responses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656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effectors of the </a:t>
            </a:r>
            <a:r>
              <a:rPr lang="en-US" dirty="0" smtClean="0">
                <a:solidFill>
                  <a:srgbClr val="000000"/>
                </a:solidFill>
              </a:rPr>
              <a:t>_____________ are 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The effectors of the </a:t>
            </a:r>
            <a:r>
              <a:rPr lang="en-US" dirty="0" smtClean="0"/>
              <a:t>________________ are 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Efferent Pathways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_____________________________________ axons </a:t>
            </a:r>
            <a:r>
              <a:rPr lang="en-US" dirty="0">
                <a:solidFill>
                  <a:srgbClr val="000000"/>
                </a:solidFill>
              </a:rPr>
              <a:t>of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 extend </a:t>
            </a:r>
            <a:r>
              <a:rPr lang="en-US" dirty="0">
                <a:solidFill>
                  <a:srgbClr val="000000"/>
                </a:solidFill>
              </a:rPr>
              <a:t>from the CNS to the </a:t>
            </a:r>
            <a:r>
              <a:rPr lang="en-US" dirty="0" err="1">
                <a:solidFill>
                  <a:srgbClr val="000000"/>
                </a:solidFill>
              </a:rPr>
              <a:t>effector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Axons of the ANS are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 </a:t>
            </a:r>
            <a:r>
              <a:rPr lang="en-US" dirty="0">
                <a:solidFill>
                  <a:srgbClr val="000000"/>
                </a:solidFill>
              </a:rPr>
              <a:t>(first) neuron has a lightly </a:t>
            </a:r>
            <a:r>
              <a:rPr lang="en-US" dirty="0" err="1">
                <a:solidFill>
                  <a:srgbClr val="000000"/>
                </a:solidFill>
              </a:rPr>
              <a:t>myelinated</a:t>
            </a:r>
            <a:r>
              <a:rPr lang="en-US" dirty="0">
                <a:solidFill>
                  <a:srgbClr val="000000"/>
                </a:solidFill>
              </a:rPr>
              <a:t> axon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_______________________________________  </a:t>
            </a:r>
            <a:r>
              <a:rPr lang="en-US" dirty="0"/>
              <a:t>(second) neuron extends to an </a:t>
            </a:r>
            <a:r>
              <a:rPr lang="en-US" dirty="0" err="1"/>
              <a:t>effector</a:t>
            </a:r>
            <a:r>
              <a:rPr lang="en-US" dirty="0"/>
              <a:t> organ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 Effects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616950" cy="53451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All </a:t>
            </a:r>
            <a:r>
              <a:rPr lang="en-US" dirty="0" smtClean="0"/>
              <a:t>____________________________________ neurons </a:t>
            </a:r>
            <a:r>
              <a:rPr lang="en-US" dirty="0"/>
              <a:t>release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which has an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the ANS: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Preganglionic</a:t>
            </a:r>
            <a:r>
              <a:rPr lang="en-US" dirty="0"/>
              <a:t> fibers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Postganglionic fibers release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or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the effect is either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ANS effect depends on the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neurotransmitter released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92300"/>
            <a:ext cx="8156575" cy="41306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The back is innervated by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 via </a:t>
            </a:r>
            <a:r>
              <a:rPr lang="en-US" dirty="0">
                <a:solidFill>
                  <a:srgbClr val="000000"/>
                </a:solidFill>
              </a:rPr>
              <a:t>several branches</a:t>
            </a:r>
          </a:p>
          <a:p>
            <a:r>
              <a:rPr lang="en-US" dirty="0">
                <a:solidFill>
                  <a:srgbClr val="000000"/>
                </a:solidFill>
              </a:rPr>
              <a:t>The thorax is innervated by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 T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-T</a:t>
            </a:r>
            <a:r>
              <a:rPr lang="en-US" baseline="-25000" dirty="0" smtClean="0">
                <a:solidFill>
                  <a:srgbClr val="000000"/>
                </a:solidFill>
              </a:rPr>
              <a:t>12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as </a:t>
            </a:r>
            <a:r>
              <a:rPr lang="en-US" dirty="0" err="1">
                <a:solidFill>
                  <a:srgbClr val="000000"/>
                </a:solidFill>
              </a:rPr>
              <a:t>intercostal</a:t>
            </a:r>
            <a:r>
              <a:rPr lang="en-US" dirty="0">
                <a:solidFill>
                  <a:srgbClr val="000000"/>
                </a:solidFill>
              </a:rPr>
              <a:t> nerves</a:t>
            </a:r>
          </a:p>
          <a:p>
            <a:r>
              <a:rPr lang="en-US" dirty="0" err="1"/>
              <a:t>Intercostal</a:t>
            </a:r>
            <a:r>
              <a:rPr lang="en-US" dirty="0"/>
              <a:t> nerves supply muscles of the ribs, </a:t>
            </a:r>
            <a:r>
              <a:rPr lang="en-US" dirty="0" err="1"/>
              <a:t>anterolateral</a:t>
            </a:r>
            <a:r>
              <a:rPr lang="en-US" dirty="0"/>
              <a:t> thorax, and abdominal wall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noFill/>
          <a:ln/>
        </p:spPr>
        <p:txBody>
          <a:bodyPr anchor="t"/>
          <a:lstStyle/>
          <a:p>
            <a:r>
              <a:rPr lang="en-US"/>
              <a:t>Spinal Nerve Innervation: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Cervical Plexus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 is </a:t>
            </a:r>
            <a:r>
              <a:rPr lang="en-US" dirty="0">
                <a:solidFill>
                  <a:srgbClr val="000000"/>
                </a:solidFill>
              </a:rPr>
              <a:t>formed by ventral </a:t>
            </a:r>
            <a:r>
              <a:rPr lang="en-US" dirty="0" err="1">
                <a:solidFill>
                  <a:srgbClr val="000000"/>
                </a:solidFill>
              </a:rPr>
              <a:t>rami</a:t>
            </a:r>
            <a:r>
              <a:rPr lang="en-US" dirty="0">
                <a:solidFill>
                  <a:srgbClr val="000000"/>
                </a:solidFill>
              </a:rPr>
              <a:t> of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-C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Most branches are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 nerves </a:t>
            </a:r>
            <a:r>
              <a:rPr lang="en-US" dirty="0">
                <a:solidFill>
                  <a:srgbClr val="000000"/>
                </a:solidFill>
              </a:rPr>
              <a:t>of the neck, ear, back of head, and shoulders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most important nerve of this plexus is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err="1"/>
              <a:t>phrenic</a:t>
            </a:r>
            <a:r>
              <a:rPr lang="en-US" dirty="0"/>
              <a:t> nerve is the major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Brachial Plexus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Formed by C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-C</a:t>
            </a:r>
            <a:r>
              <a:rPr lang="en-US" baseline="-25000" dirty="0">
                <a:solidFill>
                  <a:srgbClr val="000000"/>
                </a:solidFill>
              </a:rPr>
              <a:t>8 </a:t>
            </a:r>
            <a:r>
              <a:rPr lang="en-US" dirty="0">
                <a:solidFill>
                  <a:srgbClr val="000000"/>
                </a:solidFill>
              </a:rPr>
              <a:t>and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(C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and T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may also contribute to this plexus)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It </a:t>
            </a:r>
            <a:r>
              <a:rPr lang="en-US" dirty="0">
                <a:solidFill>
                  <a:srgbClr val="000000"/>
                </a:solidFill>
              </a:rPr>
              <a:t>gives rise to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Brachial Plexus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There are four major branches of this plexus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 – </a:t>
            </a:r>
            <a:r>
              <a:rPr lang="en-US" dirty="0">
                <a:solidFill>
                  <a:srgbClr val="000000"/>
                </a:solidFill>
              </a:rPr>
              <a:t>five ventral </a:t>
            </a:r>
            <a:r>
              <a:rPr lang="en-US" dirty="0" err="1">
                <a:solidFill>
                  <a:srgbClr val="000000"/>
                </a:solidFill>
              </a:rPr>
              <a:t>rami</a:t>
            </a:r>
            <a:r>
              <a:rPr lang="en-US" dirty="0">
                <a:solidFill>
                  <a:srgbClr val="000000"/>
                </a:solidFill>
              </a:rPr>
              <a:t> (C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_______________________________________– </a:t>
            </a:r>
            <a:r>
              <a:rPr lang="en-US" dirty="0">
                <a:solidFill>
                  <a:srgbClr val="000000"/>
                </a:solidFill>
              </a:rPr>
              <a:t>upper, middle, and lower, which form divisions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_______________________________________– </a:t>
            </a:r>
            <a:r>
              <a:rPr lang="en-US" dirty="0">
                <a:solidFill>
                  <a:srgbClr val="000000"/>
                </a:solidFill>
              </a:rPr>
              <a:t>anterior and posterior serve the front and back of the limb</a:t>
            </a:r>
          </a:p>
          <a:p>
            <a:pPr lvl="1"/>
            <a:r>
              <a:rPr lang="en-US" dirty="0" smtClean="0"/>
              <a:t>_______________________________________– </a:t>
            </a:r>
            <a:r>
              <a:rPr lang="en-US" dirty="0"/>
              <a:t>lateral, medial, and posterior fiber bundles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Brachial Plexus: Nerves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Axillary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Musculocutaneous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sends fibers to the biceps </a:t>
            </a:r>
            <a:r>
              <a:rPr lang="en-US" sz="2400" dirty="0" err="1">
                <a:solidFill>
                  <a:srgbClr val="000000"/>
                </a:solidFill>
              </a:rPr>
              <a:t>brachii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dirty="0" err="1">
                <a:solidFill>
                  <a:srgbClr val="000000"/>
                </a:solidFill>
              </a:rPr>
              <a:t>brachialis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branches to most of the flexor muscles of arm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supplies the flexor </a:t>
            </a:r>
            <a:r>
              <a:rPr lang="en-US" sz="2400" dirty="0" err="1">
                <a:solidFill>
                  <a:srgbClr val="000000"/>
                </a:solidFill>
              </a:rPr>
              <a:t>carpi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ulnaris</a:t>
            </a:r>
            <a:r>
              <a:rPr lang="en-US" sz="2400" dirty="0">
                <a:solidFill>
                  <a:srgbClr val="000000"/>
                </a:solidFill>
              </a:rPr>
              <a:t> and part of the flexor </a:t>
            </a:r>
            <a:r>
              <a:rPr lang="en-US" sz="2400" dirty="0" err="1">
                <a:solidFill>
                  <a:srgbClr val="000000"/>
                </a:solidFill>
              </a:rPr>
              <a:t>digitorum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profundus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Radial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innervates essentially all 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Lumbar Plexus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6575" cy="45259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Arises from L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and innervates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major nerves are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Sacral Plexus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Arises from L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-S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and serves the buttock, lower limb, pelvic structures, and the perineum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major nerve is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sciatic is actually composed of two nerves: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846</Words>
  <Application>Microsoft Office PowerPoint</Application>
  <PresentationFormat>On-screen Show (4:3)</PresentationFormat>
  <Paragraphs>149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Nerve Plexuses</vt:lpstr>
      <vt:lpstr>Nerve Plexuses</vt:lpstr>
      <vt:lpstr>Spinal Nerve Innervation:</vt:lpstr>
      <vt:lpstr>Cervical Plexus</vt:lpstr>
      <vt:lpstr>Brachial Plexus</vt:lpstr>
      <vt:lpstr>Brachial Plexus</vt:lpstr>
      <vt:lpstr>Brachial Plexus: Nerves</vt:lpstr>
      <vt:lpstr>Lumbar Plexus</vt:lpstr>
      <vt:lpstr>Sacral Plexus</vt:lpstr>
      <vt:lpstr>Innervation of Joints</vt:lpstr>
      <vt:lpstr>Reflexes</vt:lpstr>
      <vt:lpstr>Reflex Arc</vt:lpstr>
      <vt:lpstr>Stretch and Deep Tendon Reflexes</vt:lpstr>
      <vt:lpstr>Muscle Spindles</vt:lpstr>
      <vt:lpstr>Operation of the Muscle Spindles</vt:lpstr>
      <vt:lpstr>Stretch Reflex</vt:lpstr>
      <vt:lpstr>Golgi Tendon Reflex</vt:lpstr>
      <vt:lpstr>Flexor and Crossed Extensor Reflexes</vt:lpstr>
      <vt:lpstr>Superficial Reflexes</vt:lpstr>
      <vt:lpstr>Autonomic Nervous System (ANS)</vt:lpstr>
      <vt:lpstr>ANS Versus Somatic Nervous System (SNS)</vt:lpstr>
      <vt:lpstr>Effectors</vt:lpstr>
      <vt:lpstr>Efferent Pathways</vt:lpstr>
      <vt:lpstr>Neurotransmitter Effects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Nerve Plexuses</dc:title>
  <dc:creator>bawargo</dc:creator>
  <cp:lastModifiedBy>bawargo</cp:lastModifiedBy>
  <cp:revision>2</cp:revision>
  <dcterms:created xsi:type="dcterms:W3CDTF">2009-03-23T19:58:52Z</dcterms:created>
  <dcterms:modified xsi:type="dcterms:W3CDTF">2009-03-23T20:00:15Z</dcterms:modified>
</cp:coreProperties>
</file>