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Divisions of the ANS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ANS divisions: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mobilizes the body during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performs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___________________________________________ and </a:t>
            </a:r>
            <a:r>
              <a:rPr lang="en-US" dirty="0">
                <a:solidFill>
                  <a:srgbClr val="000000"/>
                </a:solidFill>
              </a:rPr>
              <a:t>conserves body energy </a:t>
            </a:r>
          </a:p>
          <a:p>
            <a:endParaRPr lang="en-US" dirty="0"/>
          </a:p>
          <a:p>
            <a:r>
              <a:rPr lang="en-US" dirty="0"/>
              <a:t>The two divisions provide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 follows one of three pathways upon entering the </a:t>
            </a:r>
            <a:r>
              <a:rPr lang="en-US" dirty="0" err="1">
                <a:solidFill>
                  <a:srgbClr val="000000"/>
                </a:solidFill>
              </a:rPr>
              <a:t>paravertebral</a:t>
            </a:r>
            <a:r>
              <a:rPr lang="en-US" dirty="0">
                <a:solidFill>
                  <a:srgbClr val="000000"/>
                </a:solidFill>
              </a:rPr>
              <a:t> ganglia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Synapse with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_______________________________________ the </a:t>
            </a:r>
            <a:r>
              <a:rPr lang="en-US" dirty="0">
                <a:solidFill>
                  <a:srgbClr val="000000"/>
                </a:solidFill>
              </a:rPr>
              <a:t>sympathetic chain to synapse in another chain ganglion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Pass through the chain ganglion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Chain Ganglia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Postganglionic axons enter the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via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These fibers innervate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 err="1"/>
              <a:t>Rami</a:t>
            </a:r>
            <a:r>
              <a:rPr lang="en-US" dirty="0"/>
              <a:t> </a:t>
            </a:r>
            <a:r>
              <a:rPr lang="en-US" dirty="0" err="1"/>
              <a:t>communicantes</a:t>
            </a:r>
            <a:r>
              <a:rPr lang="en-US" dirty="0"/>
              <a:t> are associated </a:t>
            </a:r>
            <a:r>
              <a:rPr lang="en-US" dirty="0" smtClean="0"/>
              <a:t>_______________ with </a:t>
            </a:r>
            <a:r>
              <a:rPr lang="en-US" dirty="0"/>
              <a:t>the sympathetic division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Head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emerge from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-T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synapse in the superior cervical ganglion</a:t>
            </a:r>
          </a:p>
          <a:p>
            <a:r>
              <a:rPr lang="en-US" dirty="0">
                <a:solidFill>
                  <a:srgbClr val="000000"/>
                </a:solidFill>
              </a:rPr>
              <a:t>These fibers: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Serve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Stimulate dilator muscles 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Inhibit nasal and salivary glands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Thorax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Preganglionic</a:t>
            </a:r>
            <a:r>
              <a:rPr lang="en-US" dirty="0"/>
              <a:t> fibers emerge from T</a:t>
            </a:r>
            <a:r>
              <a:rPr lang="en-US" baseline="-25000" dirty="0"/>
              <a:t>1</a:t>
            </a:r>
            <a:r>
              <a:rPr lang="en-US" dirty="0"/>
              <a:t>-T</a:t>
            </a:r>
            <a:r>
              <a:rPr lang="en-US" baseline="-25000" dirty="0"/>
              <a:t>6</a:t>
            </a:r>
            <a:r>
              <a:rPr lang="en-US" dirty="0"/>
              <a:t> and synapse in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Postganglionic fibers emerge from the middle and inferior cervical ganglia and enter nerves C</a:t>
            </a:r>
            <a:r>
              <a:rPr lang="en-US" baseline="-25000" dirty="0"/>
              <a:t>4</a:t>
            </a:r>
            <a:r>
              <a:rPr lang="en-US" dirty="0"/>
              <a:t>-C</a:t>
            </a:r>
            <a:r>
              <a:rPr lang="en-US" baseline="-25000" dirty="0"/>
              <a:t>8</a:t>
            </a:r>
            <a:endParaRPr lang="en-US" dirty="0"/>
          </a:p>
          <a:p>
            <a:r>
              <a:rPr lang="en-US" dirty="0"/>
              <a:t>These fibers innervate the </a:t>
            </a:r>
            <a:r>
              <a:rPr lang="en-US" dirty="0" smtClean="0"/>
              <a:t>___________________  </a:t>
            </a:r>
            <a:r>
              <a:rPr lang="en-US" dirty="0"/>
              <a:t>via the cardiac plexus, as well as innervating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Thorax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T</a:t>
            </a:r>
            <a:r>
              <a:rPr lang="en-US" baseline="-25000" dirty="0"/>
              <a:t>1</a:t>
            </a:r>
            <a:r>
              <a:rPr lang="en-US" dirty="0"/>
              <a:t>-T</a:t>
            </a:r>
            <a:r>
              <a:rPr lang="en-US" baseline="-25000" dirty="0"/>
              <a:t>6</a:t>
            </a:r>
            <a:r>
              <a:rPr lang="en-US" dirty="0"/>
              <a:t> </a:t>
            </a:r>
            <a:r>
              <a:rPr lang="en-US" dirty="0" err="1"/>
              <a:t>preganglionic</a:t>
            </a:r>
            <a:r>
              <a:rPr lang="en-US" dirty="0"/>
              <a:t> fibers synapse in the nearest chain ganglia</a:t>
            </a:r>
          </a:p>
          <a:p>
            <a:r>
              <a:rPr lang="en-US" dirty="0"/>
              <a:t>Postganglionic fibers directly serve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Collateral Ganglia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These fibers (T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 leave the sympathetic chain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They form thoracic, lumbar, and sacral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Their ganglia include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superior and inferior </a:t>
            </a:r>
            <a:r>
              <a:rPr lang="en-US" dirty="0" err="1"/>
              <a:t>mesenterics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Abdomen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nerves innervating the abdomen have </a:t>
            </a: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from 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They travel through the thoracic </a:t>
            </a:r>
            <a:r>
              <a:rPr lang="en-US" dirty="0" err="1">
                <a:solidFill>
                  <a:srgbClr val="000000"/>
                </a:solidFill>
              </a:rPr>
              <a:t>splanchnic</a:t>
            </a:r>
            <a:r>
              <a:rPr lang="en-US" dirty="0">
                <a:solidFill>
                  <a:srgbClr val="000000"/>
                </a:solidFill>
              </a:rPr>
              <a:t> nerves and synapse at the celiac and superior mesenteric ganglia</a:t>
            </a:r>
          </a:p>
          <a:p>
            <a:endParaRPr lang="en-US" dirty="0"/>
          </a:p>
          <a:p>
            <a:r>
              <a:rPr lang="en-US" dirty="0"/>
              <a:t>Postganglionic fibers serve 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Pelvis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originate from T</a:t>
            </a:r>
            <a:r>
              <a:rPr lang="en-US" baseline="-25000" dirty="0">
                <a:solidFill>
                  <a:srgbClr val="000000"/>
                </a:solidFill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Most travel via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</a:t>
            </a:r>
            <a:r>
              <a:rPr lang="en-US" dirty="0" err="1" smtClean="0">
                <a:solidFill>
                  <a:srgbClr val="000000"/>
                </a:solidFill>
              </a:rPr>
              <a:t>splanchnic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nerves to the inferior mesenteric and </a:t>
            </a:r>
            <a:r>
              <a:rPr lang="en-US" dirty="0" err="1">
                <a:solidFill>
                  <a:srgbClr val="000000"/>
                </a:solidFill>
              </a:rPr>
              <a:t>hypogastric</a:t>
            </a:r>
            <a:r>
              <a:rPr lang="en-US" dirty="0">
                <a:solidFill>
                  <a:srgbClr val="000000"/>
                </a:solidFill>
              </a:rPr>
              <a:t> ganglia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Postganglionic fibers serve the distal half of the large intestine, the </a:t>
            </a:r>
            <a:r>
              <a:rPr lang="en-US" dirty="0" smtClean="0"/>
              <a:t>____________________________________, </a:t>
            </a:r>
            <a:r>
              <a:rPr lang="en-US" dirty="0"/>
              <a:t>and the reproductive organs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the Adrenal Medulla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Fibers of the thoracic </a:t>
            </a:r>
            <a:r>
              <a:rPr lang="en-US" dirty="0" err="1"/>
              <a:t>splanchnic</a:t>
            </a:r>
            <a:r>
              <a:rPr lang="en-US" dirty="0"/>
              <a:t> nerve pass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Upon stimulation, </a:t>
            </a:r>
            <a:r>
              <a:rPr lang="en-US" dirty="0" err="1"/>
              <a:t>medullary</a:t>
            </a:r>
            <a:r>
              <a:rPr lang="en-US" dirty="0"/>
              <a:t> cells secrete </a:t>
            </a:r>
            <a:r>
              <a:rPr lang="en-US" dirty="0" smtClean="0"/>
              <a:t>____________________________________________________________________________into </a:t>
            </a:r>
            <a:r>
              <a:rPr lang="en-US" dirty="0"/>
              <a:t>the blood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8305800" cy="6875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Role of the Parasympathetic Division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Concerned with keeping body energy use low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Involves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Its activity is illustrated in a person who relaxes after a meal 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Blood pressure, heart rate, and respiratory rates are low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Gastrointestinal tract activity is high</a:t>
            </a:r>
          </a:p>
          <a:p>
            <a:pPr lvl="1"/>
            <a:r>
              <a:rPr lang="en-US" sz="2400" dirty="0"/>
              <a:t>The skin is warm and the pupils are constricted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Visceral Reflexes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____________________________reflexes </a:t>
            </a:r>
            <a:r>
              <a:rPr lang="en-US" dirty="0"/>
              <a:t>have the same elements as </a:t>
            </a:r>
            <a:r>
              <a:rPr lang="en-US" dirty="0" smtClean="0"/>
              <a:t>_______________________________reflexes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They are always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Afferent fibers are found in spinal and autonomic nerves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Referred Pain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6934200" cy="4830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Pain stimuli arising from </a:t>
            </a:r>
            <a:r>
              <a:rPr lang="en-US" sz="2800" dirty="0" smtClean="0"/>
              <a:t>the_______________________________ are 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This may be due to the fact that visceral pain afferents travel along the same pathways as somatic pain fibers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 and Receptors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Acetylcholine (</a:t>
            </a:r>
            <a:r>
              <a:rPr lang="en-US" sz="2800" dirty="0" err="1">
                <a:solidFill>
                  <a:srgbClr val="000000"/>
                </a:solidFill>
              </a:rPr>
              <a:t>ACh</a:t>
            </a:r>
            <a:r>
              <a:rPr lang="en-US" sz="2800" dirty="0">
                <a:solidFill>
                  <a:srgbClr val="000000"/>
                </a:solidFill>
              </a:rPr>
              <a:t>) and </a:t>
            </a:r>
            <a:r>
              <a:rPr lang="en-US" sz="2800" dirty="0" err="1">
                <a:solidFill>
                  <a:srgbClr val="000000"/>
                </a:solidFill>
              </a:rPr>
              <a:t>norepinephrine</a:t>
            </a:r>
            <a:r>
              <a:rPr lang="en-US" sz="2800" dirty="0">
                <a:solidFill>
                  <a:srgbClr val="000000"/>
                </a:solidFill>
              </a:rPr>
              <a:t> (NE) are the two major neurotransmitters of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00"/>
                </a:solidFill>
              </a:rPr>
              <a:t>ACh</a:t>
            </a:r>
            <a:r>
              <a:rPr lang="en-US" sz="2400" dirty="0">
                <a:solidFill>
                  <a:srgbClr val="000000"/>
                </a:solidFill>
              </a:rPr>
              <a:t>-releasing fibers 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00"/>
                </a:solidFill>
              </a:rPr>
              <a:t>ACh</a:t>
            </a:r>
            <a:r>
              <a:rPr lang="en-US" sz="2400" dirty="0">
                <a:solidFill>
                  <a:srgbClr val="000000"/>
                </a:solidFill>
              </a:rPr>
              <a:t> is released by all </a:t>
            </a:r>
            <a:r>
              <a:rPr lang="en-US" sz="2400" dirty="0" smtClean="0">
                <a:solidFill>
                  <a:srgbClr val="000000"/>
                </a:solidFill>
              </a:rPr>
              <a:t>__________________________________________ </a:t>
            </a:r>
            <a:r>
              <a:rPr lang="en-US" sz="2400" dirty="0">
                <a:solidFill>
                  <a:srgbClr val="000000"/>
                </a:solidFill>
              </a:rPr>
              <a:t>axons and all parasympathetic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Adrenergic fibers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______________________________________________ postganglionic </a:t>
            </a:r>
            <a:r>
              <a:rPr lang="en-US" sz="2400" dirty="0">
                <a:solidFill>
                  <a:srgbClr val="000000"/>
                </a:solidFill>
              </a:rPr>
              <a:t>axons that release NE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effects (excitatory/inhibitory)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Sympathetic Division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270875" cy="5345113"/>
          </a:xfrm>
        </p:spPr>
        <p:txBody>
          <a:bodyPr/>
          <a:lstStyle/>
          <a:p>
            <a:r>
              <a:rPr lang="en-US" sz="3100" dirty="0">
                <a:solidFill>
                  <a:srgbClr val="000000"/>
                </a:solidFill>
              </a:rPr>
              <a:t>The sympathetic division is the </a:t>
            </a:r>
            <a:r>
              <a:rPr lang="en-US" sz="3100" dirty="0" smtClean="0">
                <a:solidFill>
                  <a:srgbClr val="000000"/>
                </a:solidFill>
              </a:rPr>
              <a:t>_</a:t>
            </a:r>
            <a:endParaRPr lang="en-US" sz="3100" dirty="0">
              <a:solidFill>
                <a:srgbClr val="000000"/>
              </a:solidFill>
            </a:endParaRPr>
          </a:p>
          <a:p>
            <a:endParaRPr lang="en-US" sz="3100" dirty="0">
              <a:solidFill>
                <a:srgbClr val="000000"/>
              </a:solidFill>
            </a:endParaRPr>
          </a:p>
          <a:p>
            <a:r>
              <a:rPr lang="en-US" sz="3100" dirty="0">
                <a:solidFill>
                  <a:srgbClr val="000000"/>
                </a:solidFill>
              </a:rPr>
              <a:t>Involves </a:t>
            </a:r>
            <a:r>
              <a:rPr lang="en-US" sz="3100" dirty="0" smtClean="0">
                <a:solidFill>
                  <a:srgbClr val="000000"/>
                </a:solidFill>
              </a:rPr>
              <a:t>_</a:t>
            </a:r>
            <a:endParaRPr lang="en-US" sz="3100" dirty="0">
              <a:solidFill>
                <a:srgbClr val="000000"/>
              </a:solidFill>
            </a:endParaRP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exercise, excitement, emergency, and embarrassment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Sympathetic Division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100" dirty="0">
                <a:solidFill>
                  <a:srgbClr val="000000"/>
                </a:solidFill>
              </a:rPr>
              <a:t>Promotes adjustments during exercise 	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blood flow to organs is reduced, </a:t>
            </a:r>
            <a:r>
              <a:rPr lang="en-US" sz="2700" dirty="0" smtClean="0">
                <a:solidFill>
                  <a:srgbClr val="000000"/>
                </a:solidFill>
              </a:rPr>
              <a:t>_</a:t>
            </a:r>
            <a:endParaRPr lang="en-US" sz="2700" dirty="0">
              <a:solidFill>
                <a:srgbClr val="000000"/>
              </a:solidFill>
            </a:endParaRPr>
          </a:p>
          <a:p>
            <a:endParaRPr lang="en-US" sz="3100" dirty="0" smtClean="0">
              <a:solidFill>
                <a:srgbClr val="000000"/>
              </a:solidFill>
            </a:endParaRPr>
          </a:p>
          <a:p>
            <a:r>
              <a:rPr lang="en-US" sz="3100" dirty="0" smtClean="0">
                <a:solidFill>
                  <a:srgbClr val="000000"/>
                </a:solidFill>
              </a:rPr>
              <a:t>Its </a:t>
            </a:r>
            <a:r>
              <a:rPr lang="en-US" sz="3100" dirty="0">
                <a:solidFill>
                  <a:srgbClr val="000000"/>
                </a:solidFill>
              </a:rPr>
              <a:t>activity is illustrated by a person who is threatened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Heart rate </a:t>
            </a:r>
            <a:r>
              <a:rPr lang="en-US" sz="2700" dirty="0" smtClean="0">
                <a:solidFill>
                  <a:srgbClr val="000000"/>
                </a:solidFill>
              </a:rPr>
              <a:t>______________________________ </a:t>
            </a:r>
            <a:r>
              <a:rPr lang="en-US" sz="2700" dirty="0">
                <a:solidFill>
                  <a:srgbClr val="000000"/>
                </a:solidFill>
              </a:rPr>
              <a:t>and breathing is </a:t>
            </a:r>
            <a:r>
              <a:rPr lang="en-US" sz="2700" dirty="0" smtClean="0">
                <a:solidFill>
                  <a:srgbClr val="000000"/>
                </a:solidFill>
              </a:rPr>
              <a:t>_</a:t>
            </a:r>
            <a:endParaRPr lang="en-US" sz="2700" dirty="0">
              <a:solidFill>
                <a:srgbClr val="000000"/>
              </a:solidFill>
            </a:endParaRPr>
          </a:p>
          <a:p>
            <a:pPr lvl="1"/>
            <a:r>
              <a:rPr lang="en-US" sz="2700" dirty="0"/>
              <a:t>The skin is cold and sweaty, and the pupils dilate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0" y="1524000"/>
          <a:ext cx="9144000" cy="4267201"/>
        </p:xfrm>
        <a:graphic>
          <a:graphicData uri="http://schemas.openxmlformats.org/drawingml/2006/table">
            <a:tbl>
              <a:tblPr/>
              <a:tblGrid>
                <a:gridCol w="2355850"/>
                <a:gridCol w="2409825"/>
                <a:gridCol w="2376488"/>
                <a:gridCol w="200183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 of Fibers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Length of Fibers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Location of Ganglia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Sympathetic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Thoracolumbar region of the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Short preganglionic and long postganglionic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Close to the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8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Parasympathetic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Brain and sacral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Long preganglionic and short postganglionic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 the visceral effector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ANS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0" y="1371600"/>
          <a:ext cx="9144000" cy="5181602"/>
        </p:xfrm>
        <a:graphic>
          <a:graphicData uri="http://schemas.openxmlformats.org/drawingml/2006/table">
            <a:tbl>
              <a:tblPr/>
              <a:tblGrid>
                <a:gridCol w="1993900"/>
                <a:gridCol w="2133600"/>
                <a:gridCol w="2508250"/>
                <a:gridCol w="2508250"/>
              </a:tblGrid>
              <a:tr h="560388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Cranial Outflow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Cranial Nerve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Ganglion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Effector Organ(s)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Occulomotor (III)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Eye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Facial (VII)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Pterygopalatin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Submandibular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Salivary, nasal, and lacrimal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Glossopharyngeal (IX)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Parotid salivary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Vagus 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Located within the walls of target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Heart, lungs, and most visceral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Sacral Outflow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Located within the walls of the target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Large intestine, urinary bladder, ureters, and reproductive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Parasympathetic Division Outflow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Outflow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30701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Arises from spinal cord segments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through 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Sympathetic neurons form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Preganglionic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fibers pass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and </a:t>
            </a:r>
            <a:r>
              <a:rPr lang="en-US" dirty="0">
                <a:solidFill>
                  <a:srgbClr val="000000"/>
                </a:solidFill>
              </a:rPr>
              <a:t>synapse in the chain (</a:t>
            </a:r>
            <a:r>
              <a:rPr lang="en-US" dirty="0" err="1">
                <a:solidFill>
                  <a:srgbClr val="000000"/>
                </a:solidFill>
              </a:rPr>
              <a:t>paravertebral</a:t>
            </a:r>
            <a:r>
              <a:rPr lang="en-US" dirty="0">
                <a:solidFill>
                  <a:srgbClr val="000000"/>
                </a:solidFill>
              </a:rPr>
              <a:t>) ganglia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Outflow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Fibers from 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	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form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synapse with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Postganglionic fibers innervate the numerous organs of the body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56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form </a:t>
            </a:r>
            <a:r>
              <a:rPr lang="en-US" dirty="0">
                <a:solidFill>
                  <a:srgbClr val="000000"/>
                </a:solidFill>
              </a:rPr>
              <a:t>part of the sympathetic trunk or chain</a:t>
            </a:r>
          </a:p>
          <a:p>
            <a:r>
              <a:rPr lang="en-US" dirty="0"/>
              <a:t>Typically there are 23 ganglia</a:t>
            </a:r>
          </a:p>
          <a:p>
            <a:pPr lvl="1"/>
            <a:r>
              <a:rPr lang="en-US" dirty="0"/>
              <a:t>3 cervical</a:t>
            </a:r>
          </a:p>
          <a:p>
            <a:pPr lvl="1"/>
            <a:r>
              <a:rPr lang="en-US" dirty="0"/>
              <a:t>11 thoracic</a:t>
            </a:r>
          </a:p>
          <a:p>
            <a:pPr lvl="1"/>
            <a:r>
              <a:rPr lang="en-US" dirty="0"/>
              <a:t>4 lumbar</a:t>
            </a:r>
          </a:p>
          <a:p>
            <a:pPr lvl="1"/>
            <a:r>
              <a:rPr lang="en-US" dirty="0"/>
              <a:t>4 sacral</a:t>
            </a:r>
          </a:p>
          <a:p>
            <a:pPr lvl="1"/>
            <a:r>
              <a:rPr lang="en-US" dirty="0"/>
              <a:t> 1 </a:t>
            </a:r>
            <a:r>
              <a:rPr lang="en-US" dirty="0" err="1"/>
              <a:t>coccygeal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698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Divisions of the ANS</vt:lpstr>
      <vt:lpstr>Role of the Parasympathetic Division</vt:lpstr>
      <vt:lpstr>Role of the Sympathetic Division</vt:lpstr>
      <vt:lpstr>Role of the Sympathetic Division</vt:lpstr>
      <vt:lpstr>Anatomy of ANS</vt:lpstr>
      <vt:lpstr>Parasympathetic Division Outflow</vt:lpstr>
      <vt:lpstr>Sympathetic Outflow</vt:lpstr>
      <vt:lpstr>Sympathetic Outflow</vt:lpstr>
      <vt:lpstr>Sympathetic Trunks and Pathways</vt:lpstr>
      <vt:lpstr>Sympathetic Trunks and Pathways</vt:lpstr>
      <vt:lpstr>Pathways with Synapses in Chain Ganglia</vt:lpstr>
      <vt:lpstr>Pathways to the Head</vt:lpstr>
      <vt:lpstr>Pathways to the Thorax</vt:lpstr>
      <vt:lpstr>Pathways to the Thorax</vt:lpstr>
      <vt:lpstr>Pathways with Synapses in Collateral Ganglia</vt:lpstr>
      <vt:lpstr>Pathways to the Abdomen</vt:lpstr>
      <vt:lpstr>Pathways to the Pelvis</vt:lpstr>
      <vt:lpstr>Pathways with Synapses in the Adrenal Medulla</vt:lpstr>
      <vt:lpstr>Slide 19</vt:lpstr>
      <vt:lpstr>Visceral Reflexes</vt:lpstr>
      <vt:lpstr>Referred Pain</vt:lpstr>
      <vt:lpstr>Neurotransmitters and Receptors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Somatic and Autonomic Systems</dc:title>
  <dc:creator>bawargo</dc:creator>
  <cp:lastModifiedBy>bawargo</cp:lastModifiedBy>
  <cp:revision>3</cp:revision>
  <dcterms:created xsi:type="dcterms:W3CDTF">2009-03-23T20:01:02Z</dcterms:created>
  <dcterms:modified xsi:type="dcterms:W3CDTF">2009-03-23T20:02:27Z</dcterms:modified>
</cp:coreProperties>
</file>