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83031-45F2-40CE-9350-3D6E5A1BF0A4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A3923-2313-4506-9C47-27E012ADB8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Five Material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38109-7AB1-4AEA-BF81-8F896340F721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8FC28-8E56-418C-B347-32B1031CAC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8FC28-8E56-418C-B347-32B1031CAC01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Five Material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A4E8-EEF7-42DA-B99F-B2064CDC71D1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A884-37E7-4889-8E3E-67751B036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A4E8-EEF7-42DA-B99F-B2064CDC71D1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A884-37E7-4889-8E3E-67751B036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A4E8-EEF7-42DA-B99F-B2064CDC71D1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A884-37E7-4889-8E3E-67751B036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A4E8-EEF7-42DA-B99F-B2064CDC71D1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A884-37E7-4889-8E3E-67751B036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A4E8-EEF7-42DA-B99F-B2064CDC71D1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A884-37E7-4889-8E3E-67751B036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A4E8-EEF7-42DA-B99F-B2064CDC71D1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A884-37E7-4889-8E3E-67751B036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A4E8-EEF7-42DA-B99F-B2064CDC71D1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A884-37E7-4889-8E3E-67751B036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A4E8-EEF7-42DA-B99F-B2064CDC71D1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A884-37E7-4889-8E3E-67751B036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A4E8-EEF7-42DA-B99F-B2064CDC71D1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A884-37E7-4889-8E3E-67751B036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A4E8-EEF7-42DA-B99F-B2064CDC71D1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A884-37E7-4889-8E3E-67751B036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6A4E8-EEF7-42DA-B99F-B2064CDC71D1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DA884-37E7-4889-8E3E-67751B036E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6A4E8-EEF7-42DA-B99F-B2064CDC71D1}" type="datetimeFigureOut">
              <a:rPr lang="en-US" smtClean="0"/>
              <a:t>3/23/2009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DA884-37E7-4889-8E3E-67751B036E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Cholinergic Receptors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65675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__________________________of </a:t>
            </a:r>
            <a:r>
              <a:rPr lang="en-US" dirty="0">
                <a:solidFill>
                  <a:srgbClr val="000000"/>
                </a:solidFill>
              </a:rPr>
              <a:t>receptors that bind </a:t>
            </a:r>
            <a:r>
              <a:rPr lang="en-US" dirty="0" err="1">
                <a:solidFill>
                  <a:srgbClr val="000000"/>
                </a:solidFill>
              </a:rPr>
              <a:t>ACh</a:t>
            </a:r>
            <a:r>
              <a:rPr lang="en-US" dirty="0">
                <a:solidFill>
                  <a:srgbClr val="000000"/>
                </a:solidFill>
              </a:rPr>
              <a:t> are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/>
              <a:t>These are named after drugs that bind to them and mimic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Unique Roles of the Sympathetic Division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Regulates many functions not subject to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These include the activity of the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sweat glands</a:t>
            </a:r>
          </a:p>
          <a:p>
            <a:pPr lvl="1">
              <a:lnSpc>
                <a:spcPct val="90000"/>
              </a:lnSpc>
            </a:pPr>
            <a:r>
              <a:rPr lang="en-US" dirty="0" err="1"/>
              <a:t>arrector</a:t>
            </a:r>
            <a:r>
              <a:rPr lang="en-US" dirty="0"/>
              <a:t> </a:t>
            </a:r>
            <a:r>
              <a:rPr lang="en-US" dirty="0" err="1"/>
              <a:t>pili</a:t>
            </a:r>
            <a:r>
              <a:rPr lang="en-US" dirty="0"/>
              <a:t> muscles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 most blood vessels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Unique Roles of the Sympathetic Division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sympathetic division controls:</a:t>
            </a:r>
          </a:p>
          <a:p>
            <a:pPr lvl="1"/>
            <a:r>
              <a:rPr lang="en-US" dirty="0"/>
              <a:t>Thermoregulatory responses to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Release 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Metabolic effects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Thermoregulatory Responses to Heat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rgbClr val="000000"/>
                </a:solidFill>
              </a:rPr>
              <a:t>Applying heat to the skin causes </a:t>
            </a:r>
            <a:r>
              <a:rPr lang="en-US" sz="2800" dirty="0" smtClean="0">
                <a:solidFill>
                  <a:srgbClr val="000000"/>
                </a:solidFill>
              </a:rPr>
              <a:t>___________________________________ of </a:t>
            </a:r>
            <a:r>
              <a:rPr lang="en-US" sz="2800" dirty="0">
                <a:solidFill>
                  <a:srgbClr val="000000"/>
                </a:solidFill>
              </a:rPr>
              <a:t>blood vessels</a:t>
            </a:r>
          </a:p>
          <a:p>
            <a:r>
              <a:rPr lang="en-US" sz="2800" dirty="0">
                <a:solidFill>
                  <a:srgbClr val="000000"/>
                </a:solidFill>
              </a:rPr>
              <a:t>Systemic body temperature elevation results in widespread dilation of blood vessels</a:t>
            </a:r>
          </a:p>
          <a:p>
            <a:r>
              <a:rPr lang="en-US" sz="2800" dirty="0">
                <a:solidFill>
                  <a:srgbClr val="000000"/>
                </a:solidFill>
              </a:rPr>
              <a:t>This dilation brings warm blood to the surface 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sz="2800" dirty="0"/>
          </a:p>
          <a:p>
            <a:r>
              <a:rPr lang="en-US" sz="2800" dirty="0"/>
              <a:t>When temperature falls, blood vessels constrict and blood is retained in deeper vital organs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Release of Renin from the Kidneys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Sympathetic impulses activate the kidneys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 err="1"/>
              <a:t>Renin</a:t>
            </a:r>
            <a:r>
              <a:rPr lang="en-US" dirty="0"/>
              <a:t> is an enzyme that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Metabolic Effects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sympathetic division promotes metabolic effects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Increases the metabolic rate of body cells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Raises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Mobilizes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Stimulates the reticular activating system (RAS) of the brain, increasing mental alertness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Localized Versus Diffuse Effects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parasympathetic division exerts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/>
          </a:p>
          <a:p>
            <a:r>
              <a:rPr lang="en-US" dirty="0"/>
              <a:t>The sympathetic division exerts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Sympathetic Activation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6200"/>
            <a:ext cx="8229600" cy="4826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Sympathetic activation is long-lasting because NE: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Is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 more </a:t>
            </a:r>
            <a:r>
              <a:rPr lang="en-US" dirty="0">
                <a:solidFill>
                  <a:srgbClr val="000000"/>
                </a:solidFill>
              </a:rPr>
              <a:t>slowly than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Is </a:t>
            </a:r>
            <a:r>
              <a:rPr lang="en-US" dirty="0">
                <a:solidFill>
                  <a:srgbClr val="000000"/>
                </a:solidFill>
              </a:rPr>
              <a:t>an indirectly acting neurotransmitter, using a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epinephrine are released into the blood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Levels of ANS Control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hypothalamus is the main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 center </a:t>
            </a:r>
            <a:r>
              <a:rPr lang="en-US" dirty="0">
                <a:solidFill>
                  <a:srgbClr val="000000"/>
                </a:solidFill>
              </a:rPr>
              <a:t>of ANS activity</a:t>
            </a:r>
          </a:p>
          <a:p>
            <a:r>
              <a:rPr lang="en-US" dirty="0">
                <a:solidFill>
                  <a:srgbClr val="000000"/>
                </a:solidFill>
              </a:rPr>
              <a:t>Subconscious cerebral input via limbic lobe connections influences hypothalamic function</a:t>
            </a:r>
          </a:p>
          <a:p>
            <a:r>
              <a:rPr lang="en-US" dirty="0"/>
              <a:t>Other controls come from the </a:t>
            </a:r>
            <a:r>
              <a:rPr lang="en-US" dirty="0" smtClean="0"/>
              <a:t>_______________________________ , </a:t>
            </a:r>
            <a:r>
              <a:rPr lang="en-US" dirty="0"/>
              <a:t>the reticular formation, and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2209800" cy="1858962"/>
          </a:xfrm>
        </p:spPr>
        <p:txBody>
          <a:bodyPr>
            <a:normAutofit fontScale="90000"/>
          </a:bodyPr>
          <a:lstStyle/>
          <a:p>
            <a:r>
              <a:rPr lang="en-US"/>
              <a:t>Levels of ANS Control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71800" y="381000"/>
            <a:ext cx="5486400" cy="614022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Hypothalamic Control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60488"/>
            <a:ext cx="8229600" cy="4700587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Centers of the hypothalamus control: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Body temperature,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________________________________________, </a:t>
            </a:r>
            <a:r>
              <a:rPr lang="en-US" dirty="0">
                <a:solidFill>
                  <a:srgbClr val="000000"/>
                </a:solidFill>
              </a:rPr>
              <a:t>and endocrine activity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________________________________________ (</a:t>
            </a:r>
            <a:r>
              <a:rPr lang="en-US" dirty="0">
                <a:solidFill>
                  <a:srgbClr val="000000"/>
                </a:solidFill>
              </a:rPr>
              <a:t>rage, pleasure) and biological drives (hunger, thirst, sex)</a:t>
            </a:r>
          </a:p>
          <a:p>
            <a:pPr lvl="1"/>
            <a:r>
              <a:rPr lang="en-US" dirty="0"/>
              <a:t>Reactions to </a:t>
            </a:r>
            <a:r>
              <a:rPr lang="en-US" dirty="0" smtClean="0"/>
              <a:t>____________________________ and </a:t>
            </a:r>
            <a:r>
              <a:rPr lang="en-US" dirty="0"/>
              <a:t>the “fight-or-flight” system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Nicotinic Receptors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Nicotinic receptors are found on: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________________________________________ (</a:t>
            </a:r>
            <a:r>
              <a:rPr lang="en-US" dirty="0">
                <a:solidFill>
                  <a:srgbClr val="000000"/>
                </a:solidFill>
              </a:rPr>
              <a:t>somatic targets)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All </a:t>
            </a:r>
            <a:r>
              <a:rPr lang="en-US" dirty="0" err="1">
                <a:solidFill>
                  <a:srgbClr val="000000"/>
                </a:solidFill>
              </a:rPr>
              <a:t>ganglionic</a:t>
            </a:r>
            <a:r>
              <a:rPr lang="en-US" dirty="0">
                <a:solidFill>
                  <a:srgbClr val="000000"/>
                </a:solidFill>
              </a:rPr>
              <a:t> neurons of both sympathetic and parasympathetic divisions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The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 cells </a:t>
            </a:r>
            <a:r>
              <a:rPr lang="en-US" dirty="0">
                <a:solidFill>
                  <a:srgbClr val="000000"/>
                </a:solidFill>
              </a:rPr>
              <a:t>of the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>
                <a:solidFill>
                  <a:srgbClr val="000000"/>
                </a:solidFill>
              </a:rPr>
              <a:t>The effect of </a:t>
            </a:r>
            <a:r>
              <a:rPr lang="en-US" dirty="0" err="1">
                <a:solidFill>
                  <a:srgbClr val="000000"/>
                </a:solidFill>
              </a:rPr>
              <a:t>ACh</a:t>
            </a:r>
            <a:r>
              <a:rPr lang="en-US" dirty="0">
                <a:solidFill>
                  <a:srgbClr val="000000"/>
                </a:solidFill>
              </a:rPr>
              <a:t> binding to nicotinic receptors is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Muscarinic Receptors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000000"/>
                </a:solidFill>
              </a:rPr>
              <a:t>Muscarinic</a:t>
            </a:r>
            <a:r>
              <a:rPr lang="en-US" dirty="0">
                <a:solidFill>
                  <a:srgbClr val="000000"/>
                </a:solidFill>
              </a:rPr>
              <a:t> receptors occur on all </a:t>
            </a:r>
            <a:r>
              <a:rPr lang="en-US" dirty="0" err="1">
                <a:solidFill>
                  <a:srgbClr val="000000"/>
                </a:solidFill>
              </a:rPr>
              <a:t>effector</a:t>
            </a:r>
            <a:r>
              <a:rPr lang="en-US" dirty="0">
                <a:solidFill>
                  <a:srgbClr val="000000"/>
                </a:solidFill>
              </a:rPr>
              <a:t> cells stimulated by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0000"/>
                </a:solidFill>
              </a:rPr>
              <a:t>effect of </a:t>
            </a:r>
            <a:r>
              <a:rPr lang="en-US" dirty="0" err="1">
                <a:solidFill>
                  <a:srgbClr val="000000"/>
                </a:solidFill>
              </a:rPr>
              <a:t>ACh</a:t>
            </a:r>
            <a:r>
              <a:rPr lang="en-US" dirty="0">
                <a:solidFill>
                  <a:srgbClr val="000000"/>
                </a:solidFill>
              </a:rPr>
              <a:t> binding: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Can be either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/>
              <a:t>Depends on the </a:t>
            </a:r>
            <a:r>
              <a:rPr lang="en-US" dirty="0" smtClean="0"/>
              <a:t>_________________________________________ of </a:t>
            </a:r>
            <a:r>
              <a:rPr lang="en-US" dirty="0"/>
              <a:t>the target organ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Adrenergic Receptors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98450" y="1295400"/>
            <a:ext cx="8270875" cy="50863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two types of adrenergic receptors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Effects </a:t>
            </a:r>
            <a:r>
              <a:rPr lang="en-US" dirty="0"/>
              <a:t>of NE binding to: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</a:t>
            </a:r>
            <a:r>
              <a:rPr lang="en-US" dirty="0"/>
              <a:t> receptors is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n-US" dirty="0">
                <a:sym typeface="Symbol" pitchFamily="18" charset="2"/>
              </a:rPr>
              <a:t></a:t>
            </a:r>
            <a:r>
              <a:rPr lang="en-US" dirty="0"/>
              <a:t> receptors is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notable exception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NE binding to </a:t>
            </a:r>
            <a:r>
              <a:rPr lang="en-US" dirty="0">
                <a:sym typeface="Symbol" pitchFamily="18" charset="2"/>
              </a:rPr>
              <a:t></a:t>
            </a:r>
            <a:r>
              <a:rPr lang="en-US" dirty="0"/>
              <a:t> receptors of the heart is stimulatory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Effects of Drugs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977900"/>
            <a:ext cx="8270875" cy="5499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Atropine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blocks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err="1">
                <a:solidFill>
                  <a:srgbClr val="000000"/>
                </a:solidFill>
              </a:rPr>
              <a:t>Tricyclic</a:t>
            </a:r>
            <a:r>
              <a:rPr lang="en-US" dirty="0">
                <a:solidFill>
                  <a:srgbClr val="000000"/>
                </a:solidFill>
              </a:rPr>
              <a:t> antidepressants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prolong the activity of NE on postsynaptic membranes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00"/>
                </a:solidFill>
              </a:rPr>
              <a:t>Over-the-counter drugs for colds, allergies, and nasal congestion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  <a:endParaRPr lang="en-US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Beta-blockers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attach mainly to </a:t>
            </a:r>
            <a:r>
              <a:rPr lang="en-US" dirty="0">
                <a:sym typeface="Symbol" pitchFamily="18" charset="2"/>
              </a:rPr>
              <a:t></a:t>
            </a:r>
            <a:r>
              <a:rPr lang="en-US" baseline="-25000" dirty="0"/>
              <a:t>1</a:t>
            </a:r>
            <a:r>
              <a:rPr lang="en-US" dirty="0"/>
              <a:t> receptors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Interactions of the Autonomic Divisions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Most </a:t>
            </a:r>
            <a:r>
              <a:rPr lang="en-US" dirty="0" smtClean="0"/>
              <a:t>_________________________ organs </a:t>
            </a:r>
            <a:r>
              <a:rPr lang="en-US" dirty="0"/>
              <a:t>are innervated by both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increase heart and respiratory rates, and inhibit digestion and elimination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decrease heart and respiratory rates, and allow for digestion and the discarding of wastes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/>
              <a:t>Sympathetic Tone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8450" y="1219200"/>
            <a:ext cx="8270875" cy="52451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sympathetic division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______________________________________  and </a:t>
            </a:r>
            <a:r>
              <a:rPr lang="en-US" dirty="0">
                <a:solidFill>
                  <a:srgbClr val="000000"/>
                </a:solidFill>
              </a:rPr>
              <a:t>keeps the blood vessels in a continual state of partial constriction</a:t>
            </a:r>
          </a:p>
          <a:p>
            <a:r>
              <a:rPr lang="en-US" dirty="0">
                <a:solidFill>
                  <a:srgbClr val="000000"/>
                </a:solidFill>
              </a:rPr>
              <a:t>This sympathetic tone (vasomotor tone):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Constricts blood vessels and causes blood pressure to rise as needed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  <a:p>
            <a:pPr lvl="1"/>
            <a:r>
              <a:rPr lang="en-US" dirty="0">
                <a:solidFill>
                  <a:srgbClr val="000000"/>
                </a:solidFill>
              </a:rPr>
              <a:t>Prompts vessels to </a:t>
            </a:r>
            <a:r>
              <a:rPr lang="en-US" dirty="0" smtClean="0">
                <a:solidFill>
                  <a:srgbClr val="000000"/>
                </a:solidFill>
              </a:rPr>
              <a:t>_______________________  </a:t>
            </a:r>
            <a:r>
              <a:rPr lang="en-US" dirty="0">
                <a:solidFill>
                  <a:srgbClr val="000000"/>
                </a:solidFill>
              </a:rPr>
              <a:t>if blood pressure is to be </a:t>
            </a:r>
            <a:r>
              <a:rPr lang="en-US" dirty="0" smtClean="0">
                <a:solidFill>
                  <a:srgbClr val="000000"/>
                </a:solidFill>
              </a:rPr>
              <a:t>_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Parasympathetic Tone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Parasympathetic tone: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Dictates normal activity levels of the digestive and urinary systems</a:t>
            </a:r>
          </a:p>
          <a:p>
            <a:pPr>
              <a:lnSpc>
                <a:spcPct val="90000"/>
              </a:lnSpc>
            </a:pPr>
            <a:r>
              <a:rPr lang="en-US" dirty="0"/>
              <a:t>The sympathetic division can override these effects during times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Drugs that block parasympathetic responses increase heart rate and block fecal and urinary retention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Cooperative Effects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00"/>
                </a:solidFill>
              </a:rPr>
              <a:t>ANS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 is </a:t>
            </a:r>
            <a:r>
              <a:rPr lang="en-US" dirty="0">
                <a:solidFill>
                  <a:srgbClr val="000000"/>
                </a:solidFill>
              </a:rPr>
              <a:t>best seen in control of the external genitalia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__________________________________ fibers </a:t>
            </a:r>
            <a:r>
              <a:rPr lang="en-US" dirty="0">
                <a:solidFill>
                  <a:srgbClr val="000000"/>
                </a:solidFill>
              </a:rPr>
              <a:t>cause </a:t>
            </a:r>
            <a:r>
              <a:rPr lang="en-US" dirty="0" smtClean="0">
                <a:solidFill>
                  <a:srgbClr val="000000"/>
                </a:solidFill>
              </a:rPr>
              <a:t>______________________________and </a:t>
            </a:r>
            <a:r>
              <a:rPr lang="en-US" dirty="0">
                <a:solidFill>
                  <a:srgbClr val="000000"/>
                </a:solidFill>
              </a:rPr>
              <a:t>are responsible for erection of the penis and clitoris</a:t>
            </a:r>
          </a:p>
          <a:p>
            <a:endParaRPr lang="en-US" dirty="0"/>
          </a:p>
          <a:p>
            <a:r>
              <a:rPr lang="en-US" dirty="0" smtClean="0"/>
              <a:t>________________________________ fibers </a:t>
            </a:r>
            <a:r>
              <a:rPr lang="en-US" dirty="0"/>
              <a:t>cause </a:t>
            </a:r>
            <a:r>
              <a:rPr lang="en-US" dirty="0" smtClean="0"/>
              <a:t>__________________________________ in </a:t>
            </a:r>
            <a:r>
              <a:rPr lang="en-US" dirty="0"/>
              <a:t>males and reflex peristalsis in females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619</Words>
  <Application>Microsoft Office PowerPoint</Application>
  <PresentationFormat>On-screen Show (4:3)</PresentationFormat>
  <Paragraphs>114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Cholinergic Receptors</vt:lpstr>
      <vt:lpstr>Nicotinic Receptors</vt:lpstr>
      <vt:lpstr>Muscarinic Receptors</vt:lpstr>
      <vt:lpstr>Adrenergic Receptors</vt:lpstr>
      <vt:lpstr>Effects of Drugs</vt:lpstr>
      <vt:lpstr>Interactions of the Autonomic Divisions</vt:lpstr>
      <vt:lpstr>Sympathetic Tone</vt:lpstr>
      <vt:lpstr>Parasympathetic Tone</vt:lpstr>
      <vt:lpstr>Cooperative Effects</vt:lpstr>
      <vt:lpstr>Unique Roles of the Sympathetic Division</vt:lpstr>
      <vt:lpstr>Unique Roles of the Sympathetic Division</vt:lpstr>
      <vt:lpstr>Thermoregulatory Responses to Heat</vt:lpstr>
      <vt:lpstr>Release of Renin from the Kidneys</vt:lpstr>
      <vt:lpstr>Metabolic Effects</vt:lpstr>
      <vt:lpstr>Localized Versus Diffuse Effects</vt:lpstr>
      <vt:lpstr>Effects of Sympathetic Activation</vt:lpstr>
      <vt:lpstr>Levels of ANS Control</vt:lpstr>
      <vt:lpstr>Levels of ANS Control</vt:lpstr>
      <vt:lpstr>Hypothalamic Control</vt:lpstr>
    </vt:vector>
  </TitlesOfParts>
  <Company>ISU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Cholinergic Receptors</dc:title>
  <dc:creator>bawargo</dc:creator>
  <cp:lastModifiedBy>bawargo</cp:lastModifiedBy>
  <cp:revision>1</cp:revision>
  <dcterms:created xsi:type="dcterms:W3CDTF">2009-03-23T20:02:43Z</dcterms:created>
  <dcterms:modified xsi:type="dcterms:W3CDTF">2009-03-23T20:03:26Z</dcterms:modified>
</cp:coreProperties>
</file>