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D7E46-9DBD-4E7D-A20D-9E5E534785C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D3AAC-8339-4074-A361-40CC5BE843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2B3EF-6D8F-474E-8D76-95DE4B16A280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7E9A4-FAB5-4DFA-8714-1C291973BA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7E9A4-FAB5-4DFA-8714-1C291973BA05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0A25-55AD-425C-8AA4-D29CE7C5EAF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CCD5-EB00-49DF-82C1-924864CF45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15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 Six Material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1401763"/>
            <a:ext cx="2413000" cy="16891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Lacrimal</a:t>
            </a:r>
            <a:r>
              <a:rPr lang="en-US" dirty="0"/>
              <a:t> Apparatus</a:t>
            </a: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</a:rPr>
              <a:t>Figure 15.2</a:t>
            </a:r>
          </a:p>
        </p:txBody>
      </p:sp>
      <p:pic>
        <p:nvPicPr>
          <p:cNvPr id="3123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7413" y="0"/>
            <a:ext cx="5716587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Eye Muscles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Six </a:t>
            </a:r>
            <a:r>
              <a:rPr lang="en-US" dirty="0" err="1"/>
              <a:t>straplike</a:t>
            </a:r>
            <a:r>
              <a:rPr lang="en-US" dirty="0"/>
              <a:t> extrinsic eye muscles</a:t>
            </a:r>
          </a:p>
          <a:p>
            <a:pPr lvl="1"/>
            <a:r>
              <a:rPr lang="en-US" dirty="0"/>
              <a:t>Enable the eye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Maintain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Four </a:t>
            </a:r>
            <a:r>
              <a:rPr lang="en-US" dirty="0" smtClean="0"/>
              <a:t>________________________________ muscles </a:t>
            </a:r>
            <a:r>
              <a:rPr lang="en-US" dirty="0"/>
              <a:t>originate from the annular ring</a:t>
            </a:r>
          </a:p>
          <a:p>
            <a:r>
              <a:rPr lang="en-US" dirty="0"/>
              <a:t>Two </a:t>
            </a:r>
            <a:r>
              <a:rPr lang="en-US" dirty="0" smtClean="0"/>
              <a:t>______________________________ muscles </a:t>
            </a:r>
            <a:r>
              <a:rPr lang="en-US" dirty="0"/>
              <a:t>move the eye in the vertical plane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Eye Muscles</a:t>
            </a:r>
          </a:p>
        </p:txBody>
      </p:sp>
      <p:pic>
        <p:nvPicPr>
          <p:cNvPr id="31437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65263"/>
            <a:ext cx="9144000" cy="4191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Summary of Cranial Nerves and Muscle Actions</a:t>
            </a:r>
          </a:p>
        </p:txBody>
      </p:sp>
      <p:sp>
        <p:nvSpPr>
          <p:cNvPr id="3154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r>
              <a:rPr lang="en-US"/>
              <a:t>Names, actions, and cranial nerve innervation of the extrinsic eye muscles</a:t>
            </a:r>
          </a:p>
        </p:txBody>
      </p:sp>
      <p:pic>
        <p:nvPicPr>
          <p:cNvPr id="31540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98788"/>
            <a:ext cx="9144000" cy="28511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the Eyeball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A slightly </a:t>
            </a:r>
            <a:r>
              <a:rPr lang="en-US" sz="3200" dirty="0" smtClean="0"/>
              <a:t>_____________________________________with </a:t>
            </a:r>
            <a:r>
              <a:rPr lang="en-US" sz="3200" dirty="0"/>
              <a:t>anterior and posterior poles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The wall is composed of three tunics –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3200" dirty="0"/>
              <a:t>The internal cavity is filled with fluids called </a:t>
            </a:r>
            <a:r>
              <a:rPr lang="en-US" sz="3200" dirty="0" smtClean="0"/>
              <a:t>_</a:t>
            </a:r>
            <a:endParaRPr lang="en-US" sz="3200" dirty="0"/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lens separates the internal cavity into anterior and posterior segments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the Eyeball</a:t>
            </a:r>
          </a:p>
        </p:txBody>
      </p:sp>
      <p:pic>
        <p:nvPicPr>
          <p:cNvPr id="3174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04900"/>
            <a:ext cx="9144000" cy="57531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Fibrous Tunic</a:t>
            </a:r>
          </a:p>
        </p:txBody>
      </p:sp>
      <p:sp>
        <p:nvSpPr>
          <p:cNvPr id="318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Forms the outermost coat of the eye and is composed of: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The sclera </a:t>
            </a:r>
            <a:r>
              <a:rPr lang="en-US" dirty="0" smtClean="0"/>
              <a:t>_____________________________________ and </a:t>
            </a:r>
            <a:r>
              <a:rPr lang="en-US" dirty="0"/>
              <a:t>anchors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The cornea lets light enter the eye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Vascular Tunic: Choroid Region</a:t>
            </a:r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Has three regions: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Choroid region</a:t>
            </a:r>
          </a:p>
          <a:p>
            <a:pPr lvl="1"/>
            <a:r>
              <a:rPr lang="en-US" dirty="0"/>
              <a:t>A dark brown membrane that forms the posterior portion of the vascular layer</a:t>
            </a:r>
          </a:p>
          <a:p>
            <a:pPr lvl="1"/>
            <a:r>
              <a:rPr lang="en-US" dirty="0"/>
              <a:t>Supplies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Vascular Tunic: Ciliary Body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thickened ring of tissue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Composed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ciliary</a:t>
            </a:r>
            <a:r>
              <a:rPr lang="en-US" dirty="0"/>
              <a:t> muscles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Anchors </a:t>
            </a:r>
            <a:r>
              <a:rPr lang="en-US" dirty="0"/>
              <a:t>the </a:t>
            </a:r>
            <a:r>
              <a:rPr lang="en-US" dirty="0" smtClean="0"/>
              <a:t>_____________________________________ that </a:t>
            </a:r>
            <a:r>
              <a:rPr lang="en-US" dirty="0"/>
              <a:t>holds the lens in place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Vascular Tunic: Iris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The </a:t>
            </a:r>
            <a:r>
              <a:rPr lang="en-US" sz="3200" dirty="0" smtClean="0"/>
              <a:t>_________________________________ of </a:t>
            </a:r>
            <a:r>
              <a:rPr lang="en-US" sz="3200" dirty="0"/>
              <a:t>the eye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Pupil 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central opening of the iris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Close vision and bright light </a:t>
            </a:r>
          </a:p>
          <a:p>
            <a:pPr lvl="3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Distant vision and dim light </a:t>
            </a:r>
          </a:p>
          <a:p>
            <a:pPr lvl="3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Changes in emotional state </a:t>
            </a:r>
          </a:p>
          <a:p>
            <a:pPr lvl="3">
              <a:lnSpc>
                <a:spcPct val="80000"/>
              </a:lnSpc>
            </a:pPr>
            <a:r>
              <a:rPr lang="en-US" sz="2000" dirty="0"/>
              <a:t>pupils dilate when the subject matter is appealing or requires problem-solving skills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Eye and Associated Structures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575675" cy="498633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_______________________________________are </a:t>
            </a:r>
            <a:r>
              <a:rPr lang="en-US" sz="3200" dirty="0"/>
              <a:t>in the eye</a:t>
            </a:r>
          </a:p>
          <a:p>
            <a:r>
              <a:rPr lang="en-US" sz="3200" dirty="0"/>
              <a:t>Most of the eye is protected by a </a:t>
            </a:r>
            <a:r>
              <a:rPr lang="en-US" sz="3200" dirty="0" smtClean="0"/>
              <a:t>cushion of fat and the bony orbit</a:t>
            </a:r>
            <a:endParaRPr lang="en-US" sz="3200" dirty="0"/>
          </a:p>
          <a:p>
            <a:r>
              <a:rPr lang="en-US" sz="3200" dirty="0"/>
              <a:t>Accessory structures include 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Tunic: Retina</a:t>
            </a:r>
          </a:p>
        </p:txBody>
      </p:sp>
      <p:sp>
        <p:nvSpPr>
          <p:cNvPr id="323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A delicate </a:t>
            </a:r>
            <a:r>
              <a:rPr lang="en-US" sz="3200" dirty="0" smtClean="0"/>
              <a:t>_</a:t>
            </a:r>
            <a:endParaRPr lang="en-US" sz="3200" dirty="0"/>
          </a:p>
          <a:p>
            <a:r>
              <a:rPr lang="en-US" sz="3200" dirty="0"/>
              <a:t>Pigmented layer </a:t>
            </a:r>
          </a:p>
          <a:p>
            <a:pPr lvl="1"/>
            <a:r>
              <a:rPr lang="en-US" sz="2800" dirty="0"/>
              <a:t>the outer layer that </a:t>
            </a:r>
            <a:r>
              <a:rPr lang="en-US" sz="2800" dirty="0" smtClean="0"/>
              <a:t>________________________________________ and </a:t>
            </a:r>
            <a:r>
              <a:rPr lang="en-US" sz="2800" dirty="0"/>
              <a:t>prevents its scattering</a:t>
            </a:r>
          </a:p>
          <a:p>
            <a:r>
              <a:rPr lang="en-US" sz="3200" dirty="0"/>
              <a:t>Neural layer, which contains:</a:t>
            </a:r>
          </a:p>
          <a:p>
            <a:pPr lvl="1"/>
            <a:r>
              <a:rPr lang="en-US" sz="2800" dirty="0" smtClean="0"/>
              <a:t>___________________________________________ that </a:t>
            </a:r>
            <a:r>
              <a:rPr lang="en-US" sz="2800" dirty="0" err="1"/>
              <a:t>transduce</a:t>
            </a:r>
            <a:r>
              <a:rPr lang="en-US" sz="2800" dirty="0"/>
              <a:t> light energy</a:t>
            </a:r>
          </a:p>
          <a:p>
            <a:pPr lvl="1"/>
            <a:r>
              <a:rPr lang="en-US" sz="2800" dirty="0"/>
              <a:t>Bipolar cells and ganglion cells</a:t>
            </a:r>
          </a:p>
          <a:p>
            <a:pPr lvl="1"/>
            <a:r>
              <a:rPr lang="en-US" sz="2800" dirty="0" err="1"/>
              <a:t>Amacrine</a:t>
            </a:r>
            <a:r>
              <a:rPr lang="en-US" sz="2800" dirty="0"/>
              <a:t> and horizontal cells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Tunic: Retina</a:t>
            </a:r>
          </a:p>
        </p:txBody>
      </p:sp>
      <p:pic>
        <p:nvPicPr>
          <p:cNvPr id="3246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563" y="0"/>
            <a:ext cx="7500937" cy="68516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The Retina: Ganglion Cells and the Optic Disc</a:t>
            </a:r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Ganglion cell axons:</a:t>
            </a:r>
          </a:p>
          <a:p>
            <a:pPr lvl="1"/>
            <a:r>
              <a:rPr lang="en-US" dirty="0"/>
              <a:t>Run along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Leave the eye as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_</a:t>
            </a:r>
            <a:endParaRPr lang="en-US" dirty="0"/>
          </a:p>
          <a:p>
            <a:pPr lvl="1"/>
            <a:r>
              <a:rPr lang="en-US" dirty="0"/>
              <a:t>Is the site where the optic nerve leaves the eye</a:t>
            </a:r>
          </a:p>
          <a:p>
            <a:pPr lvl="1"/>
            <a:r>
              <a:rPr lang="en-US" dirty="0"/>
              <a:t>Lacks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/>
              <a:t>The Retina: Ganglion Cells and the Optic Disc</a:t>
            </a:r>
          </a:p>
        </p:txBody>
      </p:sp>
      <p:pic>
        <p:nvPicPr>
          <p:cNvPr id="3266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2050" y="1309688"/>
            <a:ext cx="4379913" cy="55483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Retina: Photoreceptors</a:t>
            </a:r>
          </a:p>
        </p:txBody>
      </p:sp>
      <p:sp>
        <p:nvSpPr>
          <p:cNvPr id="327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Rods: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Respond to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Are used for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Respond to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Have </a:t>
            </a:r>
            <a:r>
              <a:rPr lang="en-US" dirty="0" smtClean="0"/>
              <a:t>_____________________________________  </a:t>
            </a:r>
            <a:r>
              <a:rPr lang="en-US" dirty="0"/>
              <a:t>color vision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Are found in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Are concentrated in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to the Retina</a:t>
            </a:r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neural retina receives its blood supply from two sources</a:t>
            </a:r>
          </a:p>
          <a:p>
            <a:pPr lvl="1"/>
            <a:r>
              <a:rPr lang="en-US" dirty="0"/>
              <a:t>The outer third receives its blood from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 inner two-thirds is served by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/>
              <a:t>vessels radiate out from the optic disc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Eyebrows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____________________________________ that </a:t>
            </a:r>
            <a:r>
              <a:rPr lang="en-US" sz="3200" dirty="0"/>
              <a:t>overlie the </a:t>
            </a:r>
            <a:r>
              <a:rPr lang="en-US" sz="3200" dirty="0" err="1"/>
              <a:t>supraorbital</a:t>
            </a:r>
            <a:r>
              <a:rPr lang="en-US" sz="3200" dirty="0"/>
              <a:t> margins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Functions include: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Preventing </a:t>
            </a:r>
            <a:r>
              <a:rPr lang="en-US" sz="2800" dirty="0" smtClean="0"/>
              <a:t>______________________________  </a:t>
            </a:r>
            <a:r>
              <a:rPr lang="en-US" sz="2800" dirty="0"/>
              <a:t>from reaching the eye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depresses the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move the eyebrows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Palpebrae (Eyelids)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575675" cy="4718050"/>
          </a:xfrm>
        </p:spPr>
        <p:txBody>
          <a:bodyPr/>
          <a:lstStyle/>
          <a:p>
            <a:r>
              <a:rPr lang="en-US" dirty="0"/>
              <a:t>Protect the eye </a:t>
            </a:r>
            <a:r>
              <a:rPr lang="en-US" dirty="0" err="1"/>
              <a:t>anteriorly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separates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medial and lateral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Palpebrae (Eyelids)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contains </a:t>
            </a:r>
            <a:r>
              <a:rPr lang="en-US" dirty="0" smtClean="0"/>
              <a:t>_______________________________ that </a:t>
            </a:r>
            <a:r>
              <a:rPr lang="en-US" dirty="0"/>
              <a:t>secrete a whitish, oily secretion (Sandman’s eye sand)</a:t>
            </a:r>
          </a:p>
          <a:p>
            <a:r>
              <a:rPr lang="en-US" dirty="0" smtClean="0"/>
              <a:t>__________________________________ of </a:t>
            </a:r>
            <a:r>
              <a:rPr lang="en-US" dirty="0"/>
              <a:t>connective tissue support the eyelids internally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gives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Palpebrae (Eyelids)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575675" cy="4718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Eyelashes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from the free margin of each eyelid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Lubricating </a:t>
            </a:r>
            <a:r>
              <a:rPr lang="en-US" dirty="0"/>
              <a:t>glands associated with the eyelids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__________________________________________ and </a:t>
            </a:r>
            <a:r>
              <a:rPr lang="en-US" dirty="0"/>
              <a:t>sebaceous glands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 lie </a:t>
            </a:r>
            <a:r>
              <a:rPr lang="en-US" dirty="0"/>
              <a:t>between the hair follicles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1692275"/>
            <a:ext cx="2339975" cy="1949450"/>
          </a:xfrm>
        </p:spPr>
        <p:txBody>
          <a:bodyPr>
            <a:normAutofit fontScale="90000"/>
          </a:bodyPr>
          <a:lstStyle/>
          <a:p>
            <a:r>
              <a:rPr lang="en-US"/>
              <a:t>Palpebrae (Eyelids)</a:t>
            </a:r>
          </a:p>
        </p:txBody>
      </p:sp>
      <p:pic>
        <p:nvPicPr>
          <p:cNvPr id="3092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7775" y="0"/>
            <a:ext cx="5356225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Conjunctiva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 membrane </a:t>
            </a:r>
            <a:r>
              <a:rPr lang="en-US" dirty="0"/>
              <a:t>that:</a:t>
            </a:r>
          </a:p>
          <a:p>
            <a:pPr lvl="1"/>
            <a:r>
              <a:rPr lang="en-US" dirty="0"/>
              <a:t>Lines the eyelids as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Covers the whites of the eyes as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______________________________________and protects the eye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Lacrimal Apparatus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Consists of the </a:t>
            </a:r>
            <a:r>
              <a:rPr lang="en-US" sz="3200" dirty="0" err="1"/>
              <a:t>lacrimal</a:t>
            </a:r>
            <a:r>
              <a:rPr lang="en-US" sz="3200" dirty="0"/>
              <a:t> gland and associated ducts</a:t>
            </a:r>
          </a:p>
          <a:p>
            <a:r>
              <a:rPr lang="en-US" sz="3200" dirty="0" err="1"/>
              <a:t>Lacrimal</a:t>
            </a:r>
            <a:r>
              <a:rPr lang="en-US" sz="3200" dirty="0"/>
              <a:t> glands </a:t>
            </a:r>
            <a:r>
              <a:rPr lang="en-US" sz="3200" dirty="0" smtClean="0"/>
              <a:t>_</a:t>
            </a:r>
            <a:endParaRPr lang="en-US" sz="3200" dirty="0"/>
          </a:p>
          <a:p>
            <a:r>
              <a:rPr lang="en-US" sz="3200" dirty="0"/>
              <a:t>Tears</a:t>
            </a:r>
          </a:p>
          <a:p>
            <a:pPr lvl="1"/>
            <a:r>
              <a:rPr lang="en-US" sz="2800" dirty="0"/>
              <a:t>Contain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r>
              <a:rPr lang="en-US" sz="2800" dirty="0"/>
              <a:t>Enter the eye via </a:t>
            </a:r>
            <a:r>
              <a:rPr lang="en-US" sz="2800" dirty="0" err="1"/>
              <a:t>superolateral</a:t>
            </a:r>
            <a:r>
              <a:rPr lang="en-US" sz="2800" dirty="0"/>
              <a:t> excretory ducts </a:t>
            </a:r>
          </a:p>
          <a:p>
            <a:pPr lvl="1"/>
            <a:r>
              <a:rPr lang="en-US" sz="2800" dirty="0" smtClean="0"/>
              <a:t>_____________________the </a:t>
            </a:r>
            <a:r>
              <a:rPr lang="en-US" sz="2800" dirty="0"/>
              <a:t>eye </a:t>
            </a:r>
            <a:r>
              <a:rPr lang="en-US" sz="2800" dirty="0" smtClean="0"/>
              <a:t>__________________________via </a:t>
            </a:r>
            <a:r>
              <a:rPr lang="en-US" sz="2800" dirty="0"/>
              <a:t>the </a:t>
            </a:r>
            <a:r>
              <a:rPr lang="en-US" sz="2800" dirty="0" err="1"/>
              <a:t>lacrimal</a:t>
            </a:r>
            <a:r>
              <a:rPr lang="en-US" sz="2800" dirty="0"/>
              <a:t> </a:t>
            </a:r>
            <a:r>
              <a:rPr lang="en-US" sz="2800" dirty="0" err="1"/>
              <a:t>punctum</a:t>
            </a:r>
            <a:endParaRPr lang="en-US" sz="2800" dirty="0"/>
          </a:p>
          <a:p>
            <a:pPr lvl="1"/>
            <a:r>
              <a:rPr lang="en-US" sz="2800" dirty="0"/>
              <a:t>Drain into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603</Words>
  <Application>Microsoft Office PowerPoint</Application>
  <PresentationFormat>On-screen Show (4:3)</PresentationFormat>
  <Paragraphs>146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Chapter 15</vt:lpstr>
      <vt:lpstr>Eye and Associated Structures</vt:lpstr>
      <vt:lpstr>Eyebrows</vt:lpstr>
      <vt:lpstr>Palpebrae (Eyelids)</vt:lpstr>
      <vt:lpstr>Palpebrae (Eyelids)</vt:lpstr>
      <vt:lpstr>Palpebrae (Eyelids)</vt:lpstr>
      <vt:lpstr>Palpebrae (Eyelids)</vt:lpstr>
      <vt:lpstr>Conjunctiva</vt:lpstr>
      <vt:lpstr>Lacrimal Apparatus</vt:lpstr>
      <vt:lpstr>Lacrimal Apparatus</vt:lpstr>
      <vt:lpstr>Extrinsic Eye Muscles</vt:lpstr>
      <vt:lpstr>Extrinsic Eye Muscles</vt:lpstr>
      <vt:lpstr>Summary of Cranial Nerves and Muscle Actions</vt:lpstr>
      <vt:lpstr>Structure of the Eyeball</vt:lpstr>
      <vt:lpstr>Structure of the Eyeball</vt:lpstr>
      <vt:lpstr>Fibrous Tunic</vt:lpstr>
      <vt:lpstr>Vascular Tunic: Choroid Region</vt:lpstr>
      <vt:lpstr>Vascular Tunic: Ciliary Body</vt:lpstr>
      <vt:lpstr>Vascular Tunic: Iris</vt:lpstr>
      <vt:lpstr>Sensory Tunic: Retina</vt:lpstr>
      <vt:lpstr>Sensory Tunic: Retina</vt:lpstr>
      <vt:lpstr>The Retina: Ganglion Cells and the Optic Disc</vt:lpstr>
      <vt:lpstr>The Retina: Ganglion Cells and the Optic Disc</vt:lpstr>
      <vt:lpstr>The Retina: Photoreceptors</vt:lpstr>
      <vt:lpstr>Blood Supply to the Retina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bawargo</dc:creator>
  <cp:lastModifiedBy>bawargo</cp:lastModifiedBy>
  <cp:revision>1</cp:revision>
  <dcterms:created xsi:type="dcterms:W3CDTF">2009-03-23T20:33:31Z</dcterms:created>
  <dcterms:modified xsi:type="dcterms:W3CDTF">2009-03-23T20:34:52Z</dcterms:modified>
</cp:coreProperties>
</file>