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9E15B-9A84-4A0F-8164-66EFEEC7C69E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2064-17F4-4C89-A377-A8950ECFB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9E15B-9A84-4A0F-8164-66EFEEC7C69E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2064-17F4-4C89-A377-A8950ECFB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9E15B-9A84-4A0F-8164-66EFEEC7C69E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2064-17F4-4C89-A377-A8950ECFB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9E15B-9A84-4A0F-8164-66EFEEC7C69E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2064-17F4-4C89-A377-A8950ECFB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9E15B-9A84-4A0F-8164-66EFEEC7C69E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2064-17F4-4C89-A377-A8950ECFB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9E15B-9A84-4A0F-8164-66EFEEC7C69E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2064-17F4-4C89-A377-A8950ECFB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9E15B-9A84-4A0F-8164-66EFEEC7C69E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2064-17F4-4C89-A377-A8950ECFB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9E15B-9A84-4A0F-8164-66EFEEC7C69E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2064-17F4-4C89-A377-A8950ECFB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9E15B-9A84-4A0F-8164-66EFEEC7C69E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2064-17F4-4C89-A377-A8950ECFB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9E15B-9A84-4A0F-8164-66EFEEC7C69E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2064-17F4-4C89-A377-A8950ECFB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9E15B-9A84-4A0F-8164-66EFEEC7C69E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2064-17F4-4C89-A377-A8950ECFB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9E15B-9A84-4A0F-8164-66EFEEC7C69E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B2064-17F4-4C89-A377-A8950ECFB2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Inner Chambers and Fluids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lens separates the internal eye into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/>
              <a:t>posterior segment is filled with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Transmits </a:t>
            </a:r>
            <a:r>
              <a:rPr lang="en-US" dirty="0"/>
              <a:t>light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Supports the posterior surface of the lens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Contributes </a:t>
            </a:r>
            <a:r>
              <a:rPr lang="en-US" dirty="0"/>
              <a:t>to intraocular pressure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 of Refraction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normal eye with light focused properly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the focal point is in front of the retina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Corrected with a concave lens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the focal point is behind the retina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Corrected with a convex lens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906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2888"/>
            <a:ext cx="9144000" cy="6437312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ChangeArrowheads="1"/>
          </p:cNvSpPr>
          <p:nvPr/>
        </p:nvSpPr>
        <p:spPr bwMode="auto">
          <a:xfrm>
            <a:off x="6350" y="533400"/>
            <a:ext cx="91440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083" name="Rectangle 3"/>
          <p:cNvSpPr>
            <a:spLocks noChangeArrowheads="1"/>
          </p:cNvSpPr>
          <p:nvPr/>
        </p:nvSpPr>
        <p:spPr bwMode="auto">
          <a:xfrm>
            <a:off x="311150" y="76200"/>
            <a:ext cx="861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4300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Photoreception: </a:t>
            </a:r>
            <a:br>
              <a:rPr lang="en-US" sz="3200"/>
            </a:br>
            <a:r>
              <a:rPr lang="en-US" sz="3200"/>
              <a:t>Functional Anatomy of Photoreceptors</a:t>
            </a:r>
          </a:p>
        </p:txBody>
      </p:sp>
      <p:sp>
        <p:nvSpPr>
          <p:cNvPr id="4300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8450" y="1358900"/>
            <a:ext cx="8270875" cy="4979988"/>
          </a:xfrm>
        </p:spPr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  <a:p>
            <a:pPr lvl="1"/>
            <a:r>
              <a:rPr lang="en-US" dirty="0"/>
              <a:t>process by which the eye detects light energy</a:t>
            </a:r>
          </a:p>
          <a:p>
            <a:endParaRPr lang="en-US" dirty="0" smtClean="0"/>
          </a:p>
          <a:p>
            <a:r>
              <a:rPr lang="en-US" dirty="0" smtClean="0"/>
              <a:t>Rods </a:t>
            </a:r>
            <a:r>
              <a:rPr lang="en-US" dirty="0"/>
              <a:t>and cones contain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Rods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Functional characteristics</a:t>
            </a:r>
          </a:p>
          <a:p>
            <a:pPr lvl="1"/>
            <a:r>
              <a:rPr lang="en-US" dirty="0"/>
              <a:t>Sensitive to </a:t>
            </a:r>
            <a:r>
              <a:rPr lang="en-US" dirty="0" smtClean="0"/>
              <a:t>___________________________ and </a:t>
            </a:r>
            <a:r>
              <a:rPr lang="en-US" dirty="0"/>
              <a:t>best suited for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Absorb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Perceived input is in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Sum of visual input from many rods feeds into a single ganglion cell </a:t>
            </a:r>
          </a:p>
          <a:p>
            <a:pPr lvl="1"/>
            <a:r>
              <a:rPr lang="en-US" dirty="0"/>
              <a:t>Results in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Cones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Functional characteristics </a:t>
            </a:r>
          </a:p>
          <a:p>
            <a:pPr lvl="1"/>
            <a:r>
              <a:rPr lang="en-US" dirty="0"/>
              <a:t>Need </a:t>
            </a:r>
            <a:r>
              <a:rPr lang="en-US" dirty="0" smtClean="0"/>
              <a:t>___________________________________ for </a:t>
            </a:r>
            <a:r>
              <a:rPr lang="en-US" dirty="0"/>
              <a:t>activation </a:t>
            </a:r>
          </a:p>
          <a:p>
            <a:pPr lvl="2"/>
            <a:r>
              <a:rPr lang="en-US" dirty="0"/>
              <a:t>have low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Have pigments that allow a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Each cone synapses with a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Vision is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Excitation of Cones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three types of cones: 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r>
              <a:rPr lang="en-US" dirty="0"/>
              <a:t>Intermediate colors are perceived by activation of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Method </a:t>
            </a:r>
            <a:r>
              <a:rPr lang="en-US" dirty="0"/>
              <a:t>of excitation is similar to rods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1963738"/>
            <a:ext cx="4262437" cy="2039937"/>
          </a:xfrm>
        </p:spPr>
        <p:txBody>
          <a:bodyPr>
            <a:normAutofit fontScale="90000"/>
          </a:bodyPr>
          <a:lstStyle/>
          <a:p>
            <a:r>
              <a:rPr lang="en-US"/>
              <a:t>Signal Transmission in the Retina</a:t>
            </a:r>
          </a:p>
        </p:txBody>
      </p:sp>
      <p:pic>
        <p:nvPicPr>
          <p:cNvPr id="4454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1588" y="0"/>
            <a:ext cx="309721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Adaptation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384300"/>
            <a:ext cx="8270875" cy="46720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_____________________________________ (</a:t>
            </a:r>
            <a:r>
              <a:rPr lang="en-US" sz="3200" dirty="0"/>
              <a:t>going from dark to light) involves: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Dramatic decreases in retinal sensitivity 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Switching from the rod to the cone system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 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3200" dirty="0"/>
              <a:t>Adaptation to dark is the reverse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800" dirty="0" err="1"/>
              <a:t>Rhodopsin</a:t>
            </a:r>
            <a:r>
              <a:rPr lang="en-US" sz="2800" dirty="0"/>
              <a:t> accumulates in the dark and retinal sensitivity is restored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Visual Pathways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295400"/>
            <a:ext cx="8270875" cy="4875213"/>
          </a:xfrm>
        </p:spPr>
        <p:txBody>
          <a:bodyPr/>
          <a:lstStyle/>
          <a:p>
            <a:r>
              <a:rPr lang="en-US" dirty="0"/>
              <a:t>Axons of retinal ganglion cells form the optic nerve </a:t>
            </a:r>
          </a:p>
          <a:p>
            <a:r>
              <a:rPr lang="en-US" dirty="0"/>
              <a:t>Medial fibers of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Most fibers of the optic tracts continue to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Visual Pathways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Other optic tract fibers end in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Optic radiations travel from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Anterior Segment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Composed of two chambers</a:t>
            </a:r>
          </a:p>
          <a:p>
            <a:pPr lvl="1"/>
            <a:r>
              <a:rPr lang="en-US" sz="2800" dirty="0" smtClean="0"/>
              <a:t> </a:t>
            </a:r>
            <a:endParaRPr lang="en-US" sz="2800" dirty="0"/>
          </a:p>
          <a:p>
            <a:pPr lvl="2"/>
            <a:r>
              <a:rPr lang="en-US" sz="2400" dirty="0"/>
              <a:t>between the cornea and the iris</a:t>
            </a:r>
          </a:p>
          <a:p>
            <a:pPr lvl="1"/>
            <a:r>
              <a:rPr lang="en-US" sz="2800" dirty="0" smtClean="0"/>
              <a:t> </a:t>
            </a:r>
            <a:endParaRPr lang="en-US" sz="2800" dirty="0"/>
          </a:p>
          <a:p>
            <a:pPr lvl="2"/>
            <a:r>
              <a:rPr lang="en-US" sz="2400" dirty="0"/>
              <a:t>between the iris and the lens</a:t>
            </a:r>
          </a:p>
          <a:p>
            <a:r>
              <a:rPr lang="en-US" sz="3200" dirty="0" smtClean="0"/>
              <a:t>____________________________ humor</a:t>
            </a:r>
            <a:endParaRPr lang="en-US" sz="3200" dirty="0"/>
          </a:p>
          <a:p>
            <a:pPr lvl="1"/>
            <a:r>
              <a:rPr lang="en-US" sz="2800" dirty="0"/>
              <a:t>A </a:t>
            </a:r>
            <a:r>
              <a:rPr lang="en-US" sz="2800" dirty="0" err="1"/>
              <a:t>plasmalike</a:t>
            </a:r>
            <a:r>
              <a:rPr lang="en-US" sz="2800" dirty="0"/>
              <a:t> fluid that fills the anterior segment</a:t>
            </a:r>
          </a:p>
          <a:p>
            <a:pPr lvl="1"/>
            <a:r>
              <a:rPr lang="en-US" sz="2800" dirty="0"/>
              <a:t>Drains via the </a:t>
            </a:r>
            <a:r>
              <a:rPr lang="en-US" sz="2800" dirty="0" smtClean="0"/>
              <a:t>_</a:t>
            </a:r>
            <a:endParaRPr lang="en-US" sz="2800" dirty="0"/>
          </a:p>
          <a:p>
            <a:r>
              <a:rPr lang="en-US" sz="3200" dirty="0"/>
              <a:t>Supports, nourishes, and </a:t>
            </a:r>
            <a:r>
              <a:rPr lang="en-US" sz="3200" dirty="0" smtClean="0"/>
              <a:t>_</a:t>
            </a:r>
            <a:endParaRPr lang="en-US" sz="3200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Visual Pathways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nerve fibers send tracts to the midbrain ending in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A small subset of visual fibers contain </a:t>
            </a:r>
            <a:r>
              <a:rPr lang="en-US" dirty="0" err="1"/>
              <a:t>melanopsin</a:t>
            </a:r>
            <a:r>
              <a:rPr lang="en-US" dirty="0"/>
              <a:t> (circadian pigment) which:</a:t>
            </a:r>
          </a:p>
          <a:p>
            <a:pPr lvl="1"/>
            <a:r>
              <a:rPr lang="en-US" dirty="0"/>
              <a:t>Mediates papillary light reflexes</a:t>
            </a:r>
          </a:p>
          <a:p>
            <a:pPr lvl="1"/>
            <a:r>
              <a:rPr lang="en-US" dirty="0"/>
              <a:t>Sets daily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Depth Perception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Achieved by both eyes viewing the same image from </a:t>
            </a:r>
            <a:r>
              <a:rPr lang="en-US" sz="3200" dirty="0" smtClean="0"/>
              <a:t>_</a:t>
            </a:r>
            <a:endParaRPr lang="en-US" sz="3200" dirty="0"/>
          </a:p>
          <a:p>
            <a:r>
              <a:rPr lang="en-US" sz="3200" dirty="0"/>
              <a:t>Three-dimensional vision results from </a:t>
            </a:r>
            <a:r>
              <a:rPr lang="en-US" sz="3200" dirty="0" smtClean="0"/>
              <a:t>_____________________________________ of </a:t>
            </a:r>
            <a:r>
              <a:rPr lang="en-US" sz="3200" dirty="0"/>
              <a:t>the slightly different images</a:t>
            </a:r>
          </a:p>
          <a:p>
            <a:r>
              <a:rPr lang="en-US" sz="3200" dirty="0"/>
              <a:t>If only one eye is used, </a:t>
            </a:r>
            <a:r>
              <a:rPr lang="en-US" sz="3200" dirty="0" smtClean="0"/>
              <a:t>_____________________________________and </a:t>
            </a:r>
            <a:r>
              <a:rPr lang="en-US" sz="3200" dirty="0"/>
              <a:t>the observer must rely on learned clues to determine depth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Thalamic Processing</a:t>
            </a:r>
          </a:p>
        </p:txBody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</a:t>
            </a:r>
            <a:r>
              <a:rPr lang="en-US" dirty="0" smtClean="0"/>
              <a:t>_____________________________________ of </a:t>
            </a:r>
            <a:r>
              <a:rPr lang="en-US" dirty="0"/>
              <a:t>the thalamus: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Relay information on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Segregate the retinal axons in preparation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Emphasize </a:t>
            </a:r>
            <a:r>
              <a:rPr lang="en-US" dirty="0"/>
              <a:t>visual inputs from regions of high cone density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Sharpen the contrast information received by the retina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Cortical Processing</a:t>
            </a:r>
          </a:p>
        </p:txBody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3200" dirty="0" smtClean="0"/>
              <a:t> </a:t>
            </a:r>
            <a:endParaRPr lang="en-US" sz="3200" dirty="0"/>
          </a:p>
          <a:p>
            <a:pPr lvl="1">
              <a:lnSpc>
                <a:spcPct val="80000"/>
              </a:lnSpc>
            </a:pPr>
            <a:r>
              <a:rPr lang="en-US" sz="2800" dirty="0"/>
              <a:t>Basic dark/bright and </a:t>
            </a:r>
            <a:r>
              <a:rPr lang="en-US" sz="2800" dirty="0" smtClean="0"/>
              <a:t>_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3200" dirty="0" err="1"/>
              <a:t>Prestriate</a:t>
            </a:r>
            <a:r>
              <a:rPr lang="en-US" sz="3200" dirty="0"/>
              <a:t> cortices (association areas) processes</a:t>
            </a:r>
          </a:p>
          <a:p>
            <a:pPr lvl="1">
              <a:lnSpc>
                <a:spcPct val="80000"/>
              </a:lnSpc>
            </a:pPr>
            <a:r>
              <a:rPr lang="en-US" sz="2800" dirty="0"/>
              <a:t>Form, color, and movement </a:t>
            </a:r>
          </a:p>
          <a:p>
            <a:pPr>
              <a:lnSpc>
                <a:spcPct val="80000"/>
              </a:lnSpc>
            </a:pPr>
            <a:r>
              <a:rPr lang="en-US" sz="3200" dirty="0"/>
              <a:t>Visual information then proceeds </a:t>
            </a:r>
            <a:r>
              <a:rPr lang="en-US" sz="3200" dirty="0" err="1"/>
              <a:t>anteriorly</a:t>
            </a:r>
            <a:r>
              <a:rPr lang="en-US" sz="3200" dirty="0"/>
              <a:t> to the: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/>
              <a:t>___________________________________ – </a:t>
            </a:r>
            <a:r>
              <a:rPr lang="en-US" sz="2800" dirty="0"/>
              <a:t>processes identification of objects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/>
              <a:t>___________________________________ and </a:t>
            </a:r>
            <a:r>
              <a:rPr lang="en-US" sz="2800" dirty="0" err="1"/>
              <a:t>postcentral</a:t>
            </a:r>
            <a:r>
              <a:rPr lang="en-US" sz="2800" dirty="0"/>
              <a:t> </a:t>
            </a:r>
            <a:r>
              <a:rPr lang="en-US" sz="2800" dirty="0" err="1"/>
              <a:t>gyrus</a:t>
            </a:r>
            <a:r>
              <a:rPr lang="en-US" sz="2800" dirty="0"/>
              <a:t> – processes spatial location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Chemical Senses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Chemical senses 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3200" dirty="0"/>
              <a:t>Their </a:t>
            </a:r>
            <a:r>
              <a:rPr lang="en-US" sz="3200" dirty="0" err="1"/>
              <a:t>chemoreceptors</a:t>
            </a:r>
            <a:r>
              <a:rPr lang="en-US" sz="3200" dirty="0"/>
              <a:t> respond to chemicals in aqueous solution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Taste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to substances dissolved </a:t>
            </a:r>
            <a:r>
              <a:rPr lang="en-US" sz="2400" dirty="0" smtClean="0"/>
              <a:t>_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Smell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to substances dissolved in </a:t>
            </a:r>
            <a:r>
              <a:rPr lang="en-US" sz="2400" dirty="0" smtClean="0"/>
              <a:t>_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Sense of Smell</a:t>
            </a:r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organ of smell is the </a:t>
            </a:r>
            <a:r>
              <a:rPr lang="en-US" dirty="0" smtClean="0"/>
              <a:t>_____________________________________, </a:t>
            </a:r>
            <a:r>
              <a:rPr lang="en-US" dirty="0"/>
              <a:t>which covers the superior nasal </a:t>
            </a:r>
            <a:r>
              <a:rPr lang="en-US" dirty="0" err="1"/>
              <a:t>concha</a:t>
            </a:r>
            <a:r>
              <a:rPr lang="en-US" dirty="0"/>
              <a:t> </a:t>
            </a:r>
          </a:p>
          <a:p>
            <a:r>
              <a:rPr lang="en-US" dirty="0"/>
              <a:t>Olfactory receptor cells are </a:t>
            </a:r>
            <a:r>
              <a:rPr lang="en-US" dirty="0" smtClean="0"/>
              <a:t>_____________________________________with </a:t>
            </a:r>
            <a:r>
              <a:rPr lang="en-US" dirty="0"/>
              <a:t>radiating olfactory cilia</a:t>
            </a:r>
          </a:p>
          <a:p>
            <a:r>
              <a:rPr lang="en-US" dirty="0"/>
              <a:t>Basal cells lie at the base of the epithelium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Olfactory Receptors</a:t>
            </a:r>
          </a:p>
        </p:txBody>
      </p:sp>
      <p:pic>
        <p:nvPicPr>
          <p:cNvPr id="4618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65797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Physiology of Smell</a:t>
            </a: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Olfactory receptors respond to several different odor-causing chemicals</a:t>
            </a:r>
          </a:p>
          <a:p>
            <a:pPr>
              <a:lnSpc>
                <a:spcPct val="90000"/>
              </a:lnSpc>
            </a:pPr>
            <a:r>
              <a:rPr lang="en-US" dirty="0"/>
              <a:t>When bound to </a:t>
            </a:r>
            <a:r>
              <a:rPr lang="en-US" dirty="0" err="1"/>
              <a:t>ligand</a:t>
            </a:r>
            <a:r>
              <a:rPr lang="en-US" dirty="0"/>
              <a:t> these proteins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cAMP</a:t>
            </a:r>
            <a:r>
              <a:rPr lang="en-US" dirty="0" smtClean="0"/>
              <a:t> </a:t>
            </a:r>
            <a:r>
              <a:rPr lang="en-US" dirty="0"/>
              <a:t>(the second messenger) opens ion channels,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causing </a:t>
            </a:r>
            <a:r>
              <a:rPr lang="en-US" dirty="0" smtClean="0"/>
              <a:t>___________________________________  </a:t>
            </a:r>
            <a:r>
              <a:rPr lang="en-US" dirty="0"/>
              <a:t>of the receptor membrane that then triggers an action potential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Olfactory Pathway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Olfactory receptor cells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Glomerular</a:t>
            </a:r>
            <a:r>
              <a:rPr lang="en-US" dirty="0" smtClean="0"/>
              <a:t> </a:t>
            </a:r>
            <a:r>
              <a:rPr lang="en-US" dirty="0"/>
              <a:t>mitral cells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Mitral cells send impulses to: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The hypothalamus, </a:t>
            </a:r>
            <a:r>
              <a:rPr lang="en-US" dirty="0" err="1"/>
              <a:t>amygdala</a:t>
            </a:r>
            <a:r>
              <a:rPr lang="en-US" dirty="0"/>
              <a:t>, and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Anterior Segment</a:t>
            </a:r>
          </a:p>
        </p:txBody>
      </p:sp>
      <p:pic>
        <p:nvPicPr>
          <p:cNvPr id="417796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3400" y="1143000"/>
            <a:ext cx="8344612" cy="54864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Lens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358900"/>
            <a:ext cx="8575675" cy="471487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sz="3200" dirty="0"/>
              <a:t>A biconvex, transparent, flexible, </a:t>
            </a:r>
            <a:r>
              <a:rPr lang="en-US" sz="3200" dirty="0" smtClean="0"/>
              <a:t>________________________________structure </a:t>
            </a:r>
            <a:r>
              <a:rPr lang="en-US" sz="3200" dirty="0"/>
              <a:t>that:</a:t>
            </a:r>
          </a:p>
          <a:p>
            <a:pPr lvl="1">
              <a:lnSpc>
                <a:spcPct val="80000"/>
              </a:lnSpc>
            </a:pPr>
            <a:r>
              <a:rPr lang="en-US" sz="2800" dirty="0"/>
              <a:t>Allows </a:t>
            </a:r>
            <a:r>
              <a:rPr lang="en-US" sz="2800" dirty="0" smtClean="0"/>
              <a:t>____________________________________of </a:t>
            </a:r>
            <a:r>
              <a:rPr lang="en-US" sz="2800" dirty="0"/>
              <a:t>light onto the retina</a:t>
            </a:r>
          </a:p>
          <a:p>
            <a:pPr lvl="1">
              <a:lnSpc>
                <a:spcPct val="80000"/>
              </a:lnSpc>
            </a:pPr>
            <a:r>
              <a:rPr lang="en-US" sz="2800" dirty="0"/>
              <a:t>Is composed of </a:t>
            </a:r>
            <a:r>
              <a:rPr lang="en-US" sz="2800" dirty="0" smtClean="0"/>
              <a:t>_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3200" dirty="0"/>
              <a:t>Lens fibers </a:t>
            </a:r>
          </a:p>
          <a:p>
            <a:pPr lvl="1">
              <a:lnSpc>
                <a:spcPct val="80000"/>
              </a:lnSpc>
            </a:pPr>
            <a:r>
              <a:rPr lang="en-US" sz="2800" dirty="0"/>
              <a:t>cells filled with the transparent protein </a:t>
            </a:r>
            <a:r>
              <a:rPr lang="en-US" sz="2800" dirty="0" smtClean="0"/>
              <a:t>_</a:t>
            </a:r>
            <a:endParaRPr lang="en-US" sz="2800" dirty="0"/>
          </a:p>
          <a:p>
            <a:pPr>
              <a:lnSpc>
                <a:spcPct val="80000"/>
              </a:lnSpc>
            </a:pPr>
            <a:endParaRPr lang="en-US" sz="3200" dirty="0" smtClean="0"/>
          </a:p>
          <a:p>
            <a:pPr>
              <a:lnSpc>
                <a:spcPct val="80000"/>
              </a:lnSpc>
            </a:pPr>
            <a:r>
              <a:rPr lang="en-US" sz="3200" dirty="0" smtClean="0"/>
              <a:t>With </a:t>
            </a:r>
            <a:r>
              <a:rPr lang="en-US" sz="3200" dirty="0"/>
              <a:t>age, </a:t>
            </a:r>
          </a:p>
          <a:p>
            <a:pPr lvl="1">
              <a:lnSpc>
                <a:spcPct val="80000"/>
              </a:lnSpc>
            </a:pPr>
            <a:r>
              <a:rPr lang="en-US" sz="2800" dirty="0"/>
              <a:t>the lens becomes more compact 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800" dirty="0"/>
              <a:t>loses its </a:t>
            </a:r>
            <a:r>
              <a:rPr lang="en-US" sz="2800" dirty="0" smtClean="0"/>
              <a:t>_</a:t>
            </a:r>
            <a:endParaRPr lang="en-US" sz="2800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Light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Our eyes respond to a small portion of this spectrum called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Different </a:t>
            </a:r>
            <a:r>
              <a:rPr lang="en-US" dirty="0" smtClean="0"/>
              <a:t>___________________________ in </a:t>
            </a:r>
            <a:r>
              <a:rPr lang="en-US" dirty="0"/>
              <a:t>the retina respond to different </a:t>
            </a:r>
            <a:r>
              <a:rPr lang="en-US" dirty="0" smtClean="0"/>
              <a:t>__________________________________ </a:t>
            </a:r>
            <a:r>
              <a:rPr lang="en-US" dirty="0"/>
              <a:t>of the visible spectrum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Refraction and Lenses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When light passes from one transparent medium to another its speed changes and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Light </a:t>
            </a:r>
            <a:r>
              <a:rPr lang="en-US" dirty="0"/>
              <a:t>passing through a convex lens is bent so that the rays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When </a:t>
            </a:r>
            <a:r>
              <a:rPr lang="en-US" dirty="0"/>
              <a:t>a convex lens forms an image, the image is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Focusing Light on the Retina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Pathway of light entering the eye: 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3200" dirty="0" smtClean="0"/>
          </a:p>
          <a:p>
            <a:pPr>
              <a:lnSpc>
                <a:spcPct val="90000"/>
              </a:lnSpc>
            </a:pPr>
            <a:r>
              <a:rPr lang="en-US" sz="3200" dirty="0" smtClean="0"/>
              <a:t>Light </a:t>
            </a:r>
            <a:r>
              <a:rPr lang="en-US" sz="3200" dirty="0"/>
              <a:t>is refracted: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At the cornea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Entering the lens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Leaving the lens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The lens curvature and shape allow for fine focusing of an image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Focusing for Distant Vision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333500"/>
            <a:ext cx="3946525" cy="47402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Light from a distance needs </a:t>
            </a:r>
            <a:r>
              <a:rPr lang="en-US" sz="2800" dirty="0" smtClean="0"/>
              <a:t>______________________________________ for </a:t>
            </a:r>
            <a:r>
              <a:rPr lang="en-US" sz="2800" dirty="0"/>
              <a:t>proper focusing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Far </a:t>
            </a:r>
            <a:r>
              <a:rPr lang="en-US" sz="2800" dirty="0"/>
              <a:t>point of vision – the distance beyond which the lens does not need to change shape to focus (20 ft.)</a:t>
            </a:r>
          </a:p>
        </p:txBody>
      </p:sp>
      <p:pic>
        <p:nvPicPr>
          <p:cNvPr id="42496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6575" y="1931988"/>
            <a:ext cx="4627563" cy="280352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Focusing for Close Vision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Close vision requires:</a:t>
            </a:r>
          </a:p>
          <a:p>
            <a:pPr lvl="1"/>
            <a:r>
              <a:rPr lang="en-US" sz="2800" dirty="0" smtClean="0"/>
              <a:t> </a:t>
            </a:r>
            <a:endParaRPr lang="en-US" sz="2800" dirty="0"/>
          </a:p>
          <a:p>
            <a:pPr lvl="2"/>
            <a:r>
              <a:rPr lang="en-US" sz="2400" dirty="0"/>
              <a:t>changing the lens shape by </a:t>
            </a:r>
            <a:r>
              <a:rPr lang="en-US" sz="2400" dirty="0" err="1"/>
              <a:t>ciliary</a:t>
            </a:r>
            <a:r>
              <a:rPr lang="en-US" sz="2400" dirty="0"/>
              <a:t> muscles to increase refractory power</a:t>
            </a:r>
          </a:p>
          <a:p>
            <a:pPr lvl="1"/>
            <a:r>
              <a:rPr lang="en-US" sz="2800" dirty="0" smtClean="0"/>
              <a:t> </a:t>
            </a:r>
            <a:endParaRPr lang="en-US" sz="2800" dirty="0"/>
          </a:p>
          <a:p>
            <a:pPr lvl="2"/>
            <a:r>
              <a:rPr lang="en-US" sz="2400" dirty="0"/>
              <a:t>the </a:t>
            </a:r>
            <a:r>
              <a:rPr lang="en-US" sz="2400" dirty="0" err="1"/>
              <a:t>pupillary</a:t>
            </a:r>
            <a:r>
              <a:rPr lang="en-US" sz="2400" dirty="0"/>
              <a:t> reflex constricts the pupils to prevent divergent light rays from entering the eye</a:t>
            </a:r>
          </a:p>
          <a:p>
            <a:pPr lvl="1"/>
            <a:r>
              <a:rPr lang="en-US" sz="2800" dirty="0" smtClean="0"/>
              <a:t> </a:t>
            </a:r>
            <a:endParaRPr lang="en-US" sz="2800" dirty="0"/>
          </a:p>
          <a:p>
            <a:pPr lvl="2"/>
            <a:r>
              <a:rPr lang="en-US" sz="2400" dirty="0"/>
              <a:t>medial rotation of the eyeballs toward the object being viewed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814</Words>
  <Application>Microsoft Office PowerPoint</Application>
  <PresentationFormat>On-screen Show (4:3)</PresentationFormat>
  <Paragraphs>168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Inner Chambers and Fluids</vt:lpstr>
      <vt:lpstr>Anterior Segment</vt:lpstr>
      <vt:lpstr>Anterior Segment</vt:lpstr>
      <vt:lpstr>Lens</vt:lpstr>
      <vt:lpstr>Light</vt:lpstr>
      <vt:lpstr>Refraction and Lenses</vt:lpstr>
      <vt:lpstr>Focusing Light on the Retina</vt:lpstr>
      <vt:lpstr>Focusing for Distant Vision</vt:lpstr>
      <vt:lpstr>Focusing for Close Vision</vt:lpstr>
      <vt:lpstr>Problems of Refraction</vt:lpstr>
      <vt:lpstr>Slide 11</vt:lpstr>
      <vt:lpstr>Photoreception:  Functional Anatomy of Photoreceptors</vt:lpstr>
      <vt:lpstr>Rods</vt:lpstr>
      <vt:lpstr>Cones</vt:lpstr>
      <vt:lpstr>Excitation of Cones</vt:lpstr>
      <vt:lpstr>Signal Transmission in the Retina</vt:lpstr>
      <vt:lpstr>Adaptation</vt:lpstr>
      <vt:lpstr>Visual Pathways</vt:lpstr>
      <vt:lpstr>Visual Pathways</vt:lpstr>
      <vt:lpstr>Visual Pathways</vt:lpstr>
      <vt:lpstr>Depth Perception</vt:lpstr>
      <vt:lpstr>Thalamic Processing</vt:lpstr>
      <vt:lpstr>Cortical Processing</vt:lpstr>
      <vt:lpstr>Chemical Senses</vt:lpstr>
      <vt:lpstr>Sense of Smell</vt:lpstr>
      <vt:lpstr>Olfactory Receptors</vt:lpstr>
      <vt:lpstr>Physiology of Smell</vt:lpstr>
      <vt:lpstr>Olfactory Pathway</vt:lpstr>
    </vt:vector>
  </TitlesOfParts>
  <Company>ISU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Inner Chambers and Fluids</dc:title>
  <dc:creator>bawargo</dc:creator>
  <cp:lastModifiedBy>bawargo</cp:lastModifiedBy>
  <cp:revision>1</cp:revision>
  <dcterms:created xsi:type="dcterms:W3CDTF">2009-03-23T20:35:21Z</dcterms:created>
  <dcterms:modified xsi:type="dcterms:W3CDTF">2009-03-23T20:35:58Z</dcterms:modified>
</cp:coreProperties>
</file>