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Six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A9371-B433-454C-86AA-87ED769A48F8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AFDCF-B356-48E3-88B3-DE2488E4C3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Six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8DE94-AC4F-4057-AFA2-F19DE664A4A0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0E802-7842-4235-ACAC-9A1DCCB9E3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E802-7842-4235-ACAC-9A1DCCB9E341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Six Material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0BB-A839-43DA-8CF8-D9791B913FC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624-159D-4A82-8EEF-4F7BDDE11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0BB-A839-43DA-8CF8-D9791B913FC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624-159D-4A82-8EEF-4F7BDDE11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0BB-A839-43DA-8CF8-D9791B913FC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624-159D-4A82-8EEF-4F7BDDE11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0BB-A839-43DA-8CF8-D9791B913FC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624-159D-4A82-8EEF-4F7BDDE11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0BB-A839-43DA-8CF8-D9791B913FC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624-159D-4A82-8EEF-4F7BDDE11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0BB-A839-43DA-8CF8-D9791B913FC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624-159D-4A82-8EEF-4F7BDDE11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0BB-A839-43DA-8CF8-D9791B913FC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624-159D-4A82-8EEF-4F7BDDE11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0BB-A839-43DA-8CF8-D9791B913FC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624-159D-4A82-8EEF-4F7BDDE11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0BB-A839-43DA-8CF8-D9791B913FC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624-159D-4A82-8EEF-4F7BDDE11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0BB-A839-43DA-8CF8-D9791B913FC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624-159D-4A82-8EEF-4F7BDDE11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0BB-A839-43DA-8CF8-D9791B913FC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B624-159D-4A82-8EEF-4F7BDDE11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E0BB-A839-43DA-8CF8-D9791B913FC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1B624-159D-4A82-8EEF-4F7BDDE110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Taste Buds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_________________of </a:t>
            </a:r>
            <a:r>
              <a:rPr lang="en-US" sz="3200" dirty="0"/>
              <a:t>the 10,000 or so taste buds are found on the </a:t>
            </a:r>
            <a:r>
              <a:rPr lang="en-US" sz="3200" dirty="0" smtClean="0"/>
              <a:t>_</a:t>
            </a: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/>
              <a:t>Taste buds are found in papillae of the tongue mucosa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Papillae come in three types: 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 err="1"/>
              <a:t>Fungiform</a:t>
            </a:r>
            <a:r>
              <a:rPr lang="en-US" sz="3200" dirty="0"/>
              <a:t> and </a:t>
            </a:r>
            <a:r>
              <a:rPr lang="en-US" sz="3200" dirty="0" err="1"/>
              <a:t>circumvallate</a:t>
            </a:r>
            <a:r>
              <a:rPr lang="en-US" sz="3200" dirty="0"/>
              <a:t> papillae </a:t>
            </a:r>
            <a:r>
              <a:rPr lang="en-US" sz="3200" dirty="0" smtClean="0"/>
              <a:t>_</a:t>
            </a:r>
            <a:endParaRPr lang="en-US" sz="32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Outer Ear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auricle (</a:t>
            </a:r>
            <a:r>
              <a:rPr lang="en-US" dirty="0" err="1"/>
              <a:t>pinna</a:t>
            </a:r>
            <a:r>
              <a:rPr lang="en-US" dirty="0"/>
              <a:t>) is composed of: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External </a:t>
            </a:r>
            <a:r>
              <a:rPr lang="en-US" dirty="0"/>
              <a:t>auditory canal</a:t>
            </a:r>
          </a:p>
          <a:p>
            <a:pPr lvl="1"/>
            <a:r>
              <a:rPr lang="en-US" dirty="0"/>
              <a:t>Short, curved tube filled with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Outer Ear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Tympanic membrane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Thin connective tissue membrane that vibrates in response to sound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Transfers </a:t>
            </a:r>
            <a:r>
              <a:rPr lang="en-US" dirty="0"/>
              <a:t>sound energy to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Middle Ear (Tympanic Cavity)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A small, </a:t>
            </a:r>
            <a:r>
              <a:rPr lang="en-US" sz="3200" dirty="0" smtClean="0"/>
              <a:t>___________________________, </a:t>
            </a:r>
            <a:r>
              <a:rPr lang="en-US" sz="3200" dirty="0"/>
              <a:t>mucosa-lined cavity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Flanked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Flanked medially by the </a:t>
            </a:r>
            <a:r>
              <a:rPr lang="en-US" sz="2800" dirty="0" smtClean="0"/>
              <a:t>_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200" dirty="0" err="1"/>
              <a:t>Epitympanic</a:t>
            </a:r>
            <a:r>
              <a:rPr lang="en-US" sz="3200" dirty="0"/>
              <a:t> recess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superior portion of the middle ear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connects the middle ear to the </a:t>
            </a:r>
            <a:r>
              <a:rPr lang="en-US" sz="2800" dirty="0" err="1"/>
              <a:t>nasopharynx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______________________________________ in </a:t>
            </a:r>
            <a:r>
              <a:rPr lang="en-US" sz="2800" dirty="0"/>
              <a:t>the middle ear cavity with the external air pressure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Middle and Internal Ear</a:t>
            </a:r>
          </a:p>
        </p:txBody>
      </p:sp>
      <p:pic>
        <p:nvPicPr>
          <p:cNvPr id="4853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897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 Ossicles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tympanic cavity contains three small bones: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Transmit </a:t>
            </a:r>
            <a:r>
              <a:rPr lang="en-US" dirty="0" smtClean="0"/>
              <a:t>_________________________________ of </a:t>
            </a:r>
            <a:r>
              <a:rPr lang="en-US" dirty="0"/>
              <a:t>the eardrum to the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Dampened </a:t>
            </a:r>
            <a:r>
              <a:rPr lang="en-US" dirty="0"/>
              <a:t>by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0"/>
            <a:ext cx="7246937" cy="68611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Inner Ear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08100"/>
            <a:ext cx="8270875" cy="47863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Tortuous channels worming their way through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Contains </a:t>
            </a:r>
            <a:r>
              <a:rPr lang="en-US" sz="2800" dirty="0"/>
              <a:t>the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Filled with </a:t>
            </a:r>
            <a:r>
              <a:rPr lang="en-US" sz="2800" dirty="0" err="1"/>
              <a:t>perilymph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Membranous </a:t>
            </a:r>
            <a:r>
              <a:rPr lang="en-US" sz="3200" dirty="0"/>
              <a:t>labyrinth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Series of membranous sacs within the bony labyrinth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Filled with a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Inner Ear</a:t>
            </a:r>
          </a:p>
        </p:txBody>
      </p:sp>
      <p:pic>
        <p:nvPicPr>
          <p:cNvPr id="4894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98588"/>
            <a:ext cx="9144000" cy="43148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Vestibule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__________________________________ of </a:t>
            </a:r>
            <a:r>
              <a:rPr lang="en-US" dirty="0"/>
              <a:t>the bony labyrinth</a:t>
            </a:r>
          </a:p>
          <a:p>
            <a:r>
              <a:rPr lang="en-US" dirty="0"/>
              <a:t>Suspended in its </a:t>
            </a:r>
            <a:r>
              <a:rPr lang="en-US" dirty="0" err="1"/>
              <a:t>perilymph</a:t>
            </a:r>
            <a:r>
              <a:rPr lang="en-US" dirty="0"/>
              <a:t> are two sacs: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saccule</a:t>
            </a:r>
            <a:r>
              <a:rPr lang="en-US" dirty="0"/>
              <a:t> extends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Vestibule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utricle extends into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sacs:</a:t>
            </a:r>
          </a:p>
          <a:p>
            <a:pPr lvl="1"/>
            <a:r>
              <a:rPr lang="en-US" dirty="0"/>
              <a:t>House </a:t>
            </a:r>
            <a:r>
              <a:rPr lang="en-US" dirty="0" smtClean="0"/>
              <a:t>___________________________________ called </a:t>
            </a:r>
            <a:r>
              <a:rPr lang="en-US" dirty="0"/>
              <a:t>maculae</a:t>
            </a:r>
          </a:p>
          <a:p>
            <a:pPr lvl="1"/>
            <a:r>
              <a:rPr lang="en-US" dirty="0"/>
              <a:t>Respond to </a:t>
            </a:r>
            <a:r>
              <a:rPr lang="en-US" dirty="0" smtClean="0"/>
              <a:t>_______________________________ and </a:t>
            </a:r>
            <a:r>
              <a:rPr lang="en-US" dirty="0"/>
              <a:t>changes in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0"/>
            <a:ext cx="9144000" cy="5918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Semicircular Canals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Three canals that lie in the </a:t>
            </a:r>
            <a:r>
              <a:rPr lang="en-US" sz="3200" dirty="0" smtClean="0"/>
              <a:t>_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Membranous </a:t>
            </a:r>
            <a:r>
              <a:rPr lang="en-US" sz="3200" dirty="0"/>
              <a:t>semicircular ducts line each canal and communicate with the utricle</a:t>
            </a:r>
          </a:p>
          <a:p>
            <a:r>
              <a:rPr lang="en-US" sz="3200" dirty="0"/>
              <a:t>The </a:t>
            </a:r>
            <a:r>
              <a:rPr lang="en-US" sz="3200" dirty="0" smtClean="0"/>
              <a:t>_________________________________is </a:t>
            </a:r>
            <a:r>
              <a:rPr lang="en-US" sz="3200" dirty="0"/>
              <a:t>the swollen end of each canal and it houses equilibrium receptors in a region called the </a:t>
            </a:r>
            <a:r>
              <a:rPr lang="en-US" sz="3200" dirty="0" smtClean="0"/>
              <a:t>_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These </a:t>
            </a:r>
            <a:r>
              <a:rPr lang="en-US" sz="3200" dirty="0"/>
              <a:t>receptors respond to </a:t>
            </a:r>
            <a:r>
              <a:rPr lang="en-US" sz="3200" dirty="0" smtClean="0"/>
              <a:t>_</a:t>
            </a:r>
            <a:endParaRPr lang="en-US" sz="32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Cochlea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______________________________, </a:t>
            </a:r>
            <a:r>
              <a:rPr lang="en-US" dirty="0"/>
              <a:t>conical, bony chamber that:</a:t>
            </a:r>
          </a:p>
          <a:p>
            <a:pPr lvl="1"/>
            <a:r>
              <a:rPr lang="en-US" dirty="0"/>
              <a:t>Extends from the anterior vestibule</a:t>
            </a:r>
          </a:p>
          <a:p>
            <a:pPr lvl="1"/>
            <a:r>
              <a:rPr lang="en-US" dirty="0"/>
              <a:t>Coils around a bony pillar called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Contains the cochlear duct, which ends at the cochlear apex</a:t>
            </a:r>
          </a:p>
          <a:p>
            <a:pPr lvl="1"/>
            <a:r>
              <a:rPr lang="en-US" dirty="0"/>
              <a:t>Contains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Cochlea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cochlea is divided into three chambers:</a:t>
            </a:r>
          </a:p>
          <a:p>
            <a:pPr lvl="1"/>
            <a:r>
              <a:rPr lang="en-US" dirty="0" err="1" smtClean="0"/>
              <a:t>Scala</a:t>
            </a:r>
            <a:r>
              <a:rPr lang="en-US" dirty="0" smtClean="0"/>
              <a:t> _</a:t>
            </a:r>
            <a:endParaRPr lang="en-US" dirty="0"/>
          </a:p>
          <a:p>
            <a:pPr lvl="1"/>
            <a:r>
              <a:rPr lang="en-US" dirty="0" err="1"/>
              <a:t>Scala</a:t>
            </a:r>
            <a:r>
              <a:rPr lang="en-US" dirty="0"/>
              <a:t>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err="1"/>
              <a:t>Scala</a:t>
            </a:r>
            <a:r>
              <a:rPr lang="en-US" dirty="0"/>
              <a:t>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Cochlea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scala</a:t>
            </a:r>
            <a:r>
              <a:rPr lang="en-US" dirty="0"/>
              <a:t> tympani terminates at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scalas</a:t>
            </a:r>
            <a:r>
              <a:rPr lang="en-US" dirty="0"/>
              <a:t> tympani and </a:t>
            </a:r>
            <a:r>
              <a:rPr lang="en-US" dirty="0" err="1"/>
              <a:t>vestibuli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Are filled with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Are continuous with each other via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scala</a:t>
            </a:r>
            <a:r>
              <a:rPr lang="en-US" dirty="0"/>
              <a:t> media is filled with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Cochlea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“floor” of the cochlear duct is composed of:</a:t>
            </a:r>
          </a:p>
          <a:p>
            <a:pPr lvl="1"/>
            <a:r>
              <a:rPr lang="en-US" dirty="0"/>
              <a:t>The bony spiral lamina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____________________________________, </a:t>
            </a:r>
            <a:r>
              <a:rPr lang="en-US" dirty="0"/>
              <a:t>which supports the organ of </a:t>
            </a:r>
            <a:r>
              <a:rPr lang="en-US" dirty="0" err="1"/>
              <a:t>Corti</a:t>
            </a:r>
            <a:endParaRPr lang="en-US" dirty="0"/>
          </a:p>
          <a:p>
            <a:r>
              <a:rPr lang="en-US" dirty="0"/>
              <a:t>The cochlear branch of nerve VIII runs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5"/>
            <a:ext cx="9144000" cy="60102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Sound and Mechanisms of Hearing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439863"/>
            <a:ext cx="8575675" cy="4656137"/>
          </a:xfrm>
        </p:spPr>
        <p:txBody>
          <a:bodyPr/>
          <a:lstStyle/>
          <a:p>
            <a:r>
              <a:rPr lang="en-US" sz="3200" dirty="0"/>
              <a:t>Sound vibrations beat against the eardrum</a:t>
            </a:r>
          </a:p>
          <a:p>
            <a:r>
              <a:rPr lang="en-US" sz="3200" dirty="0"/>
              <a:t>The eardrum pushes against the </a:t>
            </a:r>
            <a:r>
              <a:rPr lang="en-US" sz="3200" dirty="0" err="1"/>
              <a:t>ossicles</a:t>
            </a:r>
            <a:r>
              <a:rPr lang="en-US" sz="3200" dirty="0"/>
              <a:t>, which presses fluid in the inner ear against the oval and round windows</a:t>
            </a:r>
          </a:p>
          <a:p>
            <a:pPr lvl="1"/>
            <a:r>
              <a:rPr lang="en-US" sz="2800" dirty="0"/>
              <a:t>This movement sets up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Moving </a:t>
            </a:r>
            <a:r>
              <a:rPr lang="en-US" sz="2800" dirty="0"/>
              <a:t>hair cells stimulates the cochlear nerve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Sound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the number of waves that pass a given point in a given time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 perception of different frequencies (we hear from 20–20,000 Hz)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intensity of a sound measured in decibels (dB)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subjective interpretation of sound intensity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Taste Bud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dirty="0" smtClean="0"/>
              <a:t>_________________________________  </a:t>
            </a:r>
            <a:r>
              <a:rPr lang="en-US" dirty="0"/>
              <a:t>taste bud consists of three major cell types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insulate the receptor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dynamic stem cells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Taste Sensations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312863"/>
            <a:ext cx="8348662" cy="4783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There are five basic taste sensations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 sugars, saccharin, alcohol, and some amino acids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metal ions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hydrogen ions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 alkaloids such as quinine and nicotine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elicited by the amino acid glutamate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Physiology of Taste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be tasted, a chemical:</a:t>
            </a:r>
          </a:p>
          <a:p>
            <a:pPr lvl="1"/>
            <a:r>
              <a:rPr lang="en-US" dirty="0"/>
              <a:t>Must be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Must contact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Binding of the food chemical:</a:t>
            </a:r>
          </a:p>
          <a:p>
            <a:pPr lvl="1"/>
            <a:r>
              <a:rPr lang="en-US" dirty="0"/>
              <a:t>Depolarizes the taste cell membrane,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Initiates </a:t>
            </a:r>
            <a:r>
              <a:rPr lang="en-US" dirty="0"/>
              <a:t>a generator potential that elicits an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Gustatory Pathway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Cranial Nerves </a:t>
            </a:r>
            <a:r>
              <a:rPr lang="en-US" dirty="0" smtClean="0"/>
              <a:t>_________________________ carry </a:t>
            </a:r>
            <a:r>
              <a:rPr lang="en-US" dirty="0"/>
              <a:t>impulses from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These </a:t>
            </a:r>
            <a:r>
              <a:rPr lang="en-US" dirty="0"/>
              <a:t>impulses then travel to the </a:t>
            </a:r>
            <a:r>
              <a:rPr lang="en-US" dirty="0" smtClean="0"/>
              <a:t>_____________________________________, </a:t>
            </a:r>
            <a:r>
              <a:rPr lang="en-US" dirty="0"/>
              <a:t>and from there fibers branch to the: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Hypothalamus and limbic system </a:t>
            </a:r>
            <a:r>
              <a:rPr lang="en-US" dirty="0" smtClean="0"/>
              <a:t>(________________________________of </a:t>
            </a:r>
            <a:r>
              <a:rPr lang="en-US" dirty="0"/>
              <a:t>taste)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Influence of Other Sensations on Taste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414463"/>
            <a:ext cx="8575675" cy="4681537"/>
          </a:xfrm>
        </p:spPr>
        <p:txBody>
          <a:bodyPr/>
          <a:lstStyle/>
          <a:p>
            <a:r>
              <a:rPr lang="en-US" dirty="0"/>
              <a:t>Taste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Thermoreceptors</a:t>
            </a:r>
            <a:r>
              <a:rPr lang="en-US" dirty="0"/>
              <a:t>, mechanoreceptors, </a:t>
            </a:r>
            <a:r>
              <a:rPr lang="en-US" dirty="0" err="1"/>
              <a:t>nociceptors</a:t>
            </a:r>
            <a:r>
              <a:rPr lang="en-US" dirty="0"/>
              <a:t> also influence tastes</a:t>
            </a:r>
          </a:p>
          <a:p>
            <a:endParaRPr lang="en-US" dirty="0"/>
          </a:p>
          <a:p>
            <a:r>
              <a:rPr lang="en-US" dirty="0" smtClean="0"/>
              <a:t>________________________________________ enhance </a:t>
            </a:r>
            <a:r>
              <a:rPr lang="en-US" dirty="0"/>
              <a:t>or detract from taste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Ear: Hearing and Balance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The three parts of the ear are the </a:t>
            </a:r>
            <a:r>
              <a:rPr lang="en-US" sz="3200" dirty="0" smtClean="0"/>
              <a:t>_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The outer and middle ear are involved with hearing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The inner ear functions 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200" dirty="0"/>
              <a:t>Receptors for hearing and balance: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Respond to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Ear: Hearing and Balance</a:t>
            </a:r>
          </a:p>
        </p:txBody>
      </p:sp>
      <p:pic>
        <p:nvPicPr>
          <p:cNvPr id="4812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3488"/>
            <a:ext cx="9144000" cy="54705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Office PowerPoint</Application>
  <PresentationFormat>On-screen Show (4:3)</PresentationFormat>
  <Paragraphs>161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Taste Buds</vt:lpstr>
      <vt:lpstr>Slide 2</vt:lpstr>
      <vt:lpstr>Structure of a Taste Bud</vt:lpstr>
      <vt:lpstr>Taste Sensations</vt:lpstr>
      <vt:lpstr>Physiology of Taste</vt:lpstr>
      <vt:lpstr>Gustatory Pathway</vt:lpstr>
      <vt:lpstr>Influence of Other Sensations on Taste</vt:lpstr>
      <vt:lpstr>The Ear: Hearing and Balance</vt:lpstr>
      <vt:lpstr>The Ear: Hearing and Balance</vt:lpstr>
      <vt:lpstr>Outer Ear</vt:lpstr>
      <vt:lpstr>Outer Ear</vt:lpstr>
      <vt:lpstr>Middle Ear (Tympanic Cavity)</vt:lpstr>
      <vt:lpstr>Middle and Internal Ear</vt:lpstr>
      <vt:lpstr>Ear Ossicles</vt:lpstr>
      <vt:lpstr>Slide 15</vt:lpstr>
      <vt:lpstr>Inner Ear</vt:lpstr>
      <vt:lpstr>Inner Ear</vt:lpstr>
      <vt:lpstr>The Vestibule</vt:lpstr>
      <vt:lpstr>The Vestibule</vt:lpstr>
      <vt:lpstr>The Semicircular Canals</vt:lpstr>
      <vt:lpstr>The Cochlea</vt:lpstr>
      <vt:lpstr>The Cochlea</vt:lpstr>
      <vt:lpstr>The Cochlea</vt:lpstr>
      <vt:lpstr>The Cochlea</vt:lpstr>
      <vt:lpstr>Slide 25</vt:lpstr>
      <vt:lpstr>Sound and Mechanisms of Hearing</vt:lpstr>
      <vt:lpstr>Properties of Sound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Taste Buds</dc:title>
  <dc:creator>bawargo</dc:creator>
  <cp:lastModifiedBy>bawargo</cp:lastModifiedBy>
  <cp:revision>1</cp:revision>
  <dcterms:created xsi:type="dcterms:W3CDTF">2009-03-23T20:36:34Z</dcterms:created>
  <dcterms:modified xsi:type="dcterms:W3CDTF">2009-03-23T20:37:07Z</dcterms:modified>
</cp:coreProperties>
</file>