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BCD9C-1A00-43A0-9DE5-C8CCF1259DBC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C3823-2D73-4BB2-9982-10B9C83E8D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46B50-10C9-4411-8B7F-EE37A205F825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87F5-7E32-418F-BD7F-16888DF566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87F5-7E32-418F-BD7F-16888DF5662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A12EB-F393-4785-BFD9-3690269DAEB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15F2A-989D-4D79-8B76-F6814EA2D5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Transmission of Sound to the Inner Ear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8575675" cy="4630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The route of sound to the inner ear follows this pathway: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Outer ear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Middle ear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Inner ear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scalas</a:t>
            </a:r>
            <a:r>
              <a:rPr lang="en-US" sz="2400" dirty="0"/>
              <a:t> </a:t>
            </a:r>
            <a:r>
              <a:rPr lang="en-US" sz="2400" dirty="0" err="1"/>
              <a:t>vestibuli</a:t>
            </a:r>
            <a:r>
              <a:rPr lang="en-US" sz="2400" dirty="0"/>
              <a:t> and tympani to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Stimulation of the </a:t>
            </a:r>
            <a:r>
              <a:rPr lang="en-US" sz="2400" dirty="0" smtClean="0"/>
              <a:t>_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Generation of impulses in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Maculae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____________________________________are </a:t>
            </a:r>
            <a:r>
              <a:rPr lang="en-US" sz="2800" dirty="0"/>
              <a:t>the sensory receptors for static equilibrium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Contain supporting cells and hair cells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hair cell has </a:t>
            </a:r>
            <a:r>
              <a:rPr lang="en-US" sz="2400" dirty="0" err="1"/>
              <a:t>stereocilia</a:t>
            </a:r>
            <a:r>
              <a:rPr lang="en-US" sz="2400" dirty="0"/>
              <a:t> and </a:t>
            </a:r>
            <a:r>
              <a:rPr lang="en-US" sz="2400" dirty="0" err="1"/>
              <a:t>kinocilium</a:t>
            </a:r>
            <a:r>
              <a:rPr lang="en-US" sz="2400" dirty="0"/>
              <a:t> embedded in the </a:t>
            </a:r>
            <a:r>
              <a:rPr lang="en-US" sz="2400" dirty="0" err="1"/>
              <a:t>otolithic</a:t>
            </a:r>
            <a:r>
              <a:rPr lang="en-US" sz="2400" dirty="0"/>
              <a:t> membrane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jellylike mass studded with tiny stones called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 hairs </a:t>
            </a: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 hairs </a:t>
            </a: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Effect of Gravity on Utricular Receptor Cells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46200"/>
            <a:ext cx="8270875" cy="5143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Otolithic</a:t>
            </a:r>
            <a:r>
              <a:rPr lang="en-US" dirty="0"/>
              <a:t> movement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Depolarizes </a:t>
            </a:r>
            <a:r>
              <a:rPr lang="en-US" dirty="0"/>
              <a:t>vestibular nerve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_________________________________the </a:t>
            </a:r>
            <a:r>
              <a:rPr lang="en-US" dirty="0"/>
              <a:t>number of action potentials generated</a:t>
            </a:r>
          </a:p>
          <a:p>
            <a:pPr>
              <a:lnSpc>
                <a:spcPct val="90000"/>
              </a:lnSpc>
            </a:pPr>
            <a:r>
              <a:rPr lang="en-US" dirty="0"/>
              <a:t>Movement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vestibular </a:t>
            </a:r>
            <a:r>
              <a:rPr lang="en-US" dirty="0"/>
              <a:t>nerve fibers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 the </a:t>
            </a:r>
            <a:r>
              <a:rPr lang="en-US" dirty="0"/>
              <a:t>rate of impulse propagation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Effect of Gravity on Utricular Receptor Cells</a:t>
            </a:r>
          </a:p>
        </p:txBody>
      </p:sp>
      <p:pic>
        <p:nvPicPr>
          <p:cNvPr id="5222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676400"/>
            <a:ext cx="8839200" cy="35218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Crista Ampullaris and Dynamic Equilibrium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The </a:t>
            </a:r>
            <a:r>
              <a:rPr lang="en-US" sz="3200" dirty="0" smtClean="0"/>
              <a:t>_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Is the receptor for </a:t>
            </a:r>
            <a:r>
              <a:rPr lang="en-US" sz="2800" dirty="0" smtClean="0"/>
              <a:t>_________________________________ equilibrium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Is located in the </a:t>
            </a:r>
            <a:r>
              <a:rPr lang="en-US" sz="2800" dirty="0" err="1"/>
              <a:t>ampulla</a:t>
            </a:r>
            <a:r>
              <a:rPr lang="en-US" sz="2800" dirty="0"/>
              <a:t> of each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Responds to angular movements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Each </a:t>
            </a:r>
            <a:r>
              <a:rPr lang="en-US" sz="3200" dirty="0" err="1"/>
              <a:t>crista</a:t>
            </a:r>
            <a:r>
              <a:rPr lang="en-US" sz="3200" dirty="0"/>
              <a:t> has support cells and hair cells that extend into a gel-like mass called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Dendrites of vestibular nerve fibers encircle the base of the hair cells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Activating Crista Ampullaris Receptors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965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Cristae</a:t>
            </a:r>
            <a:r>
              <a:rPr lang="en-US" sz="3200" dirty="0"/>
              <a:t> respond to </a:t>
            </a:r>
            <a:r>
              <a:rPr lang="en-US" sz="3200" dirty="0" smtClean="0"/>
              <a:t>_____________________________________ of </a:t>
            </a:r>
            <a:r>
              <a:rPr lang="en-US" sz="3200" dirty="0" err="1"/>
              <a:t>rotatory</a:t>
            </a:r>
            <a:r>
              <a:rPr lang="en-US" sz="3200" dirty="0"/>
              <a:t> movements of the head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Directional bending of hair cells in the </a:t>
            </a:r>
            <a:r>
              <a:rPr lang="en-US" sz="3200" dirty="0" err="1"/>
              <a:t>cristae</a:t>
            </a:r>
            <a:r>
              <a:rPr lang="en-US" sz="3200" dirty="0"/>
              <a:t> causes: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err="1" smtClean="0"/>
              <a:t>Hyperpolarizations</a:t>
            </a:r>
            <a:r>
              <a:rPr lang="en-US" sz="2800" dirty="0"/>
              <a:t>, and fewer impulses reach the brain</a:t>
            </a:r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result is that the brain is informed of rotational movements of the head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Rotary Head Movement</a:t>
            </a:r>
          </a:p>
        </p:txBody>
      </p:sp>
      <p:pic>
        <p:nvPicPr>
          <p:cNvPr id="526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45894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Balance and Orientation Pathways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14463"/>
            <a:ext cx="8420100" cy="4681537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______________________________ for </a:t>
            </a:r>
            <a:r>
              <a:rPr lang="en-US" dirty="0"/>
              <a:t>balance and orientation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These receptors allow our body to respond reflexively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Resonance of the Basilar Membrane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Sound waves of low frequency (inaudible):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Travel around the </a:t>
            </a:r>
            <a:r>
              <a:rPr lang="en-US" dirty="0" err="1"/>
              <a:t>helicotrema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Audible sound waves: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Penetrate through the cochlear duct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Vibrate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Excite specific hair cells according to </a:t>
            </a:r>
            <a:r>
              <a:rPr lang="en-US" dirty="0" smtClean="0"/>
              <a:t>________________________________________ of </a:t>
            </a:r>
            <a:r>
              <a:rPr lang="en-US" dirty="0"/>
              <a:t>the sound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Organ of Corti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composed of </a:t>
            </a:r>
            <a:r>
              <a:rPr lang="en-US" dirty="0" smtClean="0"/>
              <a:t>___________________________________ and </a:t>
            </a:r>
            <a:r>
              <a:rPr lang="en-US" dirty="0"/>
              <a:t>outer and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_____________________________________ fibers </a:t>
            </a:r>
            <a:r>
              <a:rPr lang="en-US" dirty="0"/>
              <a:t>of the cochlear nerve attach to the base of hair cells</a:t>
            </a:r>
          </a:p>
          <a:p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Protrude into the </a:t>
            </a:r>
            <a:r>
              <a:rPr lang="en-US" dirty="0" err="1"/>
              <a:t>endolymph</a:t>
            </a:r>
            <a:endParaRPr lang="en-US" dirty="0"/>
          </a:p>
          <a:p>
            <a:pPr lvl="1"/>
            <a:r>
              <a:rPr lang="en-US" dirty="0"/>
              <a:t>Touch the </a:t>
            </a:r>
            <a:r>
              <a:rPr lang="en-US" dirty="0" err="1"/>
              <a:t>tectorial</a:t>
            </a:r>
            <a:r>
              <a:rPr lang="en-US" dirty="0"/>
              <a:t> membrane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Excitation of Hair Cells in the Organ of Corti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Bending cilia: </a:t>
            </a:r>
          </a:p>
          <a:p>
            <a:pPr lvl="1"/>
            <a:r>
              <a:rPr lang="en-US" dirty="0"/>
              <a:t>Opens </a:t>
            </a:r>
            <a:r>
              <a:rPr lang="en-US" dirty="0" smtClean="0"/>
              <a:t>__________________________________ ion </a:t>
            </a:r>
            <a:r>
              <a:rPr lang="en-US" dirty="0"/>
              <a:t>channels</a:t>
            </a:r>
          </a:p>
          <a:p>
            <a:pPr lvl="1"/>
            <a:r>
              <a:rPr lang="en-US" dirty="0"/>
              <a:t>Causes a </a:t>
            </a:r>
            <a:r>
              <a:rPr lang="en-US" dirty="0" smtClean="0"/>
              <a:t>_________________________________________ and </a:t>
            </a:r>
            <a:r>
              <a:rPr lang="en-US" dirty="0"/>
              <a:t>the release of a neurotransmitter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neurotransmitter causes cochlear fibers to transmit impulses to the brain, where sound is perceived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4754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Auditory Pathway to the Brain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65263"/>
            <a:ext cx="4473575" cy="4846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Impulses from the cochlea pass via the </a:t>
            </a:r>
            <a:r>
              <a:rPr lang="en-US" sz="2400" dirty="0" smtClean="0"/>
              <a:t>__________________________to </a:t>
            </a:r>
            <a:r>
              <a:rPr lang="en-US" sz="2400" dirty="0"/>
              <a:t>the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From there, impulses are sent to the: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From </a:t>
            </a:r>
            <a:r>
              <a:rPr lang="en-US" sz="2400" dirty="0"/>
              <a:t>there, impulses pass to the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Auditory pathways </a:t>
            </a:r>
            <a:r>
              <a:rPr lang="en-US" sz="2400" dirty="0" smtClean="0"/>
              <a:t>_________________________ so </a:t>
            </a:r>
            <a:r>
              <a:rPr lang="en-US" sz="2400" dirty="0"/>
              <a:t>that both cortices receive input from both ears</a:t>
            </a:r>
          </a:p>
        </p:txBody>
      </p:sp>
      <p:pic>
        <p:nvPicPr>
          <p:cNvPr id="5130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1447800"/>
            <a:ext cx="4021347" cy="5105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9482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something hampers sound conduction to the fluids of the inner ear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2800" dirty="0"/>
              <a:t>results from damage to the </a:t>
            </a:r>
            <a:r>
              <a:rPr lang="en-US" sz="2800" dirty="0" smtClean="0"/>
              <a:t>________________________________________  </a:t>
            </a:r>
            <a:r>
              <a:rPr lang="en-US" sz="2800" dirty="0"/>
              <a:t>at any point from the cochlear hair cells to the auditory cortical cells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Deafness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ringing or clicking sound in the ears in the absence of auditory stimuli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labyrinth disorder that affects the cochlea and the semicircular canals, causing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Mechanisms of Equilibrium and Orientation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equilibrium receptors in the semicircular canals and vestibule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Maintains our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Vestibular receptors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Semicircular canal receptors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Transmission of Sound to the Inner Ear</vt:lpstr>
      <vt:lpstr>Resonance of the Basilar Membrane</vt:lpstr>
      <vt:lpstr>The Organ of Corti</vt:lpstr>
      <vt:lpstr>Excitation of Hair Cells in the Organ of Corti</vt:lpstr>
      <vt:lpstr>Slide 5</vt:lpstr>
      <vt:lpstr>Auditory Pathway to the Brain</vt:lpstr>
      <vt:lpstr>Deafness</vt:lpstr>
      <vt:lpstr>Deafness</vt:lpstr>
      <vt:lpstr>Mechanisms of Equilibrium and Orientation</vt:lpstr>
      <vt:lpstr>Anatomy of Maculae</vt:lpstr>
      <vt:lpstr>Effect of Gravity on Utricular Receptor Cells</vt:lpstr>
      <vt:lpstr>Effect of Gravity on Utricular Receptor Cells</vt:lpstr>
      <vt:lpstr>Crista Ampullaris and Dynamic Equilibrium</vt:lpstr>
      <vt:lpstr>Activating Crista Ampullaris Receptors</vt:lpstr>
      <vt:lpstr>Rotary Head Movement</vt:lpstr>
      <vt:lpstr>Balance and Orientation Pathways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of Sound to the Inner Ear</dc:title>
  <dc:creator>bawargo</dc:creator>
  <cp:lastModifiedBy>bawargo</cp:lastModifiedBy>
  <cp:revision>2</cp:revision>
  <dcterms:created xsi:type="dcterms:W3CDTF">2009-03-23T20:37:32Z</dcterms:created>
  <dcterms:modified xsi:type="dcterms:W3CDTF">2009-03-23T20:38:16Z</dcterms:modified>
</cp:coreProperties>
</file>