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Material.  Packet 3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E992-81E1-4991-9BD6-521D7858E097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7AFE-62BE-4649-AAD7-96AC66E098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Material.  Packet 3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5BB94-B2C1-4F55-9112-8E234E00C2D7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CCC24-3141-468F-8FB6-FC72B953CD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CCC24-3141-468F-8FB6-FC72B953CD26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Material.  Packet 3 of 3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 Material.  Packet 3 of 3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83D2F-C8B8-41EC-A906-70E293134532}" type="slidenum">
              <a:rPr lang="en-US"/>
              <a:pPr/>
              <a:t>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Material.  Packet 3 of 3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30E1-482E-4CC3-B1F6-D98643C933BA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3AFA-7CBD-4C2E-99AA-C9E71C4A60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are inadequately mineralized causing softened, weakened bones</a:t>
            </a:r>
          </a:p>
          <a:p>
            <a:pPr lvl="1"/>
            <a:r>
              <a:rPr lang="en-US"/>
              <a:t>Main symptom is pain when weight is put on the affected bone</a:t>
            </a:r>
          </a:p>
          <a:p>
            <a:pPr lvl="1"/>
            <a:r>
              <a:rPr lang="en-US"/>
              <a:t>Caused by insufficient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Wormian Bones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_________________________________ that appear within sutures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Facial Bones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 of which only the mandible and vomer are unpaired</a:t>
            </a:r>
          </a:p>
          <a:p>
            <a:pPr>
              <a:lnSpc>
                <a:spcPct val="90000"/>
              </a:lnSpc>
            </a:pPr>
            <a:r>
              <a:rPr lang="en-US"/>
              <a:t>The paired bones are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Zygomatics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Palatines</a:t>
            </a:r>
          </a:p>
          <a:p>
            <a:pPr lvl="1">
              <a:lnSpc>
                <a:spcPct val="90000"/>
              </a:lnSpc>
            </a:pPr>
            <a:r>
              <a:rPr lang="en-US"/>
              <a:t>inferior conchae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Mandible and Its Markings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en-US" sz="2400"/>
              <a:t>The mandible is the _____________________ bone of the face</a:t>
            </a:r>
          </a:p>
          <a:p>
            <a:r>
              <a:rPr lang="en-US" sz="2800"/>
              <a:t>Its major markings include the </a:t>
            </a:r>
          </a:p>
          <a:p>
            <a:pPr lvl="1"/>
            <a:r>
              <a:rPr lang="en-US" sz="2400"/>
              <a:t>  </a:t>
            </a:r>
          </a:p>
          <a:p>
            <a:pPr lvl="1"/>
            <a:r>
              <a:rPr lang="en-US" sz="2400"/>
              <a:t>mandibular condyle, </a:t>
            </a:r>
          </a:p>
          <a:p>
            <a:pPr lvl="1"/>
            <a:r>
              <a:rPr lang="en-US" sz="2400"/>
              <a:t>alveolar margin, and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mental foramina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981200"/>
            <a:ext cx="4365625" cy="3132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Maxillary Bones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upper jaw and the central portion of the facial skeleton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Their major markings include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palatine,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frontal, 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zygomatic</a:t>
            </a:r>
            <a:r>
              <a:rPr lang="en-US" sz="2000" dirty="0"/>
              <a:t> processes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alveolar margins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inferior orbital fissure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maxillary sinuses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3581400"/>
            <a:ext cx="4038600" cy="25305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Bony cavities in which the eyes are firmly encased and _</a:t>
            </a:r>
          </a:p>
          <a:p>
            <a:r>
              <a:rPr lang="en-US" sz="2800" dirty="0"/>
              <a:t>Formed by parts of seven bones 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Zygomatic</a:t>
            </a:r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Palatine</a:t>
            </a:r>
          </a:p>
          <a:p>
            <a:pPr lvl="1"/>
            <a:r>
              <a:rPr lang="en-US" sz="2400" dirty="0" err="1"/>
              <a:t>Lacrimal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ethmoid</a:t>
            </a:r>
            <a:endParaRPr lang="en-US" sz="24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2895600"/>
            <a:ext cx="4613144" cy="327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Hyoid Bone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lies just inferior to the mandible in the anterior neck</a:t>
            </a:r>
          </a:p>
          <a:p>
            <a:pPr>
              <a:lnSpc>
                <a:spcPct val="90000"/>
              </a:lnSpc>
            </a:pPr>
            <a:r>
              <a:rPr lang="en-US" dirty="0"/>
              <a:t>Only bone of the body that </a:t>
            </a:r>
            <a:r>
              <a:rPr lang="en-US" dirty="0" smtClean="0"/>
              <a:t>__________________________________ directly </a:t>
            </a:r>
            <a:r>
              <a:rPr lang="en-US" dirty="0"/>
              <a:t>with another bone</a:t>
            </a:r>
          </a:p>
          <a:p>
            <a:pPr>
              <a:lnSpc>
                <a:spcPct val="90000"/>
              </a:lnSpc>
            </a:pPr>
            <a:r>
              <a:rPr lang="en-US" dirty="0"/>
              <a:t>Attachment point for neck muscles that raise and lower the larynx during swallowing </a:t>
            </a:r>
            <a:br>
              <a:rPr lang="en-US" dirty="0"/>
            </a:br>
            <a:r>
              <a:rPr lang="en-US" dirty="0"/>
              <a:t>and speech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Vertebral Column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924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Formed from 26 irregular bones (vertebrae) connected in such a way that a flexible curved structure results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Cervical vertebrae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_____bones of the neck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Thoracic vertebrae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_____ bones of the torso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Lumbar vertebrae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_____ bones of the lower back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Sacrum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bone inferior to the lumbar vertebrae that articulates with the hip bones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Vertebral Column: Curvatures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/>
              <a:t> </a:t>
            </a:r>
          </a:p>
          <a:p>
            <a:pPr lvl="1"/>
            <a:r>
              <a:rPr lang="en-US" sz="2400"/>
              <a:t>cervical and lumbar</a:t>
            </a:r>
          </a:p>
          <a:p>
            <a:pPr lvl="1"/>
            <a:r>
              <a:rPr lang="en-US" sz="2400"/>
              <a:t>Secondary curvatures </a:t>
            </a:r>
          </a:p>
          <a:p>
            <a:pPr lvl="1"/>
            <a:r>
              <a:rPr lang="en-US" sz="2400"/>
              <a:t>cervical and lumbar – are convex anteriorly and are _</a:t>
            </a:r>
          </a:p>
          <a:p>
            <a:endParaRPr lang="en-US" sz="2800"/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thoracic and sacral</a:t>
            </a:r>
          </a:p>
          <a:p>
            <a:pPr lvl="1"/>
            <a:r>
              <a:rPr lang="en-US" sz="2400"/>
              <a:t>present at birth</a:t>
            </a:r>
          </a:p>
          <a:p>
            <a:pPr lvl="1"/>
            <a:r>
              <a:rPr lang="en-US" sz="2400"/>
              <a:t>convex posteriorly</a:t>
            </a:r>
          </a:p>
          <a:p>
            <a:pPr lvl="2"/>
            <a:r>
              <a:rPr lang="en-US" sz="2000"/>
              <a:t>causing the infant spine to arch like a four-legged animal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Vertebral Column: Intervertebral Discs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800" dirty="0"/>
              <a:t>Cushion-like pad composed of two parts</a:t>
            </a:r>
          </a:p>
          <a:p>
            <a:pPr lvl="1"/>
            <a:r>
              <a:rPr lang="en-US" sz="2400" dirty="0"/>
              <a:t>  </a:t>
            </a:r>
          </a:p>
          <a:p>
            <a:pPr lvl="2"/>
            <a:r>
              <a:rPr lang="en-US" sz="2000" dirty="0"/>
              <a:t>inner gelatinous nucleus that gives the disc its elasticity and compressibility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surrounds the nucleus </a:t>
            </a:r>
            <a:r>
              <a:rPr lang="en-US" sz="2000" dirty="0" err="1"/>
              <a:t>pulposus</a:t>
            </a:r>
            <a:r>
              <a:rPr lang="en-US" sz="2000" dirty="0"/>
              <a:t> with a collar composed of collagen and </a:t>
            </a:r>
            <a:r>
              <a:rPr lang="en-US" sz="2000" dirty="0" err="1"/>
              <a:t>fibrocartilage</a:t>
            </a:r>
            <a:endParaRPr lang="en-US" sz="2000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2368932"/>
            <a:ext cx="3962400" cy="26999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disc-shaped, weight-bearing region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composed of pedicles and laminae that, along with the centrum, enclose the vertebral foramen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make up the vertebral canal through which the spinal cord passes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Rickets</a:t>
            </a:r>
          </a:p>
          <a:p>
            <a:pPr lvl="1"/>
            <a:r>
              <a:rPr lang="en-US"/>
              <a:t>Bones of children are inadequately mineralized causing softened, weakened bones</a:t>
            </a:r>
          </a:p>
          <a:p>
            <a:pPr lvl="1"/>
            <a:r>
              <a:rPr lang="en-US"/>
              <a:t>________________________________ and deformities of the pelvis, skull, and rib cage are common</a:t>
            </a:r>
          </a:p>
          <a:p>
            <a:pPr lvl="1"/>
            <a:r>
              <a:rPr lang="en-US"/>
              <a:t>Caused by insufficient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800"/>
              <a:t>  </a:t>
            </a:r>
          </a:p>
          <a:p>
            <a:pPr lvl="1"/>
            <a:r>
              <a:rPr lang="en-US" sz="2400"/>
              <a:t>project posteriorly, 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project laterally</a:t>
            </a:r>
          </a:p>
          <a:p>
            <a:r>
              <a:rPr lang="en-US" sz="2800"/>
              <a:t>Superior and inferior _</a:t>
            </a:r>
          </a:p>
          <a:p>
            <a:pPr lvl="1"/>
            <a:r>
              <a:rPr lang="en-US" sz="2400"/>
              <a:t>protrude superiorly and inferiorly from the pedicle-lamina junctions</a:t>
            </a:r>
          </a:p>
          <a:p>
            <a:r>
              <a:rPr lang="en-US" sz="2800"/>
              <a:t>Intervertebral foramina</a:t>
            </a:r>
          </a:p>
          <a:p>
            <a:pPr lvl="1"/>
            <a:r>
              <a:rPr lang="en-US" sz="2400"/>
              <a:t>________________________________ formed from notched areas on the _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143000"/>
            <a:ext cx="7848600" cy="5559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/>
              <a:t>Cervical Vertebrae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Seven vertebrae (C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) are the _</a:t>
            </a:r>
          </a:p>
          <a:p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oval body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short spinous processes,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large, triangular vertebral foramina</a:t>
            </a:r>
          </a:p>
          <a:p>
            <a:r>
              <a:rPr lang="en-US">
                <a:solidFill>
                  <a:srgbClr val="000000"/>
                </a:solidFill>
              </a:rPr>
              <a:t>Each transverse process contains a _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4038" y="0"/>
            <a:ext cx="35099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Cervical Vertebrae: The Atlas (C</a:t>
            </a:r>
            <a:r>
              <a:rPr lang="en-US" sz="4000" baseline="-25000"/>
              <a:t>1</a:t>
            </a:r>
            <a:r>
              <a:rPr lang="en-US" sz="4000"/>
              <a:t>)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atlas has ___________________ and ______________________</a:t>
            </a:r>
          </a:p>
          <a:p>
            <a:r>
              <a:rPr lang="en-US">
                <a:solidFill>
                  <a:srgbClr val="000000"/>
                </a:solidFill>
              </a:rPr>
              <a:t>It consists of anterior and posterior arches, and _</a:t>
            </a:r>
          </a:p>
          <a:p>
            <a:r>
              <a:rPr lang="en-US">
                <a:solidFill>
                  <a:srgbClr val="000000"/>
                </a:solidFill>
              </a:rPr>
              <a:t>The superior surfaces of lateral masses articulate with the _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Vertebrae: The Axis (C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axis has a body, spine, and vertebral arches as do other cervical vertebrae</a:t>
            </a:r>
          </a:p>
          <a:p>
            <a:r>
              <a:rPr lang="en-US" dirty="0">
                <a:solidFill>
                  <a:srgbClr val="000000"/>
                </a:solidFill>
              </a:rPr>
              <a:t>Also has the _______________________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projects superiorly from the body and is cradled in the anterior arch of the atlas</a:t>
            </a:r>
          </a:p>
          <a:p>
            <a:r>
              <a:rPr lang="en-US" dirty="0">
                <a:solidFill>
                  <a:srgbClr val="000000"/>
                </a:solidFill>
              </a:rPr>
              <a:t>The dens is a ______________ for the rotation of the atlas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5029200"/>
            <a:ext cx="5867400" cy="16430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en-US" sz="4000"/>
              <a:t>Thoracic Vertebrae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019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12 Thoracic vertebrae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Major markings include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two _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two demifacets on the heart-shaped body,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_______________ vertebral foramen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transverse processes,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/>
              <a:t>facets prevents flexion and extension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____________________________ of this area of the spine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4188" y="0"/>
            <a:ext cx="3579812" cy="3168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648200" cy="1143000"/>
          </a:xfrm>
        </p:spPr>
        <p:txBody>
          <a:bodyPr/>
          <a:lstStyle/>
          <a:p>
            <a:r>
              <a:rPr lang="en-US" sz="4000"/>
              <a:t>Lumbar Vertebrae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239000" cy="4525963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five lumbar vertebrae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have an enhanced _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They have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__________________________ pedicles and </a:t>
            </a:r>
            <a:r>
              <a:rPr lang="en-US" sz="2400" dirty="0" err="1">
                <a:solidFill>
                  <a:srgbClr val="000000"/>
                </a:solidFill>
              </a:rPr>
              <a:t>laminae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_______________________ hatchet-shaped </a:t>
            </a:r>
            <a:r>
              <a:rPr lang="en-US" sz="2400" dirty="0" err="1">
                <a:solidFill>
                  <a:srgbClr val="000000"/>
                </a:solidFill>
              </a:rPr>
              <a:t>spinous</a:t>
            </a:r>
            <a:r>
              <a:rPr lang="en-US" sz="2400" dirty="0">
                <a:solidFill>
                  <a:srgbClr val="000000"/>
                </a:solidFill>
              </a:rPr>
              <a:t> processes,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triangular-shaped vertebral foramen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Orientation of articular facets locks the lumbar vertebrae together to _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304800"/>
            <a:ext cx="3124200" cy="22907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Sacrum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Sacrum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five fused vertebrae (S</a:t>
            </a:r>
            <a:r>
              <a:rPr lang="en-US" sz="2400" baseline="-25000">
                <a:solidFill>
                  <a:srgbClr val="000000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-S</a:t>
            </a:r>
            <a:r>
              <a:rPr lang="en-US" sz="2400" baseline="-25000">
                <a:solidFill>
                  <a:srgbClr val="000000"/>
                </a:solidFill>
              </a:rPr>
              <a:t>5</a:t>
            </a:r>
            <a:endParaRPr lang="en-US" sz="2400">
              <a:solidFill>
                <a:srgbClr val="000000"/>
              </a:solidFill>
            </a:endParaRPr>
          </a:p>
          <a:p>
            <a:pPr lvl="2"/>
            <a:r>
              <a:rPr lang="en-US" sz="2000">
                <a:solidFill>
                  <a:srgbClr val="000000"/>
                </a:solidFill>
              </a:rPr>
              <a:t> shape the _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It articulates with L</a:t>
            </a:r>
            <a:r>
              <a:rPr lang="en-US" sz="2400" baseline="-25000">
                <a:solidFill>
                  <a:srgbClr val="000000"/>
                </a:solidFill>
              </a:rPr>
              <a:t>5</a:t>
            </a:r>
            <a:r>
              <a:rPr lang="en-US" sz="2400">
                <a:solidFill>
                  <a:srgbClr val="000000"/>
                </a:solidFill>
              </a:rPr>
              <a:t> superiorly, and with the auricular surfaces of the hip bones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Major markings include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transverse lines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dorsal sacral foramina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r>
              <a:rPr lang="en-US"/>
              <a:t>Coccyx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Coccyx (Tailbone)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coccyx is made up of _____________________ that articulate superiorly with the sacrum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0"/>
            <a:ext cx="3352800" cy="3200400"/>
          </a:xfrm>
          <a:prstGeom prst="rect">
            <a:avLst/>
          </a:prstGeom>
          <a:noFill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9350" y="3352800"/>
            <a:ext cx="2914650" cy="3257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Bony Thorax (Thoracic Cage)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The thoracic cage is composed of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____________________________ laterally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____________________________________ anteriorly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Isolated Cases of Rickets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Rickets has been _</a:t>
            </a:r>
          </a:p>
          <a:p>
            <a:endParaRPr lang="en-US"/>
          </a:p>
          <a:p>
            <a:r>
              <a:rPr lang="en-US"/>
              <a:t>Only isolated cases appear</a:t>
            </a:r>
          </a:p>
          <a:p>
            <a:endParaRPr lang="en-US"/>
          </a:p>
          <a:p>
            <a:r>
              <a:rPr lang="en-US"/>
              <a:t>Example: Infants of breastfeeding mothers deficient in Vitamin D will also be Vitamin D deficient and develop rickets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Bony Thorax (Thoracic Cage)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Functions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Forms a ____________________________ around the heart, lungs, and great blood vessels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Supports the _________________________ and upper limbs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Provides attachment for many neck, back, chest, and shoulder muscles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Uses _______________________________ to lift and depress the thorax during breathing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Sternum (Breastbone)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dagger-shaped,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lies in the anterior midline of the thorax</a:t>
            </a:r>
          </a:p>
          <a:p>
            <a:r>
              <a:rPr lang="en-US">
                <a:solidFill>
                  <a:srgbClr val="000000"/>
                </a:solidFill>
              </a:rPr>
              <a:t>Results from the fusion of three bones –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Superior: 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Inferior:  _</a:t>
            </a:r>
          </a:p>
          <a:p>
            <a:r>
              <a:rPr lang="en-US"/>
              <a:t>Anatomical landmarks include the jugular (suprasternal) notch, the sternal angle, and the xiphisternal joint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Ribs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105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There are twelve pair of ribs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All ribs attach _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 superior 7 pair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attach directly to the sternum via costal cartilages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Ribs 8-10 (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attach indirectly to the sternum via costal cartilage 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Ribs 11-12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have no anterior attachment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752600"/>
            <a:ext cx="3789363" cy="4267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Typical True Rib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Bowed, flat bone consisting of a _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429000"/>
            <a:ext cx="4267200" cy="3135313"/>
          </a:xfrm>
          <a:prstGeom prst="rect">
            <a:avLst/>
          </a:prstGeom>
          <a:noFill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3750" y="3505200"/>
            <a:ext cx="4540250" cy="3232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Appendicular Skeleton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_____________________________ skeleton is made up of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bones of 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and their _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attach the upper limbs to the body trunk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secures the lower limbs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Pectoral Girdles (Shoulder Girdles)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49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pectoral girdles consist of the ____________________ and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provide attachment points for muscles that move the upper limbs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Arrangement allows _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5375" y="1600200"/>
            <a:ext cx="4238625" cy="38465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Clavicles (Collarbones)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Slender, doubly curved long bones lying across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The ______________________________ end articulates with the scapula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sternal (medial) end articulates _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4800600"/>
            <a:ext cx="4267200" cy="17561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Scapulae (Shoulder Blades)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Triangular, flat bones lying on the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between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Scapulae have three borders and three angles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7.22d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64000" cy="4572000"/>
          </a:xfrm>
          <a:prstGeom prst="rect">
            <a:avLst/>
          </a:prstGeom>
          <a:noFill/>
        </p:spPr>
      </p:pic>
      <p:sp>
        <p:nvSpPr>
          <p:cNvPr id="8807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4648200"/>
            <a:ext cx="8229600" cy="1630363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Major markings include the suprascapular notch, the supraspinous and infraspinous fossae, the spine, the acromion, and the coracoid process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4498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Upper Limb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upper limb consists of the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forearm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hand 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Thirty-seven bones form the skeletal framework of each upper limb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Osteoporosis</a:t>
            </a:r>
          </a:p>
          <a:p>
            <a:pPr lvl="1"/>
            <a:r>
              <a:rPr lang="en-US"/>
              <a:t>Group of diseases in which _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Occurs most often in postmenopausal women</a:t>
            </a:r>
          </a:p>
          <a:p>
            <a:pPr lvl="1"/>
            <a:endParaRPr lang="en-US"/>
          </a:p>
          <a:p>
            <a:pPr lvl="1"/>
            <a:r>
              <a:rPr lang="en-US"/>
              <a:t>Bones become so fragile that sneezing or stepping off a curb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______________________________ is the sole bone of the arm</a:t>
            </a:r>
          </a:p>
          <a:p>
            <a:r>
              <a:rPr lang="en-US">
                <a:solidFill>
                  <a:srgbClr val="000000"/>
                </a:solidFill>
              </a:rPr>
              <a:t>It articulates with the ________________________________ at the shoulder, and the radius and ulna at the elbow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Major markings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Proximal humerus includes the head, anatomical and surgical necks, greater and lesser tubercles, and the intertubercular groove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Humerus of the Arm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10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Distal humerus includes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medial and lateral epicondyles,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the coronoid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Medial portion includes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radial groove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deltoid process</a:t>
            </a:r>
            <a:endParaRPr lang="en-US" sz="240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4350" y="1447800"/>
            <a:ext cx="481965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bones of the forearm are the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articulate proximally with the humerus and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also _________________________________ proximally and distally at small radioulnar joints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_______________________________ connects the two bones along their entire length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Ulna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6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The ulna lies _____________ in the forearm and is slightly longer than the radius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Forms the major portion of the _______________________ with the humerus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Its major markings include the olecranon, coronoid process, trochlear notch, radial notch, and the styloid process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86450" y="0"/>
            <a:ext cx="32575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radius lies opposite ___________________ the ulna and is thin at its proximal end, widened distally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superior surface of the head articulates with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Medially, the head articulates with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Major markings include the radial tuberosity, ulnar notch, and styloid process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r>
              <a:rPr lang="en-US"/>
              <a:t>Hand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36988" cy="4724400"/>
          </a:xfrm>
        </p:spPr>
        <p:txBody>
          <a:bodyPr/>
          <a:lstStyle/>
          <a:p>
            <a:r>
              <a:rPr lang="en-US"/>
              <a:t>Skeleton of the hand contains </a:t>
            </a:r>
          </a:p>
          <a:p>
            <a:pPr lvl="1"/>
            <a:r>
              <a:rPr lang="en-US"/>
              <a:t>  </a:t>
            </a:r>
          </a:p>
          <a:p>
            <a:pPr lvl="1"/>
            <a:r>
              <a:rPr lang="en-US"/>
              <a:t>bones of the palm_  </a:t>
            </a:r>
          </a:p>
          <a:p>
            <a:pPr lvl="1"/>
            <a:endParaRPr lang="en-US"/>
          </a:p>
          <a:p>
            <a:pPr lvl="1"/>
            <a:r>
              <a:rPr lang="en-US"/>
              <a:t>bones of the fingers _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7363" y="762000"/>
            <a:ext cx="4846637" cy="5486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Carpus (Wrist)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Consists of eight bones</a:t>
            </a:r>
          </a:p>
          <a:p>
            <a:pPr lvl="1"/>
            <a:r>
              <a:rPr lang="en-US"/>
              <a:t>____________________, lunate, ___________________, and pisiform proximally</a:t>
            </a:r>
          </a:p>
          <a:p>
            <a:pPr lvl="1"/>
            <a:endParaRPr lang="en-US"/>
          </a:p>
          <a:p>
            <a:pPr lvl="1"/>
            <a:r>
              <a:rPr lang="en-US"/>
              <a:t>Trapezium, ___________________, capitate, and _________________________ distally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Metacarpus (Palm)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Five numbered (1-5) metacarpal bones radiate from the wrist to form the palm</a:t>
            </a:r>
          </a:p>
          <a:p>
            <a:pPr lvl="1"/>
            <a:r>
              <a:rPr lang="en-US"/>
              <a:t>Their ____________________________________ proximally, and with each other medially and laterally</a:t>
            </a:r>
          </a:p>
          <a:p>
            <a:pPr lvl="1"/>
            <a:r>
              <a:rPr lang="en-US"/>
              <a:t>Heads articulate with _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Phalanges (Fingers)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hand contains 14 miniature long bones called phalanges</a:t>
            </a:r>
          </a:p>
          <a:p>
            <a:r>
              <a:rPr lang="en-US"/>
              <a:t>Fingers (digits) are numbered 1-5, beginning with the _</a:t>
            </a:r>
          </a:p>
          <a:p>
            <a:r>
              <a:rPr lang="en-US"/>
              <a:t>Each finger (except the thumb) has three phalanges – _</a:t>
            </a:r>
          </a:p>
          <a:p>
            <a:endParaRPr lang="en-US"/>
          </a:p>
          <a:p>
            <a:r>
              <a:rPr lang="en-US"/>
              <a:t>The thumb has _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Osteoporosis: Treatment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Increased _</a:t>
            </a:r>
          </a:p>
          <a:p>
            <a:r>
              <a:rPr lang="en-US"/>
              <a:t>Hormone (estrogen) replacement therapy (HRT) slows bone loss</a:t>
            </a:r>
          </a:p>
          <a:p>
            <a:r>
              <a:rPr lang="en-US"/>
              <a:t>Natural progesterone cream prompts new bone growth</a:t>
            </a:r>
          </a:p>
          <a:p>
            <a:r>
              <a:rPr lang="en-US"/>
              <a:t>Statins increase bone mineral density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1401762"/>
          </a:xfrm>
        </p:spPr>
        <p:txBody>
          <a:bodyPr/>
          <a:lstStyle/>
          <a:p>
            <a:r>
              <a:rPr lang="en-US"/>
              <a:t>Pelvic Girdle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772400" cy="3763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The hip is formed by a __________________________ (os coxae, or coxal)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Together with the ________________________________ these bones form the bony pelvis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7788" y="0"/>
            <a:ext cx="5256212" cy="3022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Pelvic Girdle (Hip)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pelvis</a:t>
            </a:r>
          </a:p>
          <a:p>
            <a:pPr lvl="1"/>
            <a:r>
              <a:rPr lang="en-US"/>
              <a:t>Attaches the lower limbs to the axial skeleton with the strongest ligaments of the body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Supports the visceral organs of the pelvis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Ilium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ilium is a large flaring bone that forms the superior region of the coxal bone</a:t>
            </a:r>
          </a:p>
          <a:p>
            <a:r>
              <a:rPr lang="en-US"/>
              <a:t>It consists of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a superior _</a:t>
            </a:r>
          </a:p>
          <a:p>
            <a:endParaRPr lang="en-US"/>
          </a:p>
          <a:p>
            <a:r>
              <a:rPr lang="en-US"/>
              <a:t>The broad posterolateral surface is called the gluteal surface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/>
              <a:t>Ilium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___________________ articulates with the sacrum (sacroiliac joint)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Major markings include the iliac crests, four spines, greater sciatic notch, iliac fossa, arcuate line, and the pelvic brim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7175" y="0"/>
            <a:ext cx="3470275" cy="3505200"/>
          </a:xfrm>
          <a:prstGeom prst="rect">
            <a:avLst/>
          </a:prstGeom>
          <a:noFill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476625"/>
            <a:ext cx="3462338" cy="3381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Ischium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ischium forms the posteroinferior part of the hip bone</a:t>
            </a:r>
          </a:p>
          <a:p>
            <a:r>
              <a:rPr lang="en-US">
                <a:solidFill>
                  <a:srgbClr val="000000"/>
                </a:solidFill>
              </a:rPr>
              <a:t>The ______________________________, and the thinner ramus articulates with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Major markings include the ischial spine, lesser sciatic notch, and the ischial tuberosity 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Pubis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pubic bone forms the anterior portion of the hip bone</a:t>
            </a:r>
          </a:p>
          <a:p>
            <a:r>
              <a:rPr lang="en-US">
                <a:solidFill>
                  <a:srgbClr val="000000"/>
                </a:solidFill>
              </a:rPr>
              <a:t>It articulates with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Major markings include superior and inferior rami, the pubic crest, pubic tubercle, pubic arch, pubic symphysis, and obturator foramen (along with ilium and ischium)</a:t>
            </a:r>
            <a:endParaRPr 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Comparison of Male and Female Pelvic Structure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270875" cy="4675188"/>
          </a:xfrm>
        </p:spPr>
        <p:txBody>
          <a:bodyPr/>
          <a:lstStyle/>
          <a:p>
            <a:r>
              <a:rPr lang="en-US"/>
              <a:t>Female pelvis</a:t>
            </a:r>
          </a:p>
          <a:p>
            <a:pPr lvl="1"/>
            <a:r>
              <a:rPr lang="en-US"/>
              <a:t>Tilted forward, _</a:t>
            </a:r>
          </a:p>
          <a:p>
            <a:pPr lvl="1"/>
            <a:r>
              <a:rPr lang="en-US"/>
              <a:t>True pelvis defines birth canal</a:t>
            </a:r>
          </a:p>
          <a:p>
            <a:pPr lvl="1"/>
            <a:r>
              <a:rPr lang="en-US"/>
              <a:t>Cavity of the true pelvis is broad, shallow, and has greater capacity</a:t>
            </a:r>
          </a:p>
          <a:p>
            <a:r>
              <a:rPr lang="en-US"/>
              <a:t>Male pelvis</a:t>
            </a:r>
          </a:p>
          <a:p>
            <a:pPr lvl="1"/>
            <a:r>
              <a:rPr lang="en-US"/>
              <a:t>Tilted less forward</a:t>
            </a:r>
          </a:p>
          <a:p>
            <a:pPr lvl="1"/>
            <a:r>
              <a:rPr lang="en-US"/>
              <a:t>Adapted for support of _</a:t>
            </a:r>
          </a:p>
          <a:p>
            <a:pPr lvl="1"/>
            <a:r>
              <a:rPr lang="en-US"/>
              <a:t>Cavity of true pelvis is _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0867" name="Group 35"/>
          <p:cNvGraphicFramePr>
            <a:graphicFrameLocks noGrp="1"/>
          </p:cNvGraphicFramePr>
          <p:nvPr/>
        </p:nvGraphicFramePr>
        <p:xfrm>
          <a:off x="0" y="2024063"/>
          <a:ext cx="8691563" cy="3919539"/>
        </p:xfrm>
        <a:graphic>
          <a:graphicData uri="http://schemas.openxmlformats.org/drawingml/2006/table">
            <a:tbl>
              <a:tblPr/>
              <a:tblGrid>
                <a:gridCol w="1885950"/>
                <a:gridCol w="3756025"/>
                <a:gridCol w="3049588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Bone thickness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Lighter, thinner, and smoother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Heavier, thicker, and more prominent markings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Pubic arch/angle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80˚–90˚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50˚–60˚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Acetabula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Small; farther apart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Large; closer together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Sacrum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Wider, shorter; sacral curvature is accentuated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Narrow, longer; sacral promontory more ventral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Coccyx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movable; straighter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 movable; curves ventrally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865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Comparison of Male and Female Pelvic Structure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Lower Limb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three segments of the lower limb are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They carry the weight of the erect body, and are subjected to exceptional forces when one jumps or runs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Femur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sole bone of the thigh is the femur, the _____________________________ bone in the body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It articulates _______________________ and _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Seven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304800"/>
            <a:ext cx="5199063" cy="6242050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en-US"/>
              <a:t>Femur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5720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Major markings include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head,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fovea capitis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greater and lesser trochanters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gluteal tuberosity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lateral and medial condyles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Epicondyles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linea aspera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patellar surface,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intercondylar notch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7.28b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tibia and fibula form the skeleton of the leg</a:t>
            </a:r>
          </a:p>
          <a:p>
            <a:r>
              <a:rPr lang="en-US">
                <a:solidFill>
                  <a:srgbClr val="000000"/>
                </a:solidFill>
              </a:rPr>
              <a:t>They are connected to each other by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They articulate with the femur proximally and with the _</a:t>
            </a:r>
          </a:p>
          <a:p>
            <a:r>
              <a:rPr lang="en-US">
                <a:solidFill>
                  <a:srgbClr val="000000"/>
                </a:solidFill>
              </a:rPr>
              <a:t>They also articulate with each other via the _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en-US"/>
              <a:t>Tibia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181600" cy="495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____________________ of the body from the femur and _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Major markings include medial and lateral condyles, intercondylar eminence, the tibial tuberosity, anterior crest, medial malleolus, and fibular notch</a:t>
            </a:r>
            <a:endParaRPr lang="en-US" sz="280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2938" y="0"/>
            <a:ext cx="34210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Fibula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Sticklike bone with slightly expanded ends located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Major markings include the _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/>
              <a:t>Foot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/>
          <a:lstStyle/>
          <a:p>
            <a:r>
              <a:rPr lang="en-US"/>
              <a:t>The skeleton of the foot includes the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The foot supports body weight and acts as a lever to propel the body forward in walking and running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Tarsus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Composed of seven bones that form the posterior half of the foot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Body weight is carried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Talus articulates with the tibia and fibula superiorly, and the calcaneus inferiorly</a:t>
            </a:r>
          </a:p>
          <a:p>
            <a:pPr>
              <a:lnSpc>
                <a:spcPct val="90000"/>
              </a:lnSpc>
            </a:pPr>
            <a:r>
              <a:rPr lang="en-US"/>
              <a:t>Other tarsus bones include the cuboid and navicular, and the medial, intermediate, and lateral cuneiforms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Calcaneus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Forms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Carries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Point of attachment for the __________________________________ of the calf muscles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Metatarsus and Phalanges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05400" cy="495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_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Five (1-5) long bones that articulate with the proximal phalanges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The enlarged head of ________________________ forms the “ball of the foot”</a:t>
            </a:r>
          </a:p>
          <a:p>
            <a:r>
              <a:rPr lang="en-US" sz="2800">
                <a:solidFill>
                  <a:srgbClr val="000000"/>
                </a:solidFill>
              </a:rPr>
              <a:t>Phalanges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The 14 bones of the toes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Each digit has three phalanges except the _</a:t>
            </a: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6900" y="1524000"/>
            <a:ext cx="3467100" cy="4953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Axial Skeleton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Eighty bones segregated into three regions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Skull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______________________________ bony structure</a:t>
            </a:r>
          </a:p>
          <a:p>
            <a:pPr>
              <a:lnSpc>
                <a:spcPct val="90000"/>
              </a:lnSpc>
            </a:pPr>
            <a:r>
              <a:rPr lang="en-US" sz="2800"/>
              <a:t> formed by the _ </a:t>
            </a:r>
          </a:p>
          <a:p>
            <a:pPr>
              <a:lnSpc>
                <a:spcPct val="90000"/>
              </a:lnSpc>
            </a:pPr>
            <a:r>
              <a:rPr lang="en-US" sz="2800"/>
              <a:t>Cranium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protects the brain and is the site of attachment for head and neck muscles</a:t>
            </a:r>
          </a:p>
          <a:p>
            <a:pPr>
              <a:lnSpc>
                <a:spcPct val="90000"/>
              </a:lnSpc>
            </a:pPr>
            <a:r>
              <a:rPr lang="en-US" sz="2800"/>
              <a:t>Facial bones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Supply the framework of the _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Provide openings for the passage of air and food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Anchor the facial muscles of expression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Cranium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eight cranial bones thin and remarkably strong for their weight</a:t>
            </a:r>
          </a:p>
          <a:p>
            <a:pPr lvl="1"/>
            <a:r>
              <a:rPr lang="en-US"/>
              <a:t>two _</a:t>
            </a:r>
          </a:p>
          <a:p>
            <a:pPr lvl="1"/>
            <a:r>
              <a:rPr lang="en-US"/>
              <a:t>two _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Sphenoid</a:t>
            </a:r>
          </a:p>
          <a:p>
            <a:pPr lvl="1"/>
            <a:r>
              <a:rPr lang="en-US"/>
              <a:t>ethmoid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2163</Words>
  <Application>Microsoft Office PowerPoint</Application>
  <PresentationFormat>On-screen Show (4:3)</PresentationFormat>
  <Paragraphs>441</Paragraphs>
  <Slides>67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Homeostatic Imbalances</vt:lpstr>
      <vt:lpstr>Homeostatic Imbalances</vt:lpstr>
      <vt:lpstr>Isolated Cases of Rickets</vt:lpstr>
      <vt:lpstr>Homeostatic Imbalances</vt:lpstr>
      <vt:lpstr>Osteoporosis: Treatment</vt:lpstr>
      <vt:lpstr>Chapter Seven </vt:lpstr>
      <vt:lpstr>The Axial Skeleton</vt:lpstr>
      <vt:lpstr>The Skull</vt:lpstr>
      <vt:lpstr>Anatomy of the Cranium</vt:lpstr>
      <vt:lpstr>Wormian Bones</vt:lpstr>
      <vt:lpstr>Facial Bones</vt:lpstr>
      <vt:lpstr>Mandible and Its Markings</vt:lpstr>
      <vt:lpstr>Maxillary Bones</vt:lpstr>
      <vt:lpstr>Orbits</vt:lpstr>
      <vt:lpstr>Hyoid Bone</vt:lpstr>
      <vt:lpstr>Vertebral Column</vt:lpstr>
      <vt:lpstr>Vertebral Column: Curvatures</vt:lpstr>
      <vt:lpstr>Vertebral Column: Intervertebral Discs</vt:lpstr>
      <vt:lpstr>General Structure of Vertebrae</vt:lpstr>
      <vt:lpstr>General Structure of Vertebrae</vt:lpstr>
      <vt:lpstr>General Structure of Vertebrae</vt:lpstr>
      <vt:lpstr>Cervical Vertebrae</vt:lpstr>
      <vt:lpstr>Cervical Vertebrae: The Atlas (C1)</vt:lpstr>
      <vt:lpstr>Cervical Vertebrae: The Axis (C2)</vt:lpstr>
      <vt:lpstr>Thoracic Vertebrae</vt:lpstr>
      <vt:lpstr>Lumbar Vertebrae</vt:lpstr>
      <vt:lpstr>Sacrum</vt:lpstr>
      <vt:lpstr>Coccyx</vt:lpstr>
      <vt:lpstr>Bony Thorax (Thoracic Cage)</vt:lpstr>
      <vt:lpstr>Bony Thorax (Thoracic Cage)</vt:lpstr>
      <vt:lpstr>Sternum (Breastbone)</vt:lpstr>
      <vt:lpstr>Ribs</vt:lpstr>
      <vt:lpstr>Structure of a Typical True Rib</vt:lpstr>
      <vt:lpstr>Appendicular Skeleton</vt:lpstr>
      <vt:lpstr>Pectoral Girdles (Shoulder Girdles)</vt:lpstr>
      <vt:lpstr>Clavicles (Collarbones)</vt:lpstr>
      <vt:lpstr>Scapulae (Shoulder Blades)</vt:lpstr>
      <vt:lpstr>Slide 38</vt:lpstr>
      <vt:lpstr>The Upper Limb</vt:lpstr>
      <vt:lpstr>Arm</vt:lpstr>
      <vt:lpstr>Arm</vt:lpstr>
      <vt:lpstr>Humerus of the Arm</vt:lpstr>
      <vt:lpstr>Forearm</vt:lpstr>
      <vt:lpstr>Ulna</vt:lpstr>
      <vt:lpstr>Radius</vt:lpstr>
      <vt:lpstr>Hand</vt:lpstr>
      <vt:lpstr>Carpus (Wrist)</vt:lpstr>
      <vt:lpstr>Metacarpus (Palm)</vt:lpstr>
      <vt:lpstr>Phalanges (Fingers)</vt:lpstr>
      <vt:lpstr>Pelvic Girdle</vt:lpstr>
      <vt:lpstr>Pelvic Girdle (Hip)</vt:lpstr>
      <vt:lpstr>Ilium</vt:lpstr>
      <vt:lpstr>Ilium</vt:lpstr>
      <vt:lpstr>Ischium</vt:lpstr>
      <vt:lpstr>Pubis</vt:lpstr>
      <vt:lpstr>Comparison of Male and Female Pelvic Structure</vt:lpstr>
      <vt:lpstr>Comparison of Male and Female Pelvic Structure</vt:lpstr>
      <vt:lpstr>The Lower Limb</vt:lpstr>
      <vt:lpstr>Femur</vt:lpstr>
      <vt:lpstr>Femur</vt:lpstr>
      <vt:lpstr>Leg</vt:lpstr>
      <vt:lpstr>Tibia</vt:lpstr>
      <vt:lpstr>Fibula</vt:lpstr>
      <vt:lpstr>Foot</vt:lpstr>
      <vt:lpstr>Tarsus</vt:lpstr>
      <vt:lpstr>Calcaneus</vt:lpstr>
      <vt:lpstr>Metatarsus and Phalanges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Homeostatic Imbalances</dc:title>
  <dc:creator>bawargo</dc:creator>
  <cp:lastModifiedBy>bawargo</cp:lastModifiedBy>
  <cp:revision>1</cp:revision>
  <dcterms:created xsi:type="dcterms:W3CDTF">2010-09-11T16:30:36Z</dcterms:created>
  <dcterms:modified xsi:type="dcterms:W3CDTF">2010-09-11T16:31:40Z</dcterms:modified>
</cp:coreProperties>
</file>