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94F41-51F9-4424-8A79-333C972933B9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87330-8980-4F89-8EDD-3ED07D16BD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4E319-E52C-418B-87EF-A0E8E2D97B3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DA0-212C-4F37-926E-50CA3CD2A86D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20F7-DF68-4E6B-8BB0-DC2737BE3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DA0-212C-4F37-926E-50CA3CD2A86D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20F7-DF68-4E6B-8BB0-DC2737BE3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DA0-212C-4F37-926E-50CA3CD2A86D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20F7-DF68-4E6B-8BB0-DC2737BE3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DA0-212C-4F37-926E-50CA3CD2A86D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20F7-DF68-4E6B-8BB0-DC2737BE3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DA0-212C-4F37-926E-50CA3CD2A86D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20F7-DF68-4E6B-8BB0-DC2737BE3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DA0-212C-4F37-926E-50CA3CD2A86D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20F7-DF68-4E6B-8BB0-DC2737BE3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DA0-212C-4F37-926E-50CA3CD2A86D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20F7-DF68-4E6B-8BB0-DC2737BE3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DA0-212C-4F37-926E-50CA3CD2A86D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20F7-DF68-4E6B-8BB0-DC2737BE3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DA0-212C-4F37-926E-50CA3CD2A86D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20F7-DF68-4E6B-8BB0-DC2737BE3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DA0-212C-4F37-926E-50CA3CD2A86D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20F7-DF68-4E6B-8BB0-DC2737BE3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DA0-212C-4F37-926E-50CA3CD2A86D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20F7-DF68-4E6B-8BB0-DC2737BE3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EDA0-212C-4F37-926E-50CA3CD2A86D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120F7-DF68-4E6B-8BB0-DC2737BE3B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Chapter 5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Integumentary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noFill/>
          <a:ln/>
        </p:spPr>
        <p:txBody>
          <a:bodyPr/>
          <a:lstStyle/>
          <a:p>
            <a:r>
              <a:rPr lang="en-US" sz="3200"/>
              <a:t>Layers of the Epidermis: </a:t>
            </a:r>
            <a:br>
              <a:rPr lang="en-US" sz="3200"/>
            </a:br>
            <a:r>
              <a:rPr lang="en-US" sz="3200"/>
              <a:t>Stratum Corneum (Horny Layer)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07425" cy="4876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____________________________________ of keratinized cells</a:t>
            </a:r>
          </a:p>
          <a:p>
            <a:pPr>
              <a:lnSpc>
                <a:spcPct val="90000"/>
              </a:lnSpc>
            </a:pPr>
            <a:r>
              <a:rPr lang="en-US"/>
              <a:t>Accounts for three quarters of the epidermal thickness</a:t>
            </a:r>
          </a:p>
          <a:p>
            <a:pPr>
              <a:lnSpc>
                <a:spcPct val="90000"/>
              </a:lnSpc>
            </a:pPr>
            <a:r>
              <a:rPr lang="en-US"/>
              <a:t>Functions include: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Protection from _</a:t>
            </a:r>
          </a:p>
          <a:p>
            <a:pPr lvl="1">
              <a:lnSpc>
                <a:spcPct val="90000"/>
              </a:lnSpc>
            </a:pPr>
            <a:r>
              <a:rPr lang="en-US"/>
              <a:t>Rendering the body relatively ______________________________________ to biological, chemical, and physical assaults</a:t>
            </a:r>
            <a:endParaRPr lang="en-US">
              <a:latin typeface="Times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Dermis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Second major skin region containing _</a:t>
            </a:r>
          </a:p>
          <a:p>
            <a:r>
              <a:rPr lang="en-US"/>
              <a:t>Cell types include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White blood cells</a:t>
            </a:r>
          </a:p>
          <a:p>
            <a:r>
              <a:rPr lang="en-US"/>
              <a:t>Composed of two layers</a:t>
            </a:r>
          </a:p>
          <a:p>
            <a:pPr lvl="1"/>
            <a:r>
              <a:rPr lang="en-US"/>
              <a:t>papillary and reticular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sz="3600"/>
              <a:t>Layers of the Dermis: Papillary Layer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458200" cy="4876800"/>
          </a:xfrm>
        </p:spPr>
        <p:txBody>
          <a:bodyPr/>
          <a:lstStyle/>
          <a:p>
            <a:r>
              <a:rPr lang="en-US"/>
              <a:t>__________________________ layer</a:t>
            </a:r>
          </a:p>
          <a:p>
            <a:pPr lvl="1"/>
            <a:r>
              <a:rPr lang="en-US"/>
              <a:t>Areolar connective tissue </a:t>
            </a:r>
          </a:p>
          <a:p>
            <a:pPr lvl="2"/>
            <a:r>
              <a:rPr lang="en-US"/>
              <a:t>with _</a:t>
            </a:r>
          </a:p>
          <a:p>
            <a:pPr lvl="1"/>
            <a:r>
              <a:rPr lang="en-US"/>
              <a:t>Its superior surface contains _</a:t>
            </a:r>
          </a:p>
          <a:p>
            <a:pPr lvl="1"/>
            <a:endParaRPr lang="en-US"/>
          </a:p>
          <a:p>
            <a:pPr lvl="1"/>
            <a:r>
              <a:rPr lang="en-US"/>
              <a:t>Dermal papillae contain </a:t>
            </a:r>
          </a:p>
          <a:p>
            <a:pPr lvl="2"/>
            <a:r>
              <a:rPr lang="en-US"/>
              <a:t>capillary loops</a:t>
            </a:r>
          </a:p>
          <a:p>
            <a:pPr lvl="2"/>
            <a:r>
              <a:rPr lang="en-US"/>
              <a:t> </a:t>
            </a:r>
          </a:p>
          <a:p>
            <a:pPr lvl="2"/>
            <a:r>
              <a:rPr lang="en-US"/>
              <a:t>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sz="3600"/>
              <a:t>Layers of the Dermis: Reticular Layer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Reticular layer</a:t>
            </a:r>
          </a:p>
          <a:p>
            <a:pPr lvl="1"/>
            <a:r>
              <a:rPr lang="en-US"/>
              <a:t>Accounts for approximately 80% of the thickness of the skin</a:t>
            </a:r>
          </a:p>
          <a:p>
            <a:pPr lvl="1"/>
            <a:endParaRPr lang="en-US"/>
          </a:p>
          <a:p>
            <a:pPr lvl="1"/>
            <a:r>
              <a:rPr lang="en-US"/>
              <a:t>Collagen fibers add _ </a:t>
            </a:r>
          </a:p>
          <a:p>
            <a:pPr lvl="1"/>
            <a:endParaRPr lang="en-US"/>
          </a:p>
          <a:p>
            <a:pPr lvl="1"/>
            <a:r>
              <a:rPr lang="en-US"/>
              <a:t>Elastin fibers provide _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sz="4000"/>
              <a:t>Hypodermis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Subcutaneous layer ________________ to the skin</a:t>
            </a:r>
          </a:p>
          <a:p>
            <a:endParaRPr lang="en-US" dirty="0"/>
          </a:p>
          <a:p>
            <a:r>
              <a:rPr lang="en-US" dirty="0"/>
              <a:t>Composed of _____________________________ connective tissue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Color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Three pigments contribute to skin color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yellow to reddish-brown to black pigment, responsible for dark skin colors</a:t>
            </a:r>
          </a:p>
          <a:p>
            <a:pPr lvl="3"/>
            <a:r>
              <a:rPr lang="en-US" sz="1800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yellow to orange pigment</a:t>
            </a:r>
          </a:p>
          <a:p>
            <a:pPr lvl="3"/>
            <a:r>
              <a:rPr lang="en-US" dirty="0"/>
              <a:t>most obvious in the _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reddish pigment responsible for the pinkish hue of the skin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1143000"/>
          </a:xfrm>
        </p:spPr>
        <p:txBody>
          <a:bodyPr/>
          <a:lstStyle/>
          <a:p>
            <a:r>
              <a:rPr lang="en-US" sz="4000"/>
              <a:t>Sweat Glands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Different types prevent overheating of the body; secrete </a:t>
            </a:r>
            <a:r>
              <a:rPr lang="en-US" dirty="0" err="1"/>
              <a:t>cerumen</a:t>
            </a:r>
            <a:r>
              <a:rPr lang="en-US" dirty="0"/>
              <a:t> and milk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________________________________ sweat glands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found in _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________________________________ sweat glands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found in _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Ceruminous</a:t>
            </a:r>
            <a:r>
              <a:rPr lang="en-US" dirty="0"/>
              <a:t> glands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modified </a:t>
            </a:r>
            <a:r>
              <a:rPr lang="en-US" dirty="0" err="1"/>
              <a:t>apocrine</a:t>
            </a:r>
            <a:r>
              <a:rPr lang="en-US" dirty="0"/>
              <a:t> glands in ________________________ that secrete _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Mammary glands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specialized sweat glands that _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sz="4000"/>
              <a:t>Sebaceous Glands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Simple _________________________________ found all over the body</a:t>
            </a:r>
          </a:p>
          <a:p>
            <a:endParaRPr lang="en-US"/>
          </a:p>
          <a:p>
            <a:r>
              <a:rPr lang="en-US"/>
              <a:t>_____________________________ when stimulated by hormones</a:t>
            </a:r>
          </a:p>
          <a:p>
            <a:endParaRPr lang="en-US"/>
          </a:p>
          <a:p>
            <a:r>
              <a:rPr lang="en-US"/>
              <a:t>Secrete an _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Filamentous strands of dead keratinized cells produced by hair follicles</a:t>
            </a:r>
          </a:p>
          <a:p>
            <a:r>
              <a:rPr lang="en-US"/>
              <a:t>Contains _</a:t>
            </a:r>
          </a:p>
          <a:p>
            <a:pPr lvl="1"/>
            <a:r>
              <a:rPr lang="en-US"/>
              <a:t> tougher and more durable than soft keratin of the skin</a:t>
            </a:r>
          </a:p>
          <a:p>
            <a:r>
              <a:rPr lang="en-US"/>
              <a:t>Made up of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Pigmented by melanocytes at the base of the hair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 Function and Distribution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Functions of hair include: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Helping to _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_____________________________________ to presence of insects on the skin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_______________________________________ against physical trauma, heat loss, and sunlight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(Integument)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Consists of three major regions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outermost _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middle region</a:t>
            </a:r>
          </a:p>
          <a:p>
            <a:pPr lvl="1"/>
            <a:r>
              <a:rPr lang="en-US"/>
              <a:t>Hypodermis (superficial fascia) </a:t>
            </a:r>
          </a:p>
          <a:p>
            <a:pPr lvl="2"/>
            <a:r>
              <a:rPr lang="en-US"/>
              <a:t>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 Function and Distribution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534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Hair is distributed over the entire skin surface except: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Portions of the _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 Follicle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953000"/>
          </a:xfrm>
        </p:spPr>
        <p:txBody>
          <a:bodyPr/>
          <a:lstStyle/>
          <a:p>
            <a:r>
              <a:rPr lang="en-US" dirty="0"/>
              <a:t>Root sheath extending from _</a:t>
            </a:r>
          </a:p>
          <a:p>
            <a:endParaRPr lang="en-US" dirty="0"/>
          </a:p>
          <a:p>
            <a:r>
              <a:rPr lang="en-US" dirty="0"/>
              <a:t>Deep end is expanded forming a hair bulb</a:t>
            </a:r>
          </a:p>
          <a:p>
            <a:endParaRPr lang="en-US" dirty="0"/>
          </a:p>
          <a:p>
            <a:r>
              <a:rPr lang="en-US" dirty="0"/>
              <a:t>A knot of sensory nerve endings (____________________________) wraps around each hair bulb</a:t>
            </a:r>
          </a:p>
          <a:p>
            <a:pPr lvl="1"/>
            <a:r>
              <a:rPr lang="en-US" dirty="0"/>
              <a:t>Bending a hair stimulates these endings, hence our hairs act as _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Hair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pale, ___________________________________ found in children and the adult female </a:t>
            </a:r>
          </a:p>
          <a:p>
            <a:r>
              <a:rPr lang="en-US"/>
              <a:t>Terminal </a:t>
            </a:r>
          </a:p>
          <a:p>
            <a:pPr lvl="1"/>
            <a:r>
              <a:rPr lang="en-US"/>
              <a:t>_______________________________________ of eyebrows, scalp, axillary, and pubic regions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927725" cy="1143000"/>
          </a:xfrm>
        </p:spPr>
        <p:txBody>
          <a:bodyPr/>
          <a:lstStyle/>
          <a:p>
            <a:r>
              <a:rPr lang="en-US" sz="4000"/>
              <a:t>Hair Thinning and Baldness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Alopecia </a:t>
            </a:r>
          </a:p>
          <a:p>
            <a:pPr lvl="1"/>
            <a:r>
              <a:rPr lang="en-US"/>
              <a:t>hair thinning in both sexes</a:t>
            </a:r>
          </a:p>
          <a:p>
            <a:pPr lvl="1"/>
            <a:r>
              <a:rPr lang="en-US"/>
              <a:t>Alopecia areata:  </a:t>
            </a:r>
          </a:p>
          <a:p>
            <a:pPr lvl="2"/>
            <a:r>
              <a:rPr lang="en-US"/>
              <a:t> </a:t>
            </a:r>
          </a:p>
          <a:p>
            <a:pPr lvl="2"/>
            <a:r>
              <a:rPr lang="en-US"/>
              <a:t>May be _</a:t>
            </a:r>
          </a:p>
          <a:p>
            <a:r>
              <a:rPr lang="en-US"/>
              <a:t>True, or frank, baldness </a:t>
            </a:r>
          </a:p>
          <a:p>
            <a:pPr lvl="1"/>
            <a:r>
              <a:rPr lang="en-US"/>
              <a:t>Genetically determined and sex-influenced condition 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caused by follicular response to DHT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2400" y="6400800"/>
            <a:ext cx="4724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"/>
            <a:ext cx="6481763" cy="6519863"/>
          </a:xfrm>
          <a:prstGeom prst="rect">
            <a:avLst/>
          </a:prstGeom>
          <a:noFill/>
        </p:spPr>
      </p:pic>
      <p:sp>
        <p:nvSpPr>
          <p:cNvPr id="5126" name="Freeform 6"/>
          <p:cNvSpPr>
            <a:spLocks/>
          </p:cNvSpPr>
          <p:nvPr/>
        </p:nvSpPr>
        <p:spPr bwMode="auto">
          <a:xfrm>
            <a:off x="1225550" y="5102225"/>
            <a:ext cx="88900" cy="304800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0" y="0"/>
              </a:cxn>
              <a:cxn ang="0">
                <a:pos x="0" y="192"/>
              </a:cxn>
            </a:cxnLst>
            <a:rect l="0" t="0" r="r" b="b"/>
            <a:pathLst>
              <a:path w="56" h="192">
                <a:moveTo>
                  <a:pt x="56" y="0"/>
                </a:moveTo>
                <a:lnTo>
                  <a:pt x="0" y="0"/>
                </a:lnTo>
                <a:lnTo>
                  <a:pt x="0" y="19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1136650" y="5241925"/>
            <a:ext cx="889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225550" y="5445125"/>
            <a:ext cx="1588" cy="2921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1460500" y="4327525"/>
            <a:ext cx="546100" cy="1663700"/>
          </a:xfrm>
          <a:custGeom>
            <a:avLst/>
            <a:gdLst/>
            <a:ahLst/>
            <a:cxnLst>
              <a:cxn ang="0">
                <a:pos x="0" y="1048"/>
              </a:cxn>
              <a:cxn ang="0">
                <a:pos x="64" y="1048"/>
              </a:cxn>
              <a:cxn ang="0">
                <a:pos x="344" y="0"/>
              </a:cxn>
            </a:cxnLst>
            <a:rect l="0" t="0" r="r" b="b"/>
            <a:pathLst>
              <a:path w="344" h="1048">
                <a:moveTo>
                  <a:pt x="0" y="1048"/>
                </a:moveTo>
                <a:lnTo>
                  <a:pt x="64" y="1048"/>
                </a:lnTo>
                <a:lnTo>
                  <a:pt x="344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>
            <a:off x="1778000" y="4416425"/>
            <a:ext cx="622300" cy="1816100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28" y="1144"/>
              </a:cxn>
              <a:cxn ang="0">
                <a:pos x="392" y="0"/>
              </a:cxn>
            </a:cxnLst>
            <a:rect l="0" t="0" r="r" b="b"/>
            <a:pathLst>
              <a:path w="392" h="1144">
                <a:moveTo>
                  <a:pt x="0" y="1144"/>
                </a:moveTo>
                <a:lnTo>
                  <a:pt x="128" y="1144"/>
                </a:lnTo>
                <a:lnTo>
                  <a:pt x="392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>
            <a:off x="2184400" y="4225925"/>
            <a:ext cx="1066800" cy="2247900"/>
          </a:xfrm>
          <a:custGeom>
            <a:avLst/>
            <a:gdLst/>
            <a:ahLst/>
            <a:cxnLst>
              <a:cxn ang="0">
                <a:pos x="0" y="1416"/>
              </a:cxn>
              <a:cxn ang="0">
                <a:pos x="128" y="1416"/>
              </a:cxn>
              <a:cxn ang="0">
                <a:pos x="672" y="0"/>
              </a:cxn>
            </a:cxnLst>
            <a:rect l="0" t="0" r="r" b="b"/>
            <a:pathLst>
              <a:path w="672" h="1416">
                <a:moveTo>
                  <a:pt x="0" y="1416"/>
                </a:moveTo>
                <a:lnTo>
                  <a:pt x="128" y="1416"/>
                </a:lnTo>
                <a:lnTo>
                  <a:pt x="672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4197350" y="4899025"/>
            <a:ext cx="850900" cy="1574800"/>
          </a:xfrm>
          <a:custGeom>
            <a:avLst/>
            <a:gdLst/>
            <a:ahLst/>
            <a:cxnLst>
              <a:cxn ang="0">
                <a:pos x="536" y="992"/>
              </a:cxn>
              <a:cxn ang="0">
                <a:pos x="408" y="992"/>
              </a:cxn>
              <a:cxn ang="0">
                <a:pos x="0" y="0"/>
              </a:cxn>
            </a:cxnLst>
            <a:rect l="0" t="0" r="r" b="b"/>
            <a:pathLst>
              <a:path w="536" h="992">
                <a:moveTo>
                  <a:pt x="536" y="992"/>
                </a:moveTo>
                <a:lnTo>
                  <a:pt x="408" y="99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5695950" y="5470525"/>
            <a:ext cx="381000" cy="393700"/>
          </a:xfrm>
          <a:custGeom>
            <a:avLst/>
            <a:gdLst/>
            <a:ahLst/>
            <a:cxnLst>
              <a:cxn ang="0">
                <a:pos x="240" y="248"/>
              </a:cxn>
              <a:cxn ang="0">
                <a:pos x="112" y="248"/>
              </a:cxn>
              <a:cxn ang="0">
                <a:pos x="0" y="0"/>
              </a:cxn>
            </a:cxnLst>
            <a:rect l="0" t="0" r="r" b="b"/>
            <a:pathLst>
              <a:path w="240" h="248">
                <a:moveTo>
                  <a:pt x="240" y="248"/>
                </a:moveTo>
                <a:lnTo>
                  <a:pt x="112" y="248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Freeform 14"/>
          <p:cNvSpPr>
            <a:spLocks/>
          </p:cNvSpPr>
          <p:nvPr/>
        </p:nvSpPr>
        <p:spPr bwMode="auto">
          <a:xfrm>
            <a:off x="6356350" y="4835525"/>
            <a:ext cx="444500" cy="609600"/>
          </a:xfrm>
          <a:custGeom>
            <a:avLst/>
            <a:gdLst/>
            <a:ahLst/>
            <a:cxnLst>
              <a:cxn ang="0">
                <a:pos x="280" y="384"/>
              </a:cxn>
              <a:cxn ang="0">
                <a:pos x="152" y="384"/>
              </a:cxn>
              <a:cxn ang="0">
                <a:pos x="0" y="0"/>
              </a:cxn>
            </a:cxnLst>
            <a:rect l="0" t="0" r="r" b="b"/>
            <a:pathLst>
              <a:path w="280" h="384">
                <a:moveTo>
                  <a:pt x="280" y="384"/>
                </a:moveTo>
                <a:lnTo>
                  <a:pt x="152" y="38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6584950" y="4695825"/>
            <a:ext cx="406400" cy="469900"/>
          </a:xfrm>
          <a:custGeom>
            <a:avLst/>
            <a:gdLst/>
            <a:ahLst/>
            <a:cxnLst>
              <a:cxn ang="0">
                <a:pos x="256" y="296"/>
              </a:cxn>
              <a:cxn ang="0">
                <a:pos x="144" y="296"/>
              </a:cxn>
              <a:cxn ang="0">
                <a:pos x="0" y="0"/>
              </a:cxn>
            </a:cxnLst>
            <a:rect l="0" t="0" r="r" b="b"/>
            <a:pathLst>
              <a:path w="256" h="296">
                <a:moveTo>
                  <a:pt x="256" y="296"/>
                </a:moveTo>
                <a:lnTo>
                  <a:pt x="144" y="296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 flipV="1">
            <a:off x="4476750" y="5216525"/>
            <a:ext cx="368300" cy="1257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6242050" y="4238625"/>
            <a:ext cx="7620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5568950" y="3997325"/>
            <a:ext cx="14351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6178550" y="3806825"/>
            <a:ext cx="8255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5035550" y="3184525"/>
            <a:ext cx="482600" cy="406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5086350" y="3184525"/>
            <a:ext cx="19177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5492750" y="2651125"/>
            <a:ext cx="15113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6000750" y="2232025"/>
            <a:ext cx="10033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" name="Freeform 24"/>
          <p:cNvSpPr>
            <a:spLocks/>
          </p:cNvSpPr>
          <p:nvPr/>
        </p:nvSpPr>
        <p:spPr bwMode="auto">
          <a:xfrm>
            <a:off x="6508750" y="1546225"/>
            <a:ext cx="495300" cy="177800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88" y="0"/>
              </a:cxn>
              <a:cxn ang="0">
                <a:pos x="0" y="112"/>
              </a:cxn>
            </a:cxnLst>
            <a:rect l="0" t="0" r="r" b="b"/>
            <a:pathLst>
              <a:path w="312" h="112">
                <a:moveTo>
                  <a:pt x="312" y="0"/>
                </a:moveTo>
                <a:lnTo>
                  <a:pt x="88" y="0"/>
                </a:lnTo>
                <a:lnTo>
                  <a:pt x="0" y="112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" name="Freeform 25"/>
          <p:cNvSpPr>
            <a:spLocks/>
          </p:cNvSpPr>
          <p:nvPr/>
        </p:nvSpPr>
        <p:spPr bwMode="auto">
          <a:xfrm>
            <a:off x="5365750" y="1241425"/>
            <a:ext cx="1638300" cy="660400"/>
          </a:xfrm>
          <a:custGeom>
            <a:avLst/>
            <a:gdLst/>
            <a:ahLst/>
            <a:cxnLst>
              <a:cxn ang="0">
                <a:pos x="1032" y="0"/>
              </a:cxn>
              <a:cxn ang="0">
                <a:pos x="768" y="0"/>
              </a:cxn>
              <a:cxn ang="0">
                <a:pos x="0" y="416"/>
              </a:cxn>
            </a:cxnLst>
            <a:rect l="0" t="0" r="r" b="b"/>
            <a:pathLst>
              <a:path w="1032" h="416">
                <a:moveTo>
                  <a:pt x="1032" y="0"/>
                </a:moveTo>
                <a:lnTo>
                  <a:pt x="768" y="0"/>
                </a:lnTo>
                <a:lnTo>
                  <a:pt x="0" y="416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H="1">
            <a:off x="6203950" y="1546225"/>
            <a:ext cx="44450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5378450" y="708025"/>
            <a:ext cx="10795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8" name="Freeform 28"/>
          <p:cNvSpPr>
            <a:spLocks/>
          </p:cNvSpPr>
          <p:nvPr/>
        </p:nvSpPr>
        <p:spPr bwMode="auto">
          <a:xfrm>
            <a:off x="1466850" y="4340225"/>
            <a:ext cx="546100" cy="16002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64" y="1008"/>
              </a:cxn>
              <a:cxn ang="0">
                <a:pos x="344" y="0"/>
              </a:cxn>
            </a:cxnLst>
            <a:rect l="0" t="0" r="r" b="b"/>
            <a:pathLst>
              <a:path w="344" h="1008">
                <a:moveTo>
                  <a:pt x="0" y="1008"/>
                </a:moveTo>
                <a:lnTo>
                  <a:pt x="64" y="1008"/>
                </a:lnTo>
                <a:lnTo>
                  <a:pt x="34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1784350" y="4429125"/>
            <a:ext cx="622300" cy="1752600"/>
          </a:xfrm>
          <a:custGeom>
            <a:avLst/>
            <a:gdLst/>
            <a:ahLst/>
            <a:cxnLst>
              <a:cxn ang="0">
                <a:pos x="0" y="1104"/>
              </a:cxn>
              <a:cxn ang="0">
                <a:pos x="128" y="1104"/>
              </a:cxn>
              <a:cxn ang="0">
                <a:pos x="392" y="0"/>
              </a:cxn>
            </a:cxnLst>
            <a:rect l="0" t="0" r="r" b="b"/>
            <a:pathLst>
              <a:path w="392" h="1104">
                <a:moveTo>
                  <a:pt x="0" y="1104"/>
                </a:moveTo>
                <a:lnTo>
                  <a:pt x="128" y="1104"/>
                </a:lnTo>
                <a:lnTo>
                  <a:pt x="392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0" name="Freeform 30"/>
          <p:cNvSpPr>
            <a:spLocks/>
          </p:cNvSpPr>
          <p:nvPr/>
        </p:nvSpPr>
        <p:spPr bwMode="auto">
          <a:xfrm>
            <a:off x="2190750" y="4238625"/>
            <a:ext cx="1066800" cy="2184400"/>
          </a:xfrm>
          <a:custGeom>
            <a:avLst/>
            <a:gdLst/>
            <a:ahLst/>
            <a:cxnLst>
              <a:cxn ang="0">
                <a:pos x="0" y="1376"/>
              </a:cxn>
              <a:cxn ang="0">
                <a:pos x="128" y="1376"/>
              </a:cxn>
              <a:cxn ang="0">
                <a:pos x="672" y="0"/>
              </a:cxn>
            </a:cxnLst>
            <a:rect l="0" t="0" r="r" b="b"/>
            <a:pathLst>
              <a:path w="672" h="1376">
                <a:moveTo>
                  <a:pt x="0" y="1376"/>
                </a:moveTo>
                <a:lnTo>
                  <a:pt x="128" y="1376"/>
                </a:lnTo>
                <a:lnTo>
                  <a:pt x="672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1" name="Freeform 31"/>
          <p:cNvSpPr>
            <a:spLocks/>
          </p:cNvSpPr>
          <p:nvPr/>
        </p:nvSpPr>
        <p:spPr bwMode="auto">
          <a:xfrm>
            <a:off x="4197350" y="4911725"/>
            <a:ext cx="850900" cy="1511300"/>
          </a:xfrm>
          <a:custGeom>
            <a:avLst/>
            <a:gdLst/>
            <a:ahLst/>
            <a:cxnLst>
              <a:cxn ang="0">
                <a:pos x="536" y="952"/>
              </a:cxn>
              <a:cxn ang="0">
                <a:pos x="408" y="952"/>
              </a:cxn>
              <a:cxn ang="0">
                <a:pos x="0" y="0"/>
              </a:cxn>
            </a:cxnLst>
            <a:rect l="0" t="0" r="r" b="b"/>
            <a:pathLst>
              <a:path w="536" h="952">
                <a:moveTo>
                  <a:pt x="536" y="952"/>
                </a:moveTo>
                <a:lnTo>
                  <a:pt x="408" y="95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2" name="Freeform 32"/>
          <p:cNvSpPr>
            <a:spLocks/>
          </p:cNvSpPr>
          <p:nvPr/>
        </p:nvSpPr>
        <p:spPr bwMode="auto">
          <a:xfrm>
            <a:off x="5708650" y="5483225"/>
            <a:ext cx="381000" cy="393700"/>
          </a:xfrm>
          <a:custGeom>
            <a:avLst/>
            <a:gdLst/>
            <a:ahLst/>
            <a:cxnLst>
              <a:cxn ang="0">
                <a:pos x="240" y="248"/>
              </a:cxn>
              <a:cxn ang="0">
                <a:pos x="112" y="248"/>
              </a:cxn>
              <a:cxn ang="0">
                <a:pos x="0" y="0"/>
              </a:cxn>
            </a:cxnLst>
            <a:rect l="0" t="0" r="r" b="b"/>
            <a:pathLst>
              <a:path w="240" h="248">
                <a:moveTo>
                  <a:pt x="240" y="248"/>
                </a:moveTo>
                <a:lnTo>
                  <a:pt x="112" y="24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3" name="Freeform 33"/>
          <p:cNvSpPr>
            <a:spLocks/>
          </p:cNvSpPr>
          <p:nvPr/>
        </p:nvSpPr>
        <p:spPr bwMode="auto">
          <a:xfrm>
            <a:off x="6369050" y="4848225"/>
            <a:ext cx="444500" cy="609600"/>
          </a:xfrm>
          <a:custGeom>
            <a:avLst/>
            <a:gdLst/>
            <a:ahLst/>
            <a:cxnLst>
              <a:cxn ang="0">
                <a:pos x="280" y="384"/>
              </a:cxn>
              <a:cxn ang="0">
                <a:pos x="152" y="384"/>
              </a:cxn>
              <a:cxn ang="0">
                <a:pos x="0" y="0"/>
              </a:cxn>
            </a:cxnLst>
            <a:rect l="0" t="0" r="r" b="b"/>
            <a:pathLst>
              <a:path w="280" h="384">
                <a:moveTo>
                  <a:pt x="280" y="384"/>
                </a:moveTo>
                <a:lnTo>
                  <a:pt x="152" y="38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4" name="Freeform 34"/>
          <p:cNvSpPr>
            <a:spLocks/>
          </p:cNvSpPr>
          <p:nvPr/>
        </p:nvSpPr>
        <p:spPr bwMode="auto">
          <a:xfrm>
            <a:off x="6597650" y="4708525"/>
            <a:ext cx="406400" cy="469900"/>
          </a:xfrm>
          <a:custGeom>
            <a:avLst/>
            <a:gdLst/>
            <a:ahLst/>
            <a:cxnLst>
              <a:cxn ang="0">
                <a:pos x="256" y="296"/>
              </a:cxn>
              <a:cxn ang="0">
                <a:pos x="144" y="296"/>
              </a:cxn>
              <a:cxn ang="0">
                <a:pos x="0" y="0"/>
              </a:cxn>
            </a:cxnLst>
            <a:rect l="0" t="0" r="r" b="b"/>
            <a:pathLst>
              <a:path w="256" h="296">
                <a:moveTo>
                  <a:pt x="256" y="296"/>
                </a:moveTo>
                <a:lnTo>
                  <a:pt x="144" y="29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 flipH="1" flipV="1">
            <a:off x="4476750" y="5229225"/>
            <a:ext cx="368300" cy="1193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6254750" y="4238625"/>
            <a:ext cx="762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5581650" y="3997325"/>
            <a:ext cx="14351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6191250" y="3806825"/>
            <a:ext cx="8255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5632450" y="3552825"/>
            <a:ext cx="13716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5645150" y="3552825"/>
            <a:ext cx="1371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 flipV="1">
            <a:off x="5048250" y="3184525"/>
            <a:ext cx="482600" cy="406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5099050" y="3184525"/>
            <a:ext cx="19177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>
            <a:off x="5505450" y="2651125"/>
            <a:ext cx="1511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>
            <a:off x="6013450" y="2232025"/>
            <a:ext cx="1003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5" name="Freeform 45"/>
          <p:cNvSpPr>
            <a:spLocks/>
          </p:cNvSpPr>
          <p:nvPr/>
        </p:nvSpPr>
        <p:spPr bwMode="auto">
          <a:xfrm>
            <a:off x="6521450" y="1546225"/>
            <a:ext cx="495300" cy="177800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88" y="0"/>
              </a:cxn>
              <a:cxn ang="0">
                <a:pos x="0" y="112"/>
              </a:cxn>
            </a:cxnLst>
            <a:rect l="0" t="0" r="r" b="b"/>
            <a:pathLst>
              <a:path w="312" h="112">
                <a:moveTo>
                  <a:pt x="312" y="0"/>
                </a:moveTo>
                <a:lnTo>
                  <a:pt x="88" y="0"/>
                </a:lnTo>
                <a:lnTo>
                  <a:pt x="0" y="11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Freeform 46"/>
          <p:cNvSpPr>
            <a:spLocks/>
          </p:cNvSpPr>
          <p:nvPr/>
        </p:nvSpPr>
        <p:spPr bwMode="auto">
          <a:xfrm>
            <a:off x="5378450" y="1241425"/>
            <a:ext cx="1638300" cy="660400"/>
          </a:xfrm>
          <a:custGeom>
            <a:avLst/>
            <a:gdLst/>
            <a:ahLst/>
            <a:cxnLst>
              <a:cxn ang="0">
                <a:pos x="1032" y="0"/>
              </a:cxn>
              <a:cxn ang="0">
                <a:pos x="768" y="0"/>
              </a:cxn>
              <a:cxn ang="0">
                <a:pos x="0" y="416"/>
              </a:cxn>
            </a:cxnLst>
            <a:rect l="0" t="0" r="r" b="b"/>
            <a:pathLst>
              <a:path w="1032" h="416">
                <a:moveTo>
                  <a:pt x="1032" y="0"/>
                </a:moveTo>
                <a:lnTo>
                  <a:pt x="768" y="0"/>
                </a:lnTo>
                <a:lnTo>
                  <a:pt x="0" y="41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 flipH="1">
            <a:off x="6216650" y="1546225"/>
            <a:ext cx="4445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8" name="Freeform 48"/>
          <p:cNvSpPr>
            <a:spLocks/>
          </p:cNvSpPr>
          <p:nvPr/>
        </p:nvSpPr>
        <p:spPr bwMode="auto">
          <a:xfrm>
            <a:off x="6623050" y="2854325"/>
            <a:ext cx="381000" cy="2794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120" y="32"/>
              </a:cxn>
              <a:cxn ang="0">
                <a:pos x="0" y="176"/>
              </a:cxn>
            </a:cxnLst>
            <a:rect l="0" t="0" r="r" b="b"/>
            <a:pathLst>
              <a:path w="240" h="176">
                <a:moveTo>
                  <a:pt x="240" y="0"/>
                </a:moveTo>
                <a:lnTo>
                  <a:pt x="120" y="32"/>
                </a:lnTo>
                <a:lnTo>
                  <a:pt x="0" y="176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 flipH="1" flipV="1">
            <a:off x="6445250" y="2803525"/>
            <a:ext cx="355600" cy="101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0" name="Freeform 50"/>
          <p:cNvSpPr>
            <a:spLocks/>
          </p:cNvSpPr>
          <p:nvPr/>
        </p:nvSpPr>
        <p:spPr bwMode="auto">
          <a:xfrm>
            <a:off x="6635750" y="2854325"/>
            <a:ext cx="381000" cy="2794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120" y="32"/>
              </a:cxn>
              <a:cxn ang="0">
                <a:pos x="0" y="176"/>
              </a:cxn>
            </a:cxnLst>
            <a:rect l="0" t="0" r="r" b="b"/>
            <a:pathLst>
              <a:path w="240" h="176">
                <a:moveTo>
                  <a:pt x="240" y="0"/>
                </a:moveTo>
                <a:lnTo>
                  <a:pt x="120" y="32"/>
                </a:lnTo>
                <a:lnTo>
                  <a:pt x="0" y="17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 flipH="1" flipV="1">
            <a:off x="6457950" y="2803525"/>
            <a:ext cx="36830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>
            <a:off x="5391150" y="708025"/>
            <a:ext cx="10795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141288" y="1717675"/>
            <a:ext cx="7985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Epidermis</a:t>
            </a:r>
            <a:endParaRPr lang="en-US" sz="1300">
              <a:latin typeface="Arial" charset="0"/>
            </a:endParaRP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152400" y="3508375"/>
            <a:ext cx="5588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Dermis</a:t>
            </a:r>
            <a:endParaRPr lang="en-US" sz="1300">
              <a:latin typeface="Arial" charset="0"/>
            </a:endParaRPr>
          </a:p>
        </p:txBody>
      </p:sp>
      <p:sp>
        <p:nvSpPr>
          <p:cNvPr id="5175" name="Rectangle 55"/>
          <p:cNvSpPr>
            <a:spLocks noChangeArrowheads="1"/>
          </p:cNvSpPr>
          <p:nvPr/>
        </p:nvSpPr>
        <p:spPr bwMode="auto">
          <a:xfrm>
            <a:off x="152400" y="5133975"/>
            <a:ext cx="9556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Hypodermis</a:t>
            </a:r>
          </a:p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(superficial</a:t>
            </a:r>
          </a:p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fascia)</a:t>
            </a:r>
            <a:endParaRPr lang="en-US" sz="1300">
              <a:latin typeface="Arial" charset="0"/>
            </a:endParaRPr>
          </a:p>
        </p:txBody>
      </p:sp>
      <p:sp>
        <p:nvSpPr>
          <p:cNvPr id="5176" name="Rectangle 56"/>
          <p:cNvSpPr>
            <a:spLocks noChangeArrowheads="1"/>
          </p:cNvSpPr>
          <p:nvPr/>
        </p:nvSpPr>
        <p:spPr bwMode="auto">
          <a:xfrm>
            <a:off x="739775" y="5845175"/>
            <a:ext cx="6889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Hair root</a:t>
            </a:r>
            <a:endParaRPr lang="en-US" sz="1300">
              <a:latin typeface="Arial" charset="0"/>
            </a:endParaRPr>
          </a:p>
        </p:txBody>
      </p:sp>
      <p:sp>
        <p:nvSpPr>
          <p:cNvPr id="5177" name="Rectangle 57"/>
          <p:cNvSpPr>
            <a:spLocks noChangeArrowheads="1"/>
          </p:cNvSpPr>
          <p:nvPr/>
        </p:nvSpPr>
        <p:spPr bwMode="auto">
          <a:xfrm>
            <a:off x="6524625" y="625475"/>
            <a:ext cx="763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Hair shaft</a:t>
            </a:r>
            <a:endParaRPr lang="en-US" sz="1300">
              <a:latin typeface="Arial" charset="0"/>
            </a:endParaRPr>
          </a:p>
        </p:txBody>
      </p:sp>
      <p:sp>
        <p:nvSpPr>
          <p:cNvPr id="5178" name="Rectangle 58"/>
          <p:cNvSpPr>
            <a:spLocks noChangeArrowheads="1"/>
          </p:cNvSpPr>
          <p:nvPr/>
        </p:nvSpPr>
        <p:spPr bwMode="auto">
          <a:xfrm>
            <a:off x="7070725" y="1146175"/>
            <a:ext cx="3667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Pore</a:t>
            </a:r>
            <a:endParaRPr lang="en-US" sz="1300">
              <a:latin typeface="Arial" charset="0"/>
            </a:endParaRPr>
          </a:p>
        </p:txBody>
      </p:sp>
      <p:sp>
        <p:nvSpPr>
          <p:cNvPr id="5179" name="Rectangle 59"/>
          <p:cNvSpPr>
            <a:spLocks noChangeArrowheads="1"/>
          </p:cNvSpPr>
          <p:nvPr/>
        </p:nvSpPr>
        <p:spPr bwMode="auto">
          <a:xfrm>
            <a:off x="7070725" y="1450975"/>
            <a:ext cx="12684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Dermal papillae </a:t>
            </a:r>
          </a:p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(papillary layer</a:t>
            </a:r>
            <a:endParaRPr lang="en-US" sz="1300">
              <a:latin typeface="Arial" charset="0"/>
            </a:endParaRPr>
          </a:p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 of dermis)</a:t>
            </a:r>
            <a:endParaRPr lang="en-US" sz="1300">
              <a:latin typeface="Arial" charset="0"/>
            </a:endParaRPr>
          </a:p>
        </p:txBody>
      </p:sp>
      <p:sp>
        <p:nvSpPr>
          <p:cNvPr id="5180" name="Rectangle 60"/>
          <p:cNvSpPr>
            <a:spLocks noChangeArrowheads="1"/>
          </p:cNvSpPr>
          <p:nvPr/>
        </p:nvSpPr>
        <p:spPr bwMode="auto">
          <a:xfrm>
            <a:off x="7070725" y="2136775"/>
            <a:ext cx="16779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Meissner's corpuscle</a:t>
            </a:r>
            <a:endParaRPr lang="en-US" sz="1300">
              <a:latin typeface="Arial" charset="0"/>
            </a:endParaRPr>
          </a:p>
        </p:txBody>
      </p:sp>
      <p:sp>
        <p:nvSpPr>
          <p:cNvPr id="5181" name="Rectangle 61"/>
          <p:cNvSpPr>
            <a:spLocks noChangeArrowheads="1"/>
          </p:cNvSpPr>
          <p:nvPr/>
        </p:nvSpPr>
        <p:spPr bwMode="auto">
          <a:xfrm>
            <a:off x="7070725" y="2555875"/>
            <a:ext cx="14271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Free nerve ending</a:t>
            </a:r>
            <a:endParaRPr lang="en-US" sz="1300">
              <a:latin typeface="Arial" charset="0"/>
            </a:endParaRPr>
          </a:p>
        </p:txBody>
      </p:sp>
      <p:sp>
        <p:nvSpPr>
          <p:cNvPr id="5182" name="Rectangle 62"/>
          <p:cNvSpPr>
            <a:spLocks noChangeArrowheads="1"/>
          </p:cNvSpPr>
          <p:nvPr/>
        </p:nvSpPr>
        <p:spPr bwMode="auto">
          <a:xfrm>
            <a:off x="7070725" y="2771775"/>
            <a:ext cx="19764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Reticular layer of dermis </a:t>
            </a:r>
            <a:endParaRPr lang="en-US" sz="1300">
              <a:latin typeface="Arial" charset="0"/>
            </a:endParaRPr>
          </a:p>
        </p:txBody>
      </p:sp>
      <p:sp>
        <p:nvSpPr>
          <p:cNvPr id="5183" name="Rectangle 63"/>
          <p:cNvSpPr>
            <a:spLocks noChangeArrowheads="1"/>
          </p:cNvSpPr>
          <p:nvPr/>
        </p:nvSpPr>
        <p:spPr bwMode="auto">
          <a:xfrm>
            <a:off x="7070725" y="3089275"/>
            <a:ext cx="17145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Sebaceous (oil) gland</a:t>
            </a:r>
            <a:endParaRPr lang="en-US" sz="1300">
              <a:latin typeface="Arial" charset="0"/>
            </a:endParaRPr>
          </a:p>
        </p:txBody>
      </p:sp>
      <p:sp>
        <p:nvSpPr>
          <p:cNvPr id="5184" name="Rectangle 64"/>
          <p:cNvSpPr>
            <a:spLocks noChangeArrowheads="1"/>
          </p:cNvSpPr>
          <p:nvPr/>
        </p:nvSpPr>
        <p:spPr bwMode="auto">
          <a:xfrm>
            <a:off x="7070725" y="3457575"/>
            <a:ext cx="15525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Arrector pili muscle</a:t>
            </a:r>
            <a:endParaRPr lang="en-US" sz="1300">
              <a:latin typeface="Arial" charset="0"/>
            </a:endParaRPr>
          </a:p>
        </p:txBody>
      </p:sp>
      <p:sp>
        <p:nvSpPr>
          <p:cNvPr id="5185" name="Rectangle 65"/>
          <p:cNvSpPr>
            <a:spLocks noChangeArrowheads="1"/>
          </p:cNvSpPr>
          <p:nvPr/>
        </p:nvSpPr>
        <p:spPr bwMode="auto">
          <a:xfrm>
            <a:off x="7070725" y="3711575"/>
            <a:ext cx="1544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Sensory nerve fiber</a:t>
            </a:r>
            <a:endParaRPr lang="en-US" sz="1300">
              <a:latin typeface="Arial" charset="0"/>
            </a:endParaRPr>
          </a:p>
        </p:txBody>
      </p: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7070725" y="3902075"/>
            <a:ext cx="159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Eccrine sweat gland</a:t>
            </a:r>
            <a:endParaRPr lang="en-US" sz="1300">
              <a:latin typeface="Arial" charset="0"/>
            </a:endParaRPr>
          </a:p>
        </p:txBody>
      </p:sp>
      <p:sp>
        <p:nvSpPr>
          <p:cNvPr id="5187" name="Rectangle 67"/>
          <p:cNvSpPr>
            <a:spLocks noChangeArrowheads="1"/>
          </p:cNvSpPr>
          <p:nvPr/>
        </p:nvSpPr>
        <p:spPr bwMode="auto">
          <a:xfrm>
            <a:off x="7070725" y="4143375"/>
            <a:ext cx="15097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Pacinian corpuscle</a:t>
            </a:r>
            <a:endParaRPr lang="en-US" sz="1300">
              <a:latin typeface="Arial" charset="0"/>
            </a:endParaRPr>
          </a:p>
        </p:txBody>
      </p:sp>
      <p:sp>
        <p:nvSpPr>
          <p:cNvPr id="5188" name="Rectangle 68"/>
          <p:cNvSpPr>
            <a:spLocks noChangeArrowheads="1"/>
          </p:cNvSpPr>
          <p:nvPr/>
        </p:nvSpPr>
        <p:spPr bwMode="auto">
          <a:xfrm>
            <a:off x="7070725" y="5095875"/>
            <a:ext cx="4857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Artery</a:t>
            </a:r>
            <a:endParaRPr lang="en-US" sz="1300">
              <a:latin typeface="Arial" charset="0"/>
            </a:endParaRPr>
          </a:p>
        </p:txBody>
      </p:sp>
      <p:sp>
        <p:nvSpPr>
          <p:cNvPr id="5189" name="Rectangle 69"/>
          <p:cNvSpPr>
            <a:spLocks noChangeArrowheads="1"/>
          </p:cNvSpPr>
          <p:nvPr/>
        </p:nvSpPr>
        <p:spPr bwMode="auto">
          <a:xfrm>
            <a:off x="6854825" y="5362575"/>
            <a:ext cx="3492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Vein</a:t>
            </a:r>
            <a:endParaRPr lang="en-US" sz="1300">
              <a:latin typeface="Arial" charset="0"/>
            </a:endParaRPr>
          </a:p>
        </p:txBody>
      </p:sp>
      <p:sp>
        <p:nvSpPr>
          <p:cNvPr id="5190" name="Rectangle 70"/>
          <p:cNvSpPr>
            <a:spLocks noChangeArrowheads="1"/>
          </p:cNvSpPr>
          <p:nvPr/>
        </p:nvSpPr>
        <p:spPr bwMode="auto">
          <a:xfrm>
            <a:off x="6130925" y="5794375"/>
            <a:ext cx="11795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Adipose tissue</a:t>
            </a:r>
            <a:endParaRPr lang="en-US" sz="1300">
              <a:latin typeface="Arial" charset="0"/>
            </a:endParaRPr>
          </a:p>
        </p:txBody>
      </p:sp>
      <p:sp>
        <p:nvSpPr>
          <p:cNvPr id="5191" name="Rectangle 71"/>
          <p:cNvSpPr>
            <a:spLocks noChangeArrowheads="1"/>
          </p:cNvSpPr>
          <p:nvPr/>
        </p:nvSpPr>
        <p:spPr bwMode="auto">
          <a:xfrm>
            <a:off x="5102225" y="634047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Hair follicle receptor</a:t>
            </a:r>
          </a:p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(root hair plexus)</a:t>
            </a:r>
            <a:endParaRPr lang="en-US" sz="1300">
              <a:latin typeface="Arial" charset="0"/>
            </a:endParaRPr>
          </a:p>
        </p:txBody>
      </p:sp>
      <p:sp>
        <p:nvSpPr>
          <p:cNvPr id="5192" name="Rectangle 72"/>
          <p:cNvSpPr>
            <a:spLocks noChangeArrowheads="1"/>
          </p:cNvSpPr>
          <p:nvPr/>
        </p:nvSpPr>
        <p:spPr bwMode="auto">
          <a:xfrm>
            <a:off x="854075" y="6086475"/>
            <a:ext cx="8921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Hair follicle</a:t>
            </a:r>
            <a:endParaRPr lang="en-US" sz="1300">
              <a:latin typeface="Arial" charset="0"/>
            </a:endParaRPr>
          </a:p>
        </p:txBody>
      </p:sp>
      <p:sp>
        <p:nvSpPr>
          <p:cNvPr id="5193" name="Rectangle 73"/>
          <p:cNvSpPr>
            <a:spLocks noChangeArrowheads="1"/>
          </p:cNvSpPr>
          <p:nvPr/>
        </p:nvSpPr>
        <p:spPr bwMode="auto">
          <a:xfrm>
            <a:off x="1031875" y="6340475"/>
            <a:ext cx="1103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Eccrine sweat</a:t>
            </a:r>
          </a:p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gland</a:t>
            </a:r>
            <a:endParaRPr lang="en-US" sz="1300">
              <a:latin typeface="Arial" charset="0"/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781050" y="2170113"/>
            <a:ext cx="539750" cy="2892425"/>
            <a:chOff x="991" y="1629"/>
            <a:chExt cx="340" cy="1822"/>
          </a:xfrm>
        </p:grpSpPr>
        <p:sp>
          <p:nvSpPr>
            <p:cNvPr id="5195" name="Line 75"/>
            <p:cNvSpPr>
              <a:spLocks noChangeShapeType="1"/>
            </p:cNvSpPr>
            <p:nvPr/>
          </p:nvSpPr>
          <p:spPr bwMode="auto">
            <a:xfrm flipH="1">
              <a:off x="991" y="2540"/>
              <a:ext cx="2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Line 76"/>
            <p:cNvSpPr>
              <a:spLocks noChangeShapeType="1"/>
            </p:cNvSpPr>
            <p:nvPr/>
          </p:nvSpPr>
          <p:spPr bwMode="auto">
            <a:xfrm>
              <a:off x="1269" y="1629"/>
              <a:ext cx="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7" name="Line 77"/>
            <p:cNvSpPr>
              <a:spLocks noChangeShapeType="1"/>
            </p:cNvSpPr>
            <p:nvPr/>
          </p:nvSpPr>
          <p:spPr bwMode="auto">
            <a:xfrm>
              <a:off x="1272" y="3450"/>
              <a:ext cx="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8" name="Line 78"/>
            <p:cNvSpPr>
              <a:spLocks noChangeShapeType="1"/>
            </p:cNvSpPr>
            <p:nvPr/>
          </p:nvSpPr>
          <p:spPr bwMode="auto">
            <a:xfrm>
              <a:off x="1267" y="1629"/>
              <a:ext cx="0" cy="18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996950" y="1531938"/>
            <a:ext cx="323850" cy="600075"/>
            <a:chOff x="1127" y="1227"/>
            <a:chExt cx="204" cy="378"/>
          </a:xfrm>
        </p:grpSpPr>
        <p:sp>
          <p:nvSpPr>
            <p:cNvPr id="5200" name="Line 80"/>
            <p:cNvSpPr>
              <a:spLocks noChangeShapeType="1"/>
            </p:cNvSpPr>
            <p:nvPr/>
          </p:nvSpPr>
          <p:spPr bwMode="auto">
            <a:xfrm flipH="1">
              <a:off x="1127" y="1412"/>
              <a:ext cx="1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Line 81"/>
            <p:cNvSpPr>
              <a:spLocks noChangeShapeType="1"/>
            </p:cNvSpPr>
            <p:nvPr/>
          </p:nvSpPr>
          <p:spPr bwMode="auto">
            <a:xfrm>
              <a:off x="1272" y="1227"/>
              <a:ext cx="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" name="Line 82"/>
            <p:cNvSpPr>
              <a:spLocks noChangeShapeType="1"/>
            </p:cNvSpPr>
            <p:nvPr/>
          </p:nvSpPr>
          <p:spPr bwMode="auto">
            <a:xfrm>
              <a:off x="1269" y="1605"/>
              <a:ext cx="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3" name="Line 83"/>
            <p:cNvSpPr>
              <a:spLocks noChangeShapeType="1"/>
            </p:cNvSpPr>
            <p:nvPr/>
          </p:nvSpPr>
          <p:spPr bwMode="auto">
            <a:xfrm>
              <a:off x="1270" y="1229"/>
              <a:ext cx="0" cy="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Epidermis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/>
              <a:t>Composed of keratinized _</a:t>
            </a:r>
          </a:p>
          <a:p>
            <a:pPr lvl="1">
              <a:lnSpc>
                <a:spcPct val="90000"/>
              </a:lnSpc>
            </a:pPr>
            <a:r>
              <a:rPr lang="en-US"/>
              <a:t>consisting of ________________ distinct cell types</a:t>
            </a:r>
          </a:p>
          <a:p>
            <a:pPr lvl="2">
              <a:lnSpc>
                <a:spcPct val="90000"/>
              </a:lnSpc>
            </a:pPr>
            <a:r>
              <a:rPr lang="en-US"/>
              <a:t> </a:t>
            </a:r>
          </a:p>
          <a:p>
            <a:pPr lvl="3">
              <a:lnSpc>
                <a:spcPct val="90000"/>
              </a:lnSpc>
            </a:pPr>
            <a:r>
              <a:rPr lang="en-US"/>
              <a:t>produce the _________________________________ protein keratin </a:t>
            </a:r>
          </a:p>
          <a:p>
            <a:pPr lvl="2">
              <a:lnSpc>
                <a:spcPct val="90000"/>
              </a:lnSpc>
            </a:pPr>
            <a:r>
              <a:rPr lang="en-US"/>
              <a:t>Melanocytes</a:t>
            </a:r>
          </a:p>
          <a:p>
            <a:pPr lvl="3">
              <a:lnSpc>
                <a:spcPct val="90000"/>
              </a:lnSpc>
            </a:pPr>
            <a:r>
              <a:rPr lang="en-US"/>
              <a:t>produce the ______________________________________ melanin </a:t>
            </a:r>
          </a:p>
          <a:p>
            <a:pPr lvl="2">
              <a:lnSpc>
                <a:spcPct val="90000"/>
              </a:lnSpc>
            </a:pPr>
            <a:r>
              <a:rPr lang="en-US"/>
              <a:t>Merkel cells</a:t>
            </a:r>
          </a:p>
          <a:p>
            <a:pPr lvl="3">
              <a:lnSpc>
                <a:spcPct val="90000"/>
              </a:lnSpc>
            </a:pPr>
            <a:r>
              <a:rPr lang="en-US"/>
              <a:t>function as _____________________________________________ in association with sensory nerve endings</a:t>
            </a:r>
          </a:p>
          <a:p>
            <a:pPr lvl="2">
              <a:lnSpc>
                <a:spcPct val="90000"/>
              </a:lnSpc>
            </a:pPr>
            <a:r>
              <a:rPr lang="en-US"/>
              <a:t>Langerhans’ cells</a:t>
            </a:r>
          </a:p>
          <a:p>
            <a:pPr lvl="3">
              <a:lnSpc>
                <a:spcPct val="90000"/>
              </a:lnSpc>
            </a:pPr>
            <a:r>
              <a:rPr lang="en-US"/>
              <a:t>epidermal _________________________________________ that help activate the immune system</a:t>
            </a:r>
          </a:p>
          <a:p>
            <a:pPr lvl="1">
              <a:lnSpc>
                <a:spcPct val="90000"/>
              </a:lnSpc>
            </a:pPr>
            <a:r>
              <a:rPr lang="en-US"/>
              <a:t>And four or five layers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sz="3200"/>
              <a:t>Layers of the Epidermis: </a:t>
            </a:r>
            <a:br>
              <a:rPr lang="en-US" sz="3200"/>
            </a:br>
            <a:r>
              <a:rPr lang="en-US" sz="3200"/>
              <a:t>Stratum Basale (Basal Layer)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876800"/>
          </a:xfrm>
          <a:noFill/>
        </p:spPr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firmly attached to the dermis</a:t>
            </a:r>
          </a:p>
          <a:p>
            <a:r>
              <a:rPr lang="en-US"/>
              <a:t>single row of the _</a:t>
            </a:r>
          </a:p>
          <a:p>
            <a:endParaRPr lang="en-US"/>
          </a:p>
          <a:p>
            <a:pPr lvl="1"/>
            <a:r>
              <a:rPr lang="en-US"/>
              <a:t>Cells undergo _</a:t>
            </a:r>
          </a:p>
          <a:p>
            <a:pPr lvl="2"/>
            <a:r>
              <a:rPr lang="en-US"/>
              <a:t> stratum germinativum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  <a:noFill/>
          <a:ln/>
        </p:spPr>
        <p:txBody>
          <a:bodyPr/>
          <a:lstStyle/>
          <a:p>
            <a:r>
              <a:rPr lang="en-US" sz="2800"/>
              <a:t>Layers of the Epidermis: </a:t>
            </a:r>
            <a:br>
              <a:rPr lang="en-US" sz="2800"/>
            </a:br>
            <a:r>
              <a:rPr lang="en-US" sz="2800"/>
              <a:t>Stratum Spinosum (Prickly Layer)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876800"/>
          </a:xfrm>
          <a:noFill/>
        </p:spPr>
        <p:txBody>
          <a:bodyPr/>
          <a:lstStyle/>
          <a:p>
            <a:r>
              <a:rPr lang="en-US"/>
              <a:t>Cells contain a weblike system of __________________________________ attached to desmosomes</a:t>
            </a:r>
          </a:p>
          <a:p>
            <a:endParaRPr lang="en-US"/>
          </a:p>
          <a:p>
            <a:r>
              <a:rPr lang="en-US"/>
              <a:t>Melanin _______________________ and Langerhans’ cells are abundant in this layer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  <a:noFill/>
          <a:ln/>
        </p:spPr>
        <p:txBody>
          <a:bodyPr/>
          <a:lstStyle/>
          <a:p>
            <a:r>
              <a:rPr lang="en-US" sz="3200"/>
              <a:t>Layers of the Epidermis: </a:t>
            </a:r>
            <a:br>
              <a:rPr lang="en-US" sz="3200"/>
            </a:br>
            <a:r>
              <a:rPr lang="en-US" sz="3200"/>
              <a:t>Stratum Granulosum (Granular Layer)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4876800"/>
          </a:xfrm>
          <a:noFill/>
        </p:spPr>
        <p:txBody>
          <a:bodyPr/>
          <a:lstStyle/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three to five cell layers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  <a:noFill/>
          <a:ln/>
        </p:spPr>
        <p:txBody>
          <a:bodyPr/>
          <a:lstStyle/>
          <a:p>
            <a:r>
              <a:rPr lang="en-US" sz="3200"/>
              <a:t>Layers of the Epidermis: </a:t>
            </a:r>
            <a:br>
              <a:rPr lang="en-US" sz="3200"/>
            </a:br>
            <a:r>
              <a:rPr lang="en-US" sz="3200"/>
              <a:t>Stratum Lucidum (Clear Layer)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534400" cy="4876800"/>
          </a:xfrm>
        </p:spPr>
        <p:txBody>
          <a:bodyPr/>
          <a:lstStyle/>
          <a:p>
            <a:r>
              <a:rPr lang="en-US"/>
              <a:t>  </a:t>
            </a:r>
          </a:p>
          <a:p>
            <a:r>
              <a:rPr lang="en-US"/>
              <a:t>superficial to the stratum granulosum</a:t>
            </a:r>
          </a:p>
          <a:p>
            <a:endParaRPr lang="en-US"/>
          </a:p>
          <a:p>
            <a:r>
              <a:rPr lang="en-US"/>
              <a:t>Consists of a few rows of flat, dead keratinocytes</a:t>
            </a:r>
          </a:p>
          <a:p>
            <a:endParaRPr lang="en-US"/>
          </a:p>
          <a:p>
            <a:r>
              <a:rPr lang="en-US"/>
              <a:t>Present only in _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Office PowerPoint</Application>
  <PresentationFormat>On-screen Show (4:3)</PresentationFormat>
  <Paragraphs>182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Chapter 5</vt:lpstr>
      <vt:lpstr>Skin (Integument)</vt:lpstr>
      <vt:lpstr>Slide 3</vt:lpstr>
      <vt:lpstr>Epidermis</vt:lpstr>
      <vt:lpstr>Slide 5</vt:lpstr>
      <vt:lpstr>Layers of the Epidermis:  Stratum Basale (Basal Layer)</vt:lpstr>
      <vt:lpstr>Layers of the Epidermis:  Stratum Spinosum (Prickly Layer)</vt:lpstr>
      <vt:lpstr>Layers of the Epidermis:  Stratum Granulosum (Granular Layer)</vt:lpstr>
      <vt:lpstr>Layers of the Epidermis:  Stratum Lucidum (Clear Layer)</vt:lpstr>
      <vt:lpstr>Layers of the Epidermis:  Stratum Corneum (Horny Layer)</vt:lpstr>
      <vt:lpstr>Dermis</vt:lpstr>
      <vt:lpstr>Layers of the Dermis: Papillary Layer</vt:lpstr>
      <vt:lpstr>Layers of the Dermis: Reticular Layer</vt:lpstr>
      <vt:lpstr>Hypodermis</vt:lpstr>
      <vt:lpstr>Skin Color</vt:lpstr>
      <vt:lpstr>Sweat Glands</vt:lpstr>
      <vt:lpstr>Sebaceous Glands</vt:lpstr>
      <vt:lpstr>Hair</vt:lpstr>
      <vt:lpstr>Hair Function and Distribution</vt:lpstr>
      <vt:lpstr>Hair Function and Distribution</vt:lpstr>
      <vt:lpstr>Hair Follicle</vt:lpstr>
      <vt:lpstr>Types of Hair</vt:lpstr>
      <vt:lpstr>Hair Thinning and Baldness</vt:lpstr>
    </vt:vector>
  </TitlesOfParts>
  <Company>CTSS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bawargo</dc:creator>
  <cp:lastModifiedBy>bawargo</cp:lastModifiedBy>
  <cp:revision>1</cp:revision>
  <dcterms:created xsi:type="dcterms:W3CDTF">2009-09-01T20:31:08Z</dcterms:created>
  <dcterms:modified xsi:type="dcterms:W3CDTF">2009-09-01T20:32:00Z</dcterms:modified>
</cp:coreProperties>
</file>