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BD0A-865D-4900-B518-56B41FCBFC16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F182-41A7-47BC-8052-B8EC4D3170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Two Material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D051-A8F8-4AD3-84E4-9CEBFC3C00F0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3F0-2E84-4680-887D-7FDE6D9B4B07}" type="datetimeFigureOut">
              <a:rPr lang="en-US" smtClean="0"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3F22-A96B-4AED-A1F8-8FCEB4723E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Nail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Scalelike ________________________________ on the distal, dorsal surface of fingers and toes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95688"/>
            <a:ext cx="83058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by _______________________________ accompanied by immunotherapy</a:t>
            </a:r>
          </a:p>
          <a:p>
            <a:endParaRPr lang="en-US"/>
          </a:p>
          <a:p>
            <a:r>
              <a:rPr lang="en-US"/>
              <a:t>Chance of survival is poor if the lesion is 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486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First-degree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localized _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</p:txBody>
      </p:sp>
      <p:pic>
        <p:nvPicPr>
          <p:cNvPr id="41988" name="Picture 4" descr="181 first degree bu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2663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Second-degree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mimic first degree burns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______________________ also appear</a:t>
            </a:r>
          </a:p>
        </p:txBody>
      </p:sp>
      <p:pic>
        <p:nvPicPr>
          <p:cNvPr id="43012" name="Picture 4" descr="181 burn second deg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1600200"/>
            <a:ext cx="29178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Burns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943600" cy="5181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Third-degree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________________________ of the skin is damaged</a:t>
            </a: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Burned area appears gray-white, cherry red, or black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there is no _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 </a:t>
            </a:r>
          </a:p>
          <a:p>
            <a:pPr lvl="3">
              <a:spcBef>
                <a:spcPct val="35000"/>
              </a:spcBef>
            </a:pPr>
            <a:r>
              <a:rPr lang="en-US" sz="2400"/>
              <a:t> nerve endings _</a:t>
            </a:r>
          </a:p>
        </p:txBody>
      </p:sp>
      <p:pic>
        <p:nvPicPr>
          <p:cNvPr id="44036" name="Picture 4" descr="181 burn thir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905000"/>
            <a:ext cx="25098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Nines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577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Burns considered critical if:</a:t>
            </a:r>
          </a:p>
          <a:p>
            <a:pPr lvl="1"/>
            <a:r>
              <a:rPr lang="en-US" dirty="0"/>
              <a:t>Over 25% of the body has second-degree burns</a:t>
            </a:r>
          </a:p>
          <a:p>
            <a:pPr lvl="1"/>
            <a:r>
              <a:rPr lang="en-US" dirty="0"/>
              <a:t>Over 10% of the body has third-degree burns</a:t>
            </a:r>
          </a:p>
          <a:p>
            <a:pPr lvl="1"/>
            <a:r>
              <a:rPr lang="en-US" dirty="0"/>
              <a:t>There are third-degree burns on face, hands, or feet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600200"/>
            <a:ext cx="41560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chemical, physical, and mechanical barrier</a:t>
            </a:r>
          </a:p>
          <a:p>
            <a:pPr>
              <a:lnSpc>
                <a:spcPct val="90000"/>
              </a:lnSpc>
            </a:pPr>
            <a:r>
              <a:rPr lang="en-US" dirty="0"/>
              <a:t>Body _______________________________ is accomplished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_______________________________________ of dermal vessels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Increasing sweat gland secretions to cool the body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Cutaneous</a:t>
            </a:r>
            <a:r>
              <a:rPr lang="en-US" dirty="0"/>
              <a:t> sensation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exoreceptors</a:t>
            </a:r>
            <a:r>
              <a:rPr lang="en-US" dirty="0"/>
              <a:t> sense touch and pain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Metabolic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____________________________ in dermal blood vessels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skin blood vessels store up to 5% of the body’s blood volume</a:t>
            </a:r>
          </a:p>
          <a:p>
            <a:pPr>
              <a:lnSpc>
                <a:spcPct val="90000"/>
              </a:lnSpc>
            </a:pPr>
            <a:r>
              <a:rPr lang="en-US"/>
              <a:t>Excretion </a:t>
            </a:r>
          </a:p>
          <a:p>
            <a:pPr lvl="1">
              <a:lnSpc>
                <a:spcPct val="90000"/>
              </a:lnSpc>
            </a:pPr>
            <a:r>
              <a:rPr lang="en-US"/>
              <a:t>limited amounts of ___________________________________ are eliminated from the body in sweat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skin tumors are _____________________ and do not metastasize</a:t>
            </a:r>
          </a:p>
          <a:p>
            <a:endParaRPr lang="en-US"/>
          </a:p>
          <a:p>
            <a:r>
              <a:rPr lang="en-US"/>
              <a:t>A crucial risk factor for non-melanoma skin cancers is the _</a:t>
            </a:r>
          </a:p>
          <a:p>
            <a:endParaRPr lang="en-US"/>
          </a:p>
          <a:p>
            <a:r>
              <a:rPr lang="en-US"/>
              <a:t>Newly developed skin lotions can fix damaged DNA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major types of skin cancer are:</a:t>
            </a:r>
          </a:p>
          <a:p>
            <a:pPr lvl="1"/>
            <a:r>
              <a:rPr lang="en-US"/>
              <a:t>Basal cell carcinoma</a:t>
            </a:r>
          </a:p>
          <a:p>
            <a:pPr lvl="1"/>
            <a:r>
              <a:rPr lang="en-US"/>
              <a:t>Squamous cell carcinoma	</a:t>
            </a:r>
          </a:p>
          <a:p>
            <a:pPr lvl="1"/>
            <a:r>
              <a:rPr lang="en-US"/>
              <a:t>Melanoma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Basal Cell Carcinoma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________________________________ skin cancer</a:t>
            </a:r>
          </a:p>
          <a:p>
            <a:r>
              <a:rPr lang="en-US" dirty="0"/>
              <a:t>___________________________________ cells proliferate and invade the dermis and hypodermis</a:t>
            </a:r>
          </a:p>
          <a:p>
            <a:pPr lvl="1"/>
            <a:r>
              <a:rPr lang="en-US" dirty="0"/>
              <a:t>Slow growing</a:t>
            </a:r>
          </a:p>
          <a:p>
            <a:pPr lvl="1"/>
            <a:r>
              <a:rPr lang="en-US" dirty="0"/>
              <a:t>do not often metastasize</a:t>
            </a:r>
          </a:p>
          <a:p>
            <a:r>
              <a:rPr lang="en-US" dirty="0"/>
              <a:t>Can be cured by _________________________ in 99% of the cases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Squamous Cell Carcinoma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Arises from keratinocytes of _</a:t>
            </a:r>
          </a:p>
          <a:p>
            <a:r>
              <a:rPr lang="en-US"/>
              <a:t>Arise most often on _</a:t>
            </a:r>
          </a:p>
          <a:p>
            <a:pPr lvl="1"/>
            <a:r>
              <a:rPr lang="en-US"/>
              <a:t>Grows rapidly </a:t>
            </a:r>
          </a:p>
          <a:p>
            <a:pPr lvl="1"/>
            <a:r>
              <a:rPr lang="en-US"/>
              <a:t>metastasizes _</a:t>
            </a:r>
          </a:p>
          <a:p>
            <a:endParaRPr lang="en-US"/>
          </a:p>
          <a:p>
            <a:r>
              <a:rPr lang="en-US"/>
              <a:t>Prognosis is good if treated by radiation therapy or removed surgically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Cancer of ______________________________ is the most dangerous type of skin cancer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Resistant to 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Melanomas have the following characteristics (ABCD rule)</a:t>
            </a:r>
          </a:p>
          <a:p>
            <a:pPr lvl="1">
              <a:lnSpc>
                <a:spcPct val="90000"/>
              </a:lnSpc>
            </a:pPr>
            <a:r>
              <a:rPr lang="en-US"/>
              <a:t>A: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the two sides of the pigmented area do not match </a:t>
            </a:r>
          </a:p>
          <a:p>
            <a:pPr lvl="1">
              <a:lnSpc>
                <a:spcPct val="90000"/>
              </a:lnSpc>
            </a:pPr>
            <a:r>
              <a:rPr lang="en-US"/>
              <a:t>B: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irregular 	</a:t>
            </a:r>
          </a:p>
          <a:p>
            <a:pPr lvl="2">
              <a:lnSpc>
                <a:spcPct val="90000"/>
              </a:lnSpc>
            </a:pPr>
            <a:r>
              <a:rPr lang="en-US"/>
              <a:t>exhibits indentations</a:t>
            </a:r>
          </a:p>
          <a:p>
            <a:pPr lvl="1">
              <a:lnSpc>
                <a:spcPct val="90000"/>
              </a:lnSpc>
            </a:pPr>
            <a:r>
              <a:rPr lang="en-US"/>
              <a:t>C: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black, brown, tan, and sometimes red or blue</a:t>
            </a:r>
          </a:p>
          <a:p>
            <a:pPr lvl="1">
              <a:lnSpc>
                <a:spcPct val="90000"/>
              </a:lnSpc>
            </a:pPr>
            <a:r>
              <a:rPr lang="en-US"/>
              <a:t>D: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larger than 6 mm (size of a pencil eraser)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124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Structure of a Nail</vt:lpstr>
      <vt:lpstr>Functions of the Integumentary System</vt:lpstr>
      <vt:lpstr>Functions of the Integumentary System</vt:lpstr>
      <vt:lpstr>Skin Cancer</vt:lpstr>
      <vt:lpstr>Skin Cancer</vt:lpstr>
      <vt:lpstr>Basal Cell Carcinoma</vt:lpstr>
      <vt:lpstr>Squamous Cell Carcinoma</vt:lpstr>
      <vt:lpstr>Melanoma</vt:lpstr>
      <vt:lpstr>Melanoma</vt:lpstr>
      <vt:lpstr>Melanoma</vt:lpstr>
      <vt:lpstr>Burns</vt:lpstr>
      <vt:lpstr>Burns</vt:lpstr>
      <vt:lpstr>Burns</vt:lpstr>
      <vt:lpstr>Rule of Nines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</vt:vector>
  </TitlesOfParts>
  <Company>CTSS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a Nail</dc:title>
  <dc:creator>bawargo</dc:creator>
  <cp:lastModifiedBy>bawargo</cp:lastModifiedBy>
  <cp:revision>2</cp:revision>
  <dcterms:created xsi:type="dcterms:W3CDTF">2009-09-01T20:32:19Z</dcterms:created>
  <dcterms:modified xsi:type="dcterms:W3CDTF">2009-09-01T20:33:07Z</dcterms:modified>
</cp:coreProperties>
</file>