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CB66-F01F-4E67-8E7E-DD3CBBAB4AF3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A607-4888-439E-A069-7C4CB84BB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75F3-7C57-4EBE-AAF6-688EC128069A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7047-94E3-44A8-92E2-8D5511D31B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Two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83D2F-C8B8-41EC-A906-70E293134532}" type="slidenum">
              <a:rPr lang="en-US"/>
              <a:pPr/>
              <a:t>1</a:t>
            </a:fld>
            <a:endParaRPr 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67047-94E3-44A8-92E2-8D5511D31BEF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67047-94E3-44A8-92E2-8D5511D31BE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2A1C7-D9C6-42F8-9087-6F38A3FAAD12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0D94-20AA-433F-AA3F-0F1D3E4E7B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Seven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Bony cavities in which the eyes are firmly encased and _</a:t>
            </a:r>
          </a:p>
          <a:p>
            <a:r>
              <a:rPr lang="en-US" sz="2800"/>
              <a:t>Formed by parts of seven bones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Zygomatic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Palatine</a:t>
            </a:r>
          </a:p>
          <a:p>
            <a:pPr lvl="1"/>
            <a:r>
              <a:rPr lang="en-US" sz="2400"/>
              <a:t>Lacrimal</a:t>
            </a:r>
          </a:p>
          <a:p>
            <a:pPr lvl="1"/>
            <a:r>
              <a:rPr lang="en-US" sz="2400"/>
              <a:t> ethmoid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082925"/>
            <a:ext cx="5314950" cy="3775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Hyoid Bone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lies just inferior to the mandible in the anterior neck</a:t>
            </a:r>
          </a:p>
          <a:p>
            <a:pPr>
              <a:lnSpc>
                <a:spcPct val="90000"/>
              </a:lnSpc>
            </a:pPr>
            <a:r>
              <a:rPr lang="en-US"/>
              <a:t>Only bone of the body that __________________________________directly with another bone</a:t>
            </a:r>
          </a:p>
          <a:p>
            <a:pPr>
              <a:lnSpc>
                <a:spcPct val="90000"/>
              </a:lnSpc>
            </a:pPr>
            <a:r>
              <a:rPr lang="en-US"/>
              <a:t>Attachment point for neck muscles that raise and lower the larynx during swallowing </a:t>
            </a:r>
            <a:br>
              <a:rPr lang="en-US"/>
            </a:br>
            <a:r>
              <a:rPr lang="en-US"/>
              <a:t>and speech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8713" y="919163"/>
            <a:ext cx="2786062" cy="5895975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562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Formed from 26 irregular bones (vertebrae) connected in such a way that a flexible curved structure results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Cervical vertebrae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_____bones of the neck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Thoracic vertebrae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_____ bones of the torso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Lumbar vertebrae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_____ bones of the lower back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Sacrum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bone inferior to the lumbar vertebrae that articulates with the hip bones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Column: Curvatures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/>
              <a:t> </a:t>
            </a:r>
          </a:p>
          <a:p>
            <a:pPr lvl="1"/>
            <a:r>
              <a:rPr lang="en-US" sz="2400"/>
              <a:t>cervical and lumbar</a:t>
            </a:r>
          </a:p>
          <a:p>
            <a:pPr lvl="1"/>
            <a:r>
              <a:rPr lang="en-US" sz="2400"/>
              <a:t>Secondary curvatures </a:t>
            </a:r>
          </a:p>
          <a:p>
            <a:pPr lvl="1"/>
            <a:r>
              <a:rPr lang="en-US" sz="2400"/>
              <a:t>cervical and lumbar – are convex anteriorly and are _</a:t>
            </a:r>
          </a:p>
          <a:p>
            <a:endParaRPr lang="en-US" sz="2800"/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thoracic and sacral</a:t>
            </a:r>
          </a:p>
          <a:p>
            <a:pPr lvl="1"/>
            <a:r>
              <a:rPr lang="en-US" sz="2400"/>
              <a:t>present at birth</a:t>
            </a:r>
          </a:p>
          <a:p>
            <a:pPr lvl="1"/>
            <a:r>
              <a:rPr lang="en-US" sz="2400"/>
              <a:t>convex posteriorly</a:t>
            </a:r>
          </a:p>
          <a:p>
            <a:pPr lvl="2"/>
            <a:r>
              <a:rPr lang="en-US" sz="2000"/>
              <a:t>causing the infant spine to arch like a four-legged animal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Vertebral Column: Intervertebral Discs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800"/>
              <a:t>Cushion-like pad composed of two parts</a:t>
            </a:r>
          </a:p>
          <a:p>
            <a:pPr lvl="1"/>
            <a:r>
              <a:rPr lang="en-US" sz="2400"/>
              <a:t>  </a:t>
            </a:r>
          </a:p>
          <a:p>
            <a:pPr lvl="2"/>
            <a:r>
              <a:rPr lang="en-US" sz="2000"/>
              <a:t>inner gelatinous nucleus that gives the disc its elasticity and compressibility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surrounds the nucleus pulposus with a collar composed of collagen and fibrocartilage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57400"/>
            <a:ext cx="4419600" cy="30114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disc-shaped, weight-bearing region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pedicles and laminae that, along with the centrum, enclose the vertebral foramen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make up the vertebral canal through which the spinal cord passes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/>
              <a:t>  </a:t>
            </a:r>
          </a:p>
          <a:p>
            <a:pPr lvl="1"/>
            <a:r>
              <a:rPr lang="en-US" sz="2400"/>
              <a:t>project posteriorly,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project laterally</a:t>
            </a:r>
          </a:p>
          <a:p>
            <a:r>
              <a:rPr lang="en-US" sz="2800"/>
              <a:t>Superior and inferior _</a:t>
            </a:r>
          </a:p>
          <a:p>
            <a:pPr lvl="1"/>
            <a:r>
              <a:rPr lang="en-US" sz="2400"/>
              <a:t>protrude superiorly and inferiorly from the pedicle-lamina junctions</a:t>
            </a:r>
          </a:p>
          <a:p>
            <a:r>
              <a:rPr lang="en-US" sz="2800"/>
              <a:t>Intervertebral foramina</a:t>
            </a:r>
          </a:p>
          <a:p>
            <a:pPr lvl="1"/>
            <a:r>
              <a:rPr lang="en-US" sz="2400"/>
              <a:t>________________________________ formed from notched areas on the _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848600" cy="5559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Cervical Vertebrae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Seven vertebrae (C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) are the _</a:t>
            </a:r>
          </a:p>
          <a:p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oval body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short spinous processes,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large, triangular vertebral foramina</a:t>
            </a:r>
          </a:p>
          <a:p>
            <a:r>
              <a:rPr lang="en-US">
                <a:solidFill>
                  <a:srgbClr val="000000"/>
                </a:solidFill>
              </a:rPr>
              <a:t>Each transverse process contains a _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4038" y="0"/>
            <a:ext cx="35099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Cervical Vertebrae: The Atlas (C</a:t>
            </a:r>
            <a:r>
              <a:rPr lang="en-US" sz="4000" baseline="-25000"/>
              <a:t>1</a:t>
            </a:r>
            <a:r>
              <a:rPr lang="en-US" sz="4000"/>
              <a:t>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atlas has ___________________ and ______________________</a:t>
            </a:r>
          </a:p>
          <a:p>
            <a:r>
              <a:rPr lang="en-US">
                <a:solidFill>
                  <a:srgbClr val="000000"/>
                </a:solidFill>
              </a:rPr>
              <a:t>It consists of anterior and posterior arches, and _</a:t>
            </a:r>
          </a:p>
          <a:p>
            <a:r>
              <a:rPr lang="en-US">
                <a:solidFill>
                  <a:srgbClr val="000000"/>
                </a:solidFill>
              </a:rPr>
              <a:t>The superior surfaces of lateral masses articulate with the _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Eighty bones segregated into three regions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Vertebrae: The Atlas (C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143000"/>
            <a:ext cx="7029450" cy="5272088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7.16a, b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Vertebrae: The Axis (C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axis has a body, spine, and vertebral arches as do other cervical vertebrae</a:t>
            </a:r>
          </a:p>
          <a:p>
            <a:r>
              <a:rPr lang="en-US">
                <a:solidFill>
                  <a:srgbClr val="000000"/>
                </a:solidFill>
              </a:rPr>
              <a:t>Also has the _______________________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projects superiorly from the body and is cradled in the anterior arch of the atlas</a:t>
            </a:r>
          </a:p>
          <a:p>
            <a:r>
              <a:rPr lang="en-US">
                <a:solidFill>
                  <a:srgbClr val="000000"/>
                </a:solidFill>
              </a:rPr>
              <a:t>The dens is a ______________ for the rotation of the atlas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953000"/>
            <a:ext cx="5334000" cy="149369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39763"/>
          </a:xfrm>
        </p:spPr>
        <p:txBody>
          <a:bodyPr/>
          <a:lstStyle/>
          <a:p>
            <a:r>
              <a:rPr lang="en-US" sz="3200"/>
              <a:t>Regional Characteristics of Vertebrae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960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sz="4000"/>
              <a:t>Thoracic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019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12 Thoracic vertebrae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_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demifacets on the heart-shaped body,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_______________ vertebral foramen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transverse processes,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facets prevents flexion and extension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____________________________ of this area of the spine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4188" y="0"/>
            <a:ext cx="3579812" cy="3168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648200" cy="1143000"/>
          </a:xfrm>
        </p:spPr>
        <p:txBody>
          <a:bodyPr/>
          <a:lstStyle/>
          <a:p>
            <a:r>
              <a:rPr lang="en-US" sz="4000"/>
              <a:t>Lumbar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239000" cy="4525963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five lumbar vertebrae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have an enhanced _</a:t>
            </a:r>
          </a:p>
          <a:p>
            <a:r>
              <a:rPr lang="en-US" sz="2800">
                <a:solidFill>
                  <a:srgbClr val="000000"/>
                </a:solidFill>
              </a:rPr>
              <a:t>They have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__________________________ pedicles and laminae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_______________________ hatchet-shaped spinous processes,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 triangular-shaped vertebral foramen</a:t>
            </a:r>
          </a:p>
          <a:p>
            <a:r>
              <a:rPr lang="en-US" sz="2800">
                <a:solidFill>
                  <a:srgbClr val="000000"/>
                </a:solidFill>
              </a:rPr>
              <a:t>Orientation of articular facets locks the lumbar vertebrae together to _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22907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Sacrum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fused vertebrae (S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-S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endParaRPr lang="en-US" sz="2400">
              <a:solidFill>
                <a:srgbClr val="000000"/>
              </a:solidFill>
            </a:endParaRPr>
          </a:p>
          <a:p>
            <a:pPr lvl="2"/>
            <a:r>
              <a:rPr lang="en-US" sz="2000">
                <a:solidFill>
                  <a:srgbClr val="000000"/>
                </a:solidFill>
              </a:rPr>
              <a:t> shape the 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It articulates with L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r>
              <a:rPr lang="en-US" sz="2400">
                <a:solidFill>
                  <a:srgbClr val="000000"/>
                </a:solidFill>
              </a:rPr>
              <a:t> superiorly, and with the auricular surfaces of the hip bones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Major markings include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transverse lines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dorsal sacral foramina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/>
              <a:t>Coccyx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Coccyx (Tailbone)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coccyx is made up of _____________________ that articulate superiorly with the sacrum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3352800" cy="3200400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3352800"/>
            <a:ext cx="2914650" cy="3257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thoracic cage is composed of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 laterally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____________________________________ anteriorly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Functions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Forms a ____________________________ around the heart, lungs, and great blood vessels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Supports the _________________________ and upper limbs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Provides attachment for many neck, back, chest, and shoulder muscles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Uses _______________________________ to lift and depress the thorax during breathing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Sternum (Breastbone)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dagger-shaped,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lies in the anterior midline of the thorax</a:t>
            </a:r>
          </a:p>
          <a:p>
            <a:r>
              <a:rPr lang="en-US">
                <a:solidFill>
                  <a:srgbClr val="000000"/>
                </a:solidFill>
              </a:rPr>
              <a:t>Results from the fusion of three bones –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Superior: 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Inferior:  _</a:t>
            </a:r>
          </a:p>
          <a:p>
            <a:r>
              <a:rPr lang="en-US"/>
              <a:t>Anatomical landmarks include the jugular (suprasternal) notch, the sternal angle, and the xiphisternal joint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274638"/>
            <a:ext cx="2286000" cy="2087562"/>
          </a:xfrm>
        </p:spPr>
        <p:txBody>
          <a:bodyPr/>
          <a:lstStyle/>
          <a:p>
            <a:r>
              <a:rPr lang="en-US" sz="4000"/>
              <a:t>Bones of the Axial Skeleton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7.1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37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Ribs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0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There are twelve pair of ribs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All ribs attach _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superior 7 pair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directly to the sternum via costal cartilages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8-10 (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indirectly to the sternum via costal cartilage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11-12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have no anterior attachment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789363" cy="426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Typical True Rib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Bowed, flat bone consisting of a _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4267200" cy="3135313"/>
          </a:xfrm>
          <a:prstGeom prst="rect">
            <a:avLst/>
          </a:prstGeom>
          <a:noFill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3505200"/>
            <a:ext cx="4540250" cy="3232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Appendicular Skeleton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 skeleton is made up of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bones of 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and their _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attach the upper limbs to the body trunk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secures the lower limbs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Pectoral Girdles (Shoulder Girdles)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49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pectoral girdles consist of the ____________________ and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provide attachment points for muscles that move the upper limbs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Arrangement allows _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75" y="1600200"/>
            <a:ext cx="4238625" cy="38465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Clavicles (Collarbones)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Slender, doubly curved long bones lying across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The ______________________________ end articulates with the scapula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sternal (medial) end articulates _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724400"/>
            <a:ext cx="4343400" cy="1787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Scapulae (Shoulder Blades)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Triangular, flat bones lying on the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between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Scapulae have three borders and three angles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7.22d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4000" cy="4572000"/>
          </a:xfrm>
          <a:prstGeom prst="rect">
            <a:avLst/>
          </a:prstGeom>
          <a:noFill/>
        </p:spPr>
      </p:pic>
      <p:sp>
        <p:nvSpPr>
          <p:cNvPr id="8807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229600" cy="1630363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Major markings include the suprascapular notch, the supraspinous and infraspinous fossae, the spine, the acromion, and the coracoid process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49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Upper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upper limb consists of the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forearm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hand 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Thirty-seven bones form the skeletal framework of each upper limb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______________________________ is the sole bone of the arm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________________________________ at the shoulder, and the radius and ulna at the elbow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Major markings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Proximal humerus includes the head, anatomical and surgical necks, greater and lesser tubercles, and the intertubercular groove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Skull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______________________________ bony structure</a:t>
            </a:r>
          </a:p>
          <a:p>
            <a:pPr>
              <a:lnSpc>
                <a:spcPct val="90000"/>
              </a:lnSpc>
            </a:pPr>
            <a:r>
              <a:rPr lang="en-US" sz="2800"/>
              <a:t> formed by the _ </a:t>
            </a:r>
          </a:p>
          <a:p>
            <a:pPr>
              <a:lnSpc>
                <a:spcPct val="90000"/>
              </a:lnSpc>
            </a:pPr>
            <a:r>
              <a:rPr lang="en-US" sz="2800"/>
              <a:t>Cranium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protects the brain and is the site of attachment for head and neck muscles</a:t>
            </a:r>
          </a:p>
          <a:p>
            <a:pPr>
              <a:lnSpc>
                <a:spcPct val="90000"/>
              </a:lnSpc>
            </a:pPr>
            <a:r>
              <a:rPr lang="en-US" sz="2800"/>
              <a:t>Facial bones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Supply the framework of the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Provide openings for the passage of air and food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Anchor the facial muscles of expression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Humerus of the Arm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10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Distal humerus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medial and lateral epicondyles,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the coronoid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Medial portion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radial groove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deltoid process</a:t>
            </a:r>
            <a:endParaRPr lang="en-US" sz="240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50" y="1447800"/>
            <a:ext cx="481965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bones of the forearm are the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articulate proximally with the humerus and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also _________________________________ proximally and distally at small radioulnar joints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 connects the two bones along their entire length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Ulna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ulna lies _____________ in the forearm and is slightly longer than the radius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Forms the major portion of the _______________________ with the humerus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Its major markings include the olecranon, coronoid process, trochlear notch, radial notch, and the styloid process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0"/>
            <a:ext cx="32575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radius lies opposite ___________________ the ulna and is thin at its proximal end, widened distally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superior surface of the head articulates with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Medially, the head articulates with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Major markings include the radial tuberosity, ulnar notch, and styloid process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Cranium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eight cranial bones thin and remarkably strong for their weight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Sphenoid</a:t>
            </a:r>
          </a:p>
          <a:p>
            <a:pPr lvl="1"/>
            <a:r>
              <a:rPr lang="en-US"/>
              <a:t>ethmoid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Wormian Bones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 that appear within sutures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 of which only the mandible and vomer are unpaired</a:t>
            </a:r>
          </a:p>
          <a:p>
            <a:pPr>
              <a:lnSpc>
                <a:spcPct val="90000"/>
              </a:lnSpc>
            </a:pPr>
            <a:r>
              <a:rPr lang="en-US"/>
              <a:t>The paired bones are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Zygomatics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Palatines</a:t>
            </a:r>
          </a:p>
          <a:p>
            <a:pPr lvl="1">
              <a:lnSpc>
                <a:spcPct val="90000"/>
              </a:lnSpc>
            </a:pPr>
            <a:r>
              <a:rPr lang="en-US"/>
              <a:t>inferior conchae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Mandible and Its Markings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en-US" sz="2400"/>
              <a:t>The mandible is the _____________________ bone of the face</a:t>
            </a:r>
          </a:p>
          <a:p>
            <a:r>
              <a:rPr lang="en-US" sz="2800"/>
              <a:t>Its major markings include the 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mandibular condyle, </a:t>
            </a:r>
          </a:p>
          <a:p>
            <a:pPr lvl="1"/>
            <a:r>
              <a:rPr lang="en-US" sz="2400"/>
              <a:t>alveolar margin, and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mental foramina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365625" cy="3132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Maxillary Bones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upper jaw and the central portion of the facial skeleton</a:t>
            </a:r>
          </a:p>
          <a:p>
            <a:pPr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Their major markings include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palatine,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frontal,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zygomatic processes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alveolar margins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inferior orbital fissure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maxillary sinuses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09800"/>
            <a:ext cx="4953000" cy="3103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1266</Words>
  <Application>Microsoft Office PowerPoint</Application>
  <PresentationFormat>On-screen Show (4:3)</PresentationFormat>
  <Paragraphs>275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Chapter Seven </vt:lpstr>
      <vt:lpstr>The Axial Skeleton</vt:lpstr>
      <vt:lpstr>Bones of the Axial Skeleton</vt:lpstr>
      <vt:lpstr>The Skull</vt:lpstr>
      <vt:lpstr>Anatomy of the Cranium</vt:lpstr>
      <vt:lpstr>Wormian Bones</vt:lpstr>
      <vt:lpstr>Facial Bones</vt:lpstr>
      <vt:lpstr>Mandible and Its Markings</vt:lpstr>
      <vt:lpstr>Maxillary Bones</vt:lpstr>
      <vt:lpstr>Orbits</vt:lpstr>
      <vt:lpstr>Hyoid Bone</vt:lpstr>
      <vt:lpstr>Vertebral Column</vt:lpstr>
      <vt:lpstr>Vertebral Column: Curvatures</vt:lpstr>
      <vt:lpstr>Vertebral Column: Intervertebral Discs</vt:lpstr>
      <vt:lpstr>General Structure of Vertebrae</vt:lpstr>
      <vt:lpstr>General Structure of Vertebrae</vt:lpstr>
      <vt:lpstr>General Structure of Vertebrae</vt:lpstr>
      <vt:lpstr>Cervical Vertebrae</vt:lpstr>
      <vt:lpstr>Cervical Vertebrae: The Atlas (C1)</vt:lpstr>
      <vt:lpstr>Cervical Vertebrae: The Atlas (C1)</vt:lpstr>
      <vt:lpstr>Cervical Vertebrae: The Axis (C2)</vt:lpstr>
      <vt:lpstr>Regional Characteristics of Vertebrae</vt:lpstr>
      <vt:lpstr>Thoracic Vertebrae</vt:lpstr>
      <vt:lpstr>Lumbar Vertebrae</vt:lpstr>
      <vt:lpstr>Sacrum</vt:lpstr>
      <vt:lpstr>Coccyx</vt:lpstr>
      <vt:lpstr>Bony Thorax (Thoracic Cage)</vt:lpstr>
      <vt:lpstr>Bony Thorax (Thoracic Cage)</vt:lpstr>
      <vt:lpstr>Sternum (Breastbone)</vt:lpstr>
      <vt:lpstr>Ribs</vt:lpstr>
      <vt:lpstr>Structure of a Typical True Rib</vt:lpstr>
      <vt:lpstr>Appendicular Skeleton</vt:lpstr>
      <vt:lpstr>Pectoral Girdles (Shoulder Girdles)</vt:lpstr>
      <vt:lpstr>Clavicles (Collarbones)</vt:lpstr>
      <vt:lpstr>Scapulae (Shoulder Blades)</vt:lpstr>
      <vt:lpstr>Slide 36</vt:lpstr>
      <vt:lpstr>The Upper Limb</vt:lpstr>
      <vt:lpstr>Arm</vt:lpstr>
      <vt:lpstr>Arm</vt:lpstr>
      <vt:lpstr>Humerus of the Arm</vt:lpstr>
      <vt:lpstr>Forearm</vt:lpstr>
      <vt:lpstr>Ulna</vt:lpstr>
      <vt:lpstr>Radius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 </dc:title>
  <dc:creator>bawargo</dc:creator>
  <cp:lastModifiedBy>bawargo</cp:lastModifiedBy>
  <cp:revision>2</cp:revision>
  <dcterms:created xsi:type="dcterms:W3CDTF">2008-08-26T16:58:34Z</dcterms:created>
  <dcterms:modified xsi:type="dcterms:W3CDTF">2008-08-26T17:03:19Z</dcterms:modified>
</cp:coreProperties>
</file>