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Two Mateial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72D78-8989-446F-A5D9-F61D153A7DE6}" type="datetimeFigureOut">
              <a:rPr lang="en-US" smtClean="0"/>
              <a:t>8/26/2008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AE6DF-C597-40F6-8BC6-40DA366564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Two Mateial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59B80-02AB-4CC8-919A-B63652594C43}" type="datetimeFigureOut">
              <a:rPr lang="en-US" smtClean="0"/>
              <a:t>8/26/2008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250A6-32C8-4DAA-9D5F-43C60A0BED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250A6-32C8-4DAA-9D5F-43C60A0BED36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Two Mateial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4607-6020-41FF-BF63-AC569C3A630F}" type="datetimeFigureOut">
              <a:rPr lang="en-US" smtClean="0"/>
              <a:t>8/26/2008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9286-D27F-4334-B83A-70850690B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4607-6020-41FF-BF63-AC569C3A630F}" type="datetimeFigureOut">
              <a:rPr lang="en-US" smtClean="0"/>
              <a:t>8/26/2008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9286-D27F-4334-B83A-70850690B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4607-6020-41FF-BF63-AC569C3A630F}" type="datetimeFigureOut">
              <a:rPr lang="en-US" smtClean="0"/>
              <a:t>8/26/2008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9286-D27F-4334-B83A-70850690B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4607-6020-41FF-BF63-AC569C3A630F}" type="datetimeFigureOut">
              <a:rPr lang="en-US" smtClean="0"/>
              <a:t>8/26/2008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9286-D27F-4334-B83A-70850690B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4607-6020-41FF-BF63-AC569C3A630F}" type="datetimeFigureOut">
              <a:rPr lang="en-US" smtClean="0"/>
              <a:t>8/26/2008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9286-D27F-4334-B83A-70850690B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4607-6020-41FF-BF63-AC569C3A630F}" type="datetimeFigureOut">
              <a:rPr lang="en-US" smtClean="0"/>
              <a:t>8/26/2008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9286-D27F-4334-B83A-70850690B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4607-6020-41FF-BF63-AC569C3A630F}" type="datetimeFigureOut">
              <a:rPr lang="en-US" smtClean="0"/>
              <a:t>8/26/2008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9286-D27F-4334-B83A-70850690B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4607-6020-41FF-BF63-AC569C3A630F}" type="datetimeFigureOut">
              <a:rPr lang="en-US" smtClean="0"/>
              <a:t>8/26/2008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9286-D27F-4334-B83A-70850690B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4607-6020-41FF-BF63-AC569C3A630F}" type="datetimeFigureOut">
              <a:rPr lang="en-US" smtClean="0"/>
              <a:t>8/26/2008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9286-D27F-4334-B83A-70850690B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4607-6020-41FF-BF63-AC569C3A630F}" type="datetimeFigureOut">
              <a:rPr lang="en-US" smtClean="0"/>
              <a:t>8/26/2008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9286-D27F-4334-B83A-70850690B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4607-6020-41FF-BF63-AC569C3A630F}" type="datetimeFigureOut">
              <a:rPr lang="en-US" smtClean="0"/>
              <a:t>8/26/2008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9286-D27F-4334-B83A-70850690B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04607-6020-41FF-BF63-AC569C3A630F}" type="datetimeFigureOut">
              <a:rPr lang="en-US" smtClean="0"/>
              <a:t>8/26/2008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49286-D27F-4334-B83A-70850690B5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495800" cy="1143000"/>
          </a:xfrm>
        </p:spPr>
        <p:txBody>
          <a:bodyPr/>
          <a:lstStyle/>
          <a:p>
            <a:r>
              <a:rPr lang="en-US"/>
              <a:t>Hand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3836988" cy="4724400"/>
          </a:xfrm>
        </p:spPr>
        <p:txBody>
          <a:bodyPr/>
          <a:lstStyle/>
          <a:p>
            <a:r>
              <a:rPr lang="en-US"/>
              <a:t>Skeleton of the hand contains </a:t>
            </a:r>
          </a:p>
          <a:p>
            <a:pPr lvl="1"/>
            <a:r>
              <a:rPr lang="en-US"/>
              <a:t>  </a:t>
            </a:r>
          </a:p>
          <a:p>
            <a:pPr lvl="1"/>
            <a:r>
              <a:rPr lang="en-US"/>
              <a:t>bones of the palm_  </a:t>
            </a:r>
          </a:p>
          <a:p>
            <a:pPr lvl="1"/>
            <a:endParaRPr lang="en-US"/>
          </a:p>
          <a:p>
            <a:pPr lvl="1"/>
            <a:r>
              <a:rPr lang="en-US"/>
              <a:t>bones of the fingers _</a:t>
            </a:r>
          </a:p>
        </p:txBody>
      </p:sp>
      <p:pic>
        <p:nvPicPr>
          <p:cNvPr id="10035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97363" y="762000"/>
            <a:ext cx="4846637" cy="54864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Pubis</a:t>
            </a:r>
            <a:endParaRPr lang="en-US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The pubic bone forms the anterior portion of the hip bone</a:t>
            </a:r>
          </a:p>
          <a:p>
            <a:r>
              <a:rPr lang="en-US">
                <a:solidFill>
                  <a:srgbClr val="000000"/>
                </a:solidFill>
              </a:rPr>
              <a:t>It articulates with the _</a:t>
            </a:r>
          </a:p>
          <a:p>
            <a:endParaRPr lang="en-US">
              <a:solidFill>
                <a:srgbClr val="000000"/>
              </a:solidFill>
            </a:endParaRPr>
          </a:p>
          <a:p>
            <a:pPr lvl="1"/>
            <a:r>
              <a:rPr lang="en-US">
                <a:solidFill>
                  <a:srgbClr val="000000"/>
                </a:solidFill>
              </a:rPr>
              <a:t>Major markings include superior and inferior rami, the pubic crest, pubic tubercle, pubic arch, pubic symphysis, and obturator foramen (along with ilium and ischium)</a:t>
            </a:r>
            <a:endParaRPr 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Comparison of Male and Female Pelvic Structure</a:t>
            </a:r>
          </a:p>
        </p:txBody>
      </p:sp>
      <p:sp>
        <p:nvSpPr>
          <p:cNvPr id="117764" name="Rectangle 4"/>
          <p:cNvSpPr>
            <a:spLocks noGrp="1" noChangeArrowheads="1"/>
          </p:cNvSpPr>
          <p:nvPr>
            <p:ph idx="1"/>
          </p:nvPr>
        </p:nvSpPr>
        <p:spPr>
          <a:xfrm>
            <a:off x="228600" y="1752600"/>
            <a:ext cx="8270875" cy="4675188"/>
          </a:xfrm>
        </p:spPr>
        <p:txBody>
          <a:bodyPr/>
          <a:lstStyle/>
          <a:p>
            <a:r>
              <a:rPr lang="en-US"/>
              <a:t>Female pelvis</a:t>
            </a:r>
          </a:p>
          <a:p>
            <a:pPr lvl="1"/>
            <a:r>
              <a:rPr lang="en-US"/>
              <a:t>Tilted forward, _</a:t>
            </a:r>
          </a:p>
          <a:p>
            <a:pPr lvl="1"/>
            <a:r>
              <a:rPr lang="en-US"/>
              <a:t>True pelvis defines birth canal</a:t>
            </a:r>
          </a:p>
          <a:p>
            <a:pPr lvl="1"/>
            <a:r>
              <a:rPr lang="en-US"/>
              <a:t>Cavity of the true pelvis is broad, shallow, and has greater capacity</a:t>
            </a:r>
          </a:p>
          <a:p>
            <a:r>
              <a:rPr lang="en-US"/>
              <a:t>Male pelvis</a:t>
            </a:r>
          </a:p>
          <a:p>
            <a:pPr lvl="1"/>
            <a:r>
              <a:rPr lang="en-US"/>
              <a:t>Tilted less forward</a:t>
            </a:r>
          </a:p>
          <a:p>
            <a:pPr lvl="1"/>
            <a:r>
              <a:rPr lang="en-US"/>
              <a:t>Adapted for support of _</a:t>
            </a:r>
          </a:p>
          <a:p>
            <a:pPr lvl="1"/>
            <a:r>
              <a:rPr lang="en-US"/>
              <a:t>Cavity of true pelvis is _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0867" name="Group 35"/>
          <p:cNvGraphicFramePr>
            <a:graphicFrameLocks noGrp="1"/>
          </p:cNvGraphicFramePr>
          <p:nvPr/>
        </p:nvGraphicFramePr>
        <p:xfrm>
          <a:off x="0" y="2024063"/>
          <a:ext cx="8691563" cy="3919537"/>
        </p:xfrm>
        <a:graphic>
          <a:graphicData uri="http://schemas.openxmlformats.org/drawingml/2006/table">
            <a:tbl>
              <a:tblPr/>
              <a:tblGrid>
                <a:gridCol w="1885950"/>
                <a:gridCol w="3756025"/>
                <a:gridCol w="3049588"/>
              </a:tblGrid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Characteristic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Female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Bone thickness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Lighter, thinner, and smoother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Heavier, thicker, and more prominent markings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Pubic arch/angle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80˚–90˚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50˚–60˚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Acetabula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Small; farther apart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Large; closer together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Sacrum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Wider, shorter; sacral curvature is accentuated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Narrow, longer; sacral promontory more ventral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Coccyx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More movable; straighter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Less movable; curves ventrally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0865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 of Male and Female Pelvic Structure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Lower Limb</a:t>
            </a:r>
            <a:endParaRPr lang="en-US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The three segments of the lower limb are the _</a:t>
            </a:r>
          </a:p>
          <a:p>
            <a:endParaRPr lang="en-US">
              <a:solidFill>
                <a:srgbClr val="00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They carry the weight of the erect body, and are subjected to exceptional forces when one jumps or runs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Femur</a:t>
            </a:r>
            <a:endParaRPr lang="en-US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The sole bone of the thigh is the femur, the _____________________________ bone in the body</a:t>
            </a:r>
          </a:p>
          <a:p>
            <a:endParaRPr lang="en-US">
              <a:solidFill>
                <a:srgbClr val="00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It articulates _______________________ and _</a:t>
            </a:r>
          </a:p>
          <a:p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9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304800"/>
            <a:ext cx="5199063" cy="6242050"/>
          </a:xfrm>
          <a:prstGeom prst="rect">
            <a:avLst/>
          </a:prstGeom>
          <a:noFill/>
        </p:spPr>
      </p:pic>
      <p:sp>
        <p:nvSpPr>
          <p:cNvPr id="12390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724400" cy="1143000"/>
          </a:xfrm>
        </p:spPr>
        <p:txBody>
          <a:bodyPr/>
          <a:lstStyle/>
          <a:p>
            <a:r>
              <a:rPr lang="en-US"/>
              <a:t>Femur</a:t>
            </a:r>
          </a:p>
        </p:txBody>
      </p:sp>
      <p:sp>
        <p:nvSpPr>
          <p:cNvPr id="12390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4572000" cy="47545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solidFill>
                  <a:srgbClr val="000000"/>
                </a:solidFill>
              </a:rPr>
              <a:t>Major markings include the 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rgbClr val="000000"/>
                </a:solidFill>
              </a:rPr>
              <a:t>head, 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rgbClr val="000000"/>
                </a:solidFill>
              </a:rPr>
              <a:t>fovea capitis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rgbClr val="000000"/>
                </a:solidFill>
              </a:rPr>
              <a:t>greater and lesser trochanters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rgbClr val="000000"/>
                </a:solidFill>
              </a:rPr>
              <a:t>gluteal tuberosity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rgbClr val="000000"/>
                </a:solidFill>
              </a:rPr>
              <a:t>lateral and medial condyles 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rgbClr val="000000"/>
                </a:solidFill>
              </a:rPr>
              <a:t>Epicondyles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rgbClr val="000000"/>
                </a:solidFill>
              </a:rPr>
              <a:t>linea aspera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rgbClr val="000000"/>
                </a:solidFill>
              </a:rPr>
              <a:t>patellar surface, 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rgbClr val="000000"/>
                </a:solidFill>
              </a:rPr>
              <a:t> intercondylar notch</a:t>
            </a:r>
          </a:p>
        </p:txBody>
      </p:sp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</a:rPr>
              <a:t>Figure 7.28b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Leg</a:t>
            </a:r>
            <a:endParaRPr lang="en-US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The tibia and fibula form the skeleton of the leg</a:t>
            </a:r>
          </a:p>
          <a:p>
            <a:r>
              <a:rPr lang="en-US">
                <a:solidFill>
                  <a:srgbClr val="000000"/>
                </a:solidFill>
              </a:rPr>
              <a:t>They are connected to each other by the _</a:t>
            </a:r>
          </a:p>
          <a:p>
            <a:endParaRPr lang="en-US">
              <a:solidFill>
                <a:srgbClr val="00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They articulate with the femur proximally and with the _</a:t>
            </a:r>
          </a:p>
          <a:p>
            <a:r>
              <a:rPr lang="en-US">
                <a:solidFill>
                  <a:srgbClr val="000000"/>
                </a:solidFill>
              </a:rPr>
              <a:t>They also articulate with each other via the _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724400" cy="1143000"/>
          </a:xfrm>
        </p:spPr>
        <p:txBody>
          <a:bodyPr/>
          <a:lstStyle/>
          <a:p>
            <a:r>
              <a:rPr lang="en-US"/>
              <a:t>Tibia</a:t>
            </a:r>
            <a:endParaRPr lang="en-US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5181600" cy="4953000"/>
          </a:xfrm>
        </p:spPr>
        <p:txBody>
          <a:bodyPr/>
          <a:lstStyle/>
          <a:p>
            <a:r>
              <a:rPr lang="en-US" sz="2800">
                <a:solidFill>
                  <a:srgbClr val="000000"/>
                </a:solidFill>
              </a:rPr>
              <a:t>____________________ of the body from the femur and _</a:t>
            </a:r>
          </a:p>
          <a:p>
            <a:endParaRPr lang="en-US" sz="2800">
              <a:solidFill>
                <a:srgbClr val="000000"/>
              </a:solidFill>
            </a:endParaRPr>
          </a:p>
          <a:p>
            <a:r>
              <a:rPr lang="en-US" sz="2800">
                <a:solidFill>
                  <a:srgbClr val="000000"/>
                </a:solidFill>
              </a:rPr>
              <a:t>Major markings include medial and lateral condyles, intercondylar eminence, the tibial tuberosity, anterior crest, medial malleolus, and fibular notch</a:t>
            </a:r>
            <a:endParaRPr lang="en-US" sz="2800"/>
          </a:p>
        </p:txBody>
      </p:sp>
      <p:pic>
        <p:nvPicPr>
          <p:cNvPr id="125956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22938" y="0"/>
            <a:ext cx="3421062" cy="6858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Fibula</a:t>
            </a:r>
            <a:endParaRPr lang="en-US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Sticklike bone with slightly expanded ends located _</a:t>
            </a:r>
          </a:p>
          <a:p>
            <a:endParaRPr lang="en-US">
              <a:solidFill>
                <a:srgbClr val="00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Major markings include the _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/>
          <a:lstStyle/>
          <a:p>
            <a:r>
              <a:rPr lang="en-US"/>
              <a:t>Foot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077200" cy="4800600"/>
          </a:xfrm>
        </p:spPr>
        <p:txBody>
          <a:bodyPr/>
          <a:lstStyle/>
          <a:p>
            <a:r>
              <a:rPr lang="en-US"/>
              <a:t>The skeleton of the foot includes the </a:t>
            </a:r>
          </a:p>
          <a:p>
            <a:pPr lvl="1"/>
            <a:r>
              <a:rPr lang="en-US"/>
              <a:t> </a:t>
            </a:r>
          </a:p>
          <a:p>
            <a:pPr lvl="1"/>
            <a:r>
              <a:rPr lang="en-US"/>
              <a:t> </a:t>
            </a:r>
          </a:p>
          <a:p>
            <a:pPr lvl="1"/>
            <a:r>
              <a:rPr lang="en-US"/>
              <a:t> </a:t>
            </a:r>
          </a:p>
          <a:p>
            <a:endParaRPr lang="en-US"/>
          </a:p>
          <a:p>
            <a:r>
              <a:rPr lang="en-US"/>
              <a:t>The foot supports body weight and acts as a lever to propel the body forward in walking and running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Carpus (Wrist)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Consists of eight bones</a:t>
            </a:r>
          </a:p>
          <a:p>
            <a:pPr lvl="1"/>
            <a:r>
              <a:rPr lang="en-US"/>
              <a:t>____________________, lunate, ___________________, and pisiform proximally</a:t>
            </a:r>
          </a:p>
          <a:p>
            <a:pPr lvl="1"/>
            <a:endParaRPr lang="en-US"/>
          </a:p>
          <a:p>
            <a:pPr lvl="1"/>
            <a:r>
              <a:rPr lang="en-US"/>
              <a:t>Trapezium, ___________________, capitate, and _________________________ distally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Tarsus</a:t>
            </a:r>
            <a:endParaRPr lang="en-US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Composed of seven bones that form the posterior half of the foot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Body weight is carried _</a:t>
            </a:r>
          </a:p>
          <a:p>
            <a:pPr>
              <a:lnSpc>
                <a:spcPct val="90000"/>
              </a:lnSpc>
            </a:pPr>
            <a:endParaRPr lang="en-US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Talus articulates with the tibia and fibula superiorly, and the calcaneus inferiorly</a:t>
            </a:r>
          </a:p>
          <a:p>
            <a:pPr>
              <a:lnSpc>
                <a:spcPct val="90000"/>
              </a:lnSpc>
            </a:pPr>
            <a:r>
              <a:rPr lang="en-US"/>
              <a:t>Other tarsus bones include the cuboid and navicular, and the medial, intermediate, and lateral cuneiforms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Calcaneus</a:t>
            </a:r>
            <a:endParaRPr lang="en-US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Forms the _</a:t>
            </a:r>
          </a:p>
          <a:p>
            <a:endParaRPr lang="en-US">
              <a:solidFill>
                <a:srgbClr val="00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Carries the _</a:t>
            </a:r>
          </a:p>
          <a:p>
            <a:endParaRPr lang="en-US">
              <a:solidFill>
                <a:srgbClr val="00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Point of attachment for the __________________________________ of the calf muscles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Metatarsus and Phalanges</a:t>
            </a:r>
            <a:endParaRPr lang="en-US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5105400" cy="4953000"/>
          </a:xfrm>
        </p:spPr>
        <p:txBody>
          <a:bodyPr/>
          <a:lstStyle/>
          <a:p>
            <a:r>
              <a:rPr lang="en-US" sz="2800">
                <a:solidFill>
                  <a:srgbClr val="000000"/>
                </a:solidFill>
              </a:rPr>
              <a:t>_</a:t>
            </a:r>
          </a:p>
          <a:p>
            <a:pPr lvl="1"/>
            <a:r>
              <a:rPr lang="en-US" sz="2400">
                <a:solidFill>
                  <a:srgbClr val="000000"/>
                </a:solidFill>
              </a:rPr>
              <a:t>Five (1-5) long bones that articulate with the proximal phalanges </a:t>
            </a:r>
          </a:p>
          <a:p>
            <a:pPr lvl="1"/>
            <a:r>
              <a:rPr lang="en-US" sz="2400">
                <a:solidFill>
                  <a:srgbClr val="000000"/>
                </a:solidFill>
              </a:rPr>
              <a:t>The enlarged head of ________________________ forms the “ball of the foot”</a:t>
            </a:r>
          </a:p>
          <a:p>
            <a:r>
              <a:rPr lang="en-US" sz="2800">
                <a:solidFill>
                  <a:srgbClr val="000000"/>
                </a:solidFill>
              </a:rPr>
              <a:t>Phalanges</a:t>
            </a:r>
          </a:p>
          <a:p>
            <a:pPr lvl="1"/>
            <a:r>
              <a:rPr lang="en-US" sz="2400">
                <a:solidFill>
                  <a:srgbClr val="000000"/>
                </a:solidFill>
              </a:rPr>
              <a:t>The 14 bones of the toes</a:t>
            </a:r>
          </a:p>
          <a:p>
            <a:pPr lvl="1"/>
            <a:r>
              <a:rPr lang="en-US" sz="2400">
                <a:solidFill>
                  <a:srgbClr val="000000"/>
                </a:solidFill>
              </a:rPr>
              <a:t>Each digit has three phalanges except the _</a:t>
            </a:r>
          </a:p>
        </p:txBody>
      </p:sp>
      <p:pic>
        <p:nvPicPr>
          <p:cNvPr id="13312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76900" y="1524000"/>
            <a:ext cx="3467100" cy="4953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Metacarpus (Palm)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Five numbered (1-5) metacarpal bones radiate from the wrist to form the palm</a:t>
            </a:r>
          </a:p>
          <a:p>
            <a:pPr lvl="1"/>
            <a:r>
              <a:rPr lang="en-US"/>
              <a:t>Their ____________________________________ proximally, and with each other medially and laterally</a:t>
            </a:r>
          </a:p>
          <a:p>
            <a:pPr lvl="1"/>
            <a:r>
              <a:rPr lang="en-US"/>
              <a:t>Heads articulate with _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Phalanges (Fingers)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Each hand contains 14 miniature long bones called phalanges</a:t>
            </a:r>
          </a:p>
          <a:p>
            <a:r>
              <a:rPr lang="en-US"/>
              <a:t>Fingers (digits) are numbered 1-5, beginning with the _</a:t>
            </a:r>
          </a:p>
          <a:p>
            <a:r>
              <a:rPr lang="en-US"/>
              <a:t>Each finger (except the thumb) has three phalanges – _</a:t>
            </a:r>
          </a:p>
          <a:p>
            <a:endParaRPr lang="en-US"/>
          </a:p>
          <a:p>
            <a:r>
              <a:rPr lang="en-US"/>
              <a:t>The thumb has _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3581400" cy="1401762"/>
          </a:xfrm>
        </p:spPr>
        <p:txBody>
          <a:bodyPr/>
          <a:lstStyle/>
          <a:p>
            <a:r>
              <a:rPr lang="en-US"/>
              <a:t>Pelvic Girdle</a:t>
            </a:r>
            <a:endParaRPr lang="en-US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62200"/>
            <a:ext cx="7772400" cy="3763963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80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</a:rPr>
              <a:t>The hip is formed by a __________________________ (os coxae, or coxal)</a:t>
            </a:r>
          </a:p>
          <a:p>
            <a:pPr>
              <a:lnSpc>
                <a:spcPct val="90000"/>
              </a:lnSpc>
            </a:pPr>
            <a:endParaRPr lang="en-US" sz="280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</a:rPr>
              <a:t>Together with the ________________________________ these bones form the bony pelvis</a:t>
            </a:r>
          </a:p>
        </p:txBody>
      </p:sp>
      <p:pic>
        <p:nvPicPr>
          <p:cNvPr id="1065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7788" y="0"/>
            <a:ext cx="5256212" cy="30226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Pelvic Girdle (Hip)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pelvis</a:t>
            </a:r>
          </a:p>
          <a:p>
            <a:pPr lvl="1"/>
            <a:r>
              <a:rPr lang="en-US"/>
              <a:t>Attaches the lower limbs to the axial skeleton with the strongest ligaments of the body</a:t>
            </a:r>
          </a:p>
          <a:p>
            <a:pPr lvl="1"/>
            <a:r>
              <a:rPr lang="en-US"/>
              <a:t> 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r>
              <a:rPr lang="en-US"/>
              <a:t>Supports the visceral organs of the pelvis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Ilium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ilium is a large flaring bone that forms the superior region of the coxal bone</a:t>
            </a:r>
          </a:p>
          <a:p>
            <a:r>
              <a:rPr lang="en-US"/>
              <a:t>It consists of </a:t>
            </a:r>
          </a:p>
          <a:p>
            <a:pPr lvl="1"/>
            <a:r>
              <a:rPr lang="en-US"/>
              <a:t> </a:t>
            </a:r>
          </a:p>
          <a:p>
            <a:pPr lvl="1"/>
            <a:r>
              <a:rPr lang="en-US"/>
              <a:t>a superior _</a:t>
            </a:r>
          </a:p>
          <a:p>
            <a:endParaRPr lang="en-US"/>
          </a:p>
          <a:p>
            <a:r>
              <a:rPr lang="en-US"/>
              <a:t>The broad posterolateral surface is called the gluteal surface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3733800" cy="1143000"/>
          </a:xfrm>
        </p:spPr>
        <p:txBody>
          <a:bodyPr/>
          <a:lstStyle/>
          <a:p>
            <a:r>
              <a:rPr lang="en-US"/>
              <a:t>Ilium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49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 ___________________ articulates with the sacrum (sacroiliac joint)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Major markings include the iliac crests, four spines, greater sciatic notch, iliac fossa, arcuate line, and the pelvic brim</a:t>
            </a:r>
          </a:p>
        </p:txBody>
      </p:sp>
      <p:pic>
        <p:nvPicPr>
          <p:cNvPr id="1105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7175" y="0"/>
            <a:ext cx="3470275" cy="3505200"/>
          </a:xfrm>
          <a:prstGeom prst="rect">
            <a:avLst/>
          </a:prstGeom>
          <a:noFill/>
        </p:spPr>
      </p:pic>
      <p:pic>
        <p:nvPicPr>
          <p:cNvPr id="11059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3476625"/>
            <a:ext cx="3462338" cy="338137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Ischium</a:t>
            </a:r>
            <a:endParaRPr lang="en-US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The ischium forms the posteroinferior part of the hip bone</a:t>
            </a:r>
          </a:p>
          <a:p>
            <a:r>
              <a:rPr lang="en-US">
                <a:solidFill>
                  <a:srgbClr val="000000"/>
                </a:solidFill>
              </a:rPr>
              <a:t>The ______________________________, and the thinner ramus articulates with the _</a:t>
            </a:r>
          </a:p>
          <a:p>
            <a:endParaRPr lang="en-US">
              <a:solidFill>
                <a:srgbClr val="00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Major markings include the ischial spine, lesser sciatic notch, and the ischial tuberosity 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761</Words>
  <Application>Microsoft Office PowerPoint</Application>
  <PresentationFormat>On-screen Show (4:3)</PresentationFormat>
  <Paragraphs>144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Hand</vt:lpstr>
      <vt:lpstr>Carpus (Wrist)</vt:lpstr>
      <vt:lpstr>Metacarpus (Palm)</vt:lpstr>
      <vt:lpstr>Phalanges (Fingers)</vt:lpstr>
      <vt:lpstr>Pelvic Girdle</vt:lpstr>
      <vt:lpstr>Pelvic Girdle (Hip)</vt:lpstr>
      <vt:lpstr>Ilium</vt:lpstr>
      <vt:lpstr>Ilium</vt:lpstr>
      <vt:lpstr>Ischium</vt:lpstr>
      <vt:lpstr>Pubis</vt:lpstr>
      <vt:lpstr>Comparison of Male and Female Pelvic Structure</vt:lpstr>
      <vt:lpstr>Comparison of Male and Female Pelvic Structure</vt:lpstr>
      <vt:lpstr>The Lower Limb</vt:lpstr>
      <vt:lpstr>Femur</vt:lpstr>
      <vt:lpstr>Femur</vt:lpstr>
      <vt:lpstr>Leg</vt:lpstr>
      <vt:lpstr>Tibia</vt:lpstr>
      <vt:lpstr>Fibula</vt:lpstr>
      <vt:lpstr>Foot</vt:lpstr>
      <vt:lpstr>Tarsus</vt:lpstr>
      <vt:lpstr>Calcaneus</vt:lpstr>
      <vt:lpstr>Metatarsus and Phalanges</vt:lpstr>
    </vt:vector>
  </TitlesOfParts>
  <Company>ISU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</dc:title>
  <dc:creator>bawargo</dc:creator>
  <cp:lastModifiedBy>bawargo</cp:lastModifiedBy>
  <cp:revision>1</cp:revision>
  <dcterms:created xsi:type="dcterms:W3CDTF">2008-08-26T17:22:47Z</dcterms:created>
  <dcterms:modified xsi:type="dcterms:W3CDTF">2008-08-26T17:24:14Z</dcterms:modified>
</cp:coreProperties>
</file>