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1D086-7CA6-4027-B869-9BA54EF90487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7868-7DC2-448A-803A-BFA99EBEE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691F4-CA1E-4B72-9A53-18FF99AF7DFE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83BE2-5EB8-41AD-902E-049201AF0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Two Material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FD051-A8F8-4AD3-84E4-9CEBFC3C00F0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404E-25E0-4B45-924B-96B4A7932AEE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83BE2-5EB8-41AD-902E-049201AF08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6BB2-4374-46AE-9960-FA6AC9978491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106F-4EBF-40FF-B0C4-964B53188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Nail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Scalelike</a:t>
            </a:r>
            <a:r>
              <a:rPr lang="en-US" dirty="0"/>
              <a:t> ________________________________ on the distal, dorsal surface of fingers and toes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595688"/>
            <a:ext cx="8305800" cy="30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by _______________________________ accompanied by immunotherapy</a:t>
            </a:r>
          </a:p>
          <a:p>
            <a:endParaRPr lang="en-US"/>
          </a:p>
          <a:p>
            <a:r>
              <a:rPr lang="en-US"/>
              <a:t>Chance of survival is poor if the lesion is 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486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First-degree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localized _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</p:txBody>
      </p:sp>
      <p:pic>
        <p:nvPicPr>
          <p:cNvPr id="41988" name="Picture 4" descr="181 first degree bu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14600"/>
            <a:ext cx="26638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486400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Second-degree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mimic first degree burns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______________________ also appear</a:t>
            </a:r>
          </a:p>
        </p:txBody>
      </p:sp>
      <p:pic>
        <p:nvPicPr>
          <p:cNvPr id="43012" name="Picture 4" descr="181 burn second deg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1600200"/>
            <a:ext cx="29178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Burns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5943600" cy="5181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Third-degree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________________________ of the skin is damaged</a:t>
            </a: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Burned area appears gray-white, cherry red, or black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there is no _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 </a:t>
            </a:r>
          </a:p>
          <a:p>
            <a:pPr lvl="3">
              <a:spcBef>
                <a:spcPct val="35000"/>
              </a:spcBef>
            </a:pPr>
            <a:r>
              <a:rPr lang="en-US" sz="2400"/>
              <a:t> nerve endings _</a:t>
            </a:r>
          </a:p>
        </p:txBody>
      </p:sp>
      <p:pic>
        <p:nvPicPr>
          <p:cNvPr id="44036" name="Picture 4" descr="181 burn thir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1905000"/>
            <a:ext cx="250983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Nines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4577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Burns considered critical if:</a:t>
            </a:r>
          </a:p>
          <a:p>
            <a:pPr lvl="1"/>
            <a:r>
              <a:rPr lang="en-US" dirty="0"/>
              <a:t>Over 25% of the body has second-degree burns</a:t>
            </a:r>
          </a:p>
          <a:p>
            <a:pPr lvl="1"/>
            <a:r>
              <a:rPr lang="en-US" dirty="0"/>
              <a:t>Over 10% of the body has third-degree burns</a:t>
            </a:r>
          </a:p>
          <a:p>
            <a:pPr lvl="1"/>
            <a:r>
              <a:rPr lang="en-US" dirty="0"/>
              <a:t>There are third-degree burns on face, hands, or feet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75" y="1600200"/>
            <a:ext cx="41560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of the skull, vertebral column, and rib cage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bones of the upper and lower limbs, shoulder, and 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346575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longer than they are wide 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  <a:ln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Cube-shaped bones of the _</a:t>
            </a:r>
          </a:p>
          <a:p>
            <a:pPr lvl="1"/>
            <a:endParaRPr lang="en-US"/>
          </a:p>
          <a:p>
            <a:pPr lvl="1"/>
            <a:r>
              <a:rPr lang="en-US"/>
              <a:t>Bones that form within tendons _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6.2b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888" y="1368425"/>
            <a:ext cx="4329112" cy="548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thin, flattened, and a bit curved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150" y="1201738"/>
            <a:ext cx="4768850" cy="565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bones with complicated shapes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6.2d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1238250"/>
            <a:ext cx="5059362" cy="56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chemical, physical, and mechanical barrier</a:t>
            </a:r>
          </a:p>
          <a:p>
            <a:pPr>
              <a:lnSpc>
                <a:spcPct val="90000"/>
              </a:lnSpc>
            </a:pPr>
            <a:r>
              <a:rPr lang="en-US" dirty="0"/>
              <a:t>Body _______________________________ is accomplished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_______________________________________ of dermal vessels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Increasing sweat gland secretions to cool the body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Cutaneous</a:t>
            </a:r>
            <a:r>
              <a:rPr lang="en-US" dirty="0"/>
              <a:t> sensation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exoreceptors</a:t>
            </a:r>
            <a:r>
              <a:rPr lang="en-US" dirty="0"/>
              <a:t> sense touch and pain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reservoir for minerals, especially calcium and phosphorus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hematopoiesis occurs within the marrow cavities of 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Markings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Bulges, depressions, and holes that serve as: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Joint surfaces</a:t>
            </a:r>
          </a:p>
          <a:p>
            <a:pPr lvl="1"/>
            <a:endParaRPr lang="en-US"/>
          </a:p>
          <a:p>
            <a:pPr lvl="1"/>
            <a:r>
              <a:rPr lang="en-US"/>
              <a:t>Conduits for blood vessels and nerves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Bone Markings: Projections – </a:t>
            </a:r>
            <a:br>
              <a:rPr lang="en-US" sz="3200"/>
            </a:br>
            <a:r>
              <a:rPr lang="en-US" sz="3200"/>
              <a:t>Sites of Muscle and Ligament Attachment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rounded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narrow, prominent ridge of bone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large, blunt, irregular surface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 ridge of bone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small rounded projection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raised area above a condyle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sharp, slender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any bony prominence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Bone Markings: Projections – </a:t>
            </a:r>
            <a:br>
              <a:rPr lang="en-US" sz="3600"/>
            </a:br>
            <a:r>
              <a:rPr lang="en-US" sz="3600"/>
              <a:t>Projections That Help to Form Joints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261938" y="1752600"/>
            <a:ext cx="8270875" cy="4643438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bony expansion carried on a narrow neck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smooth, nearly flat articular surface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rounded articular projection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arm-like bar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Bone Markings: Depressions and Openings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canal-like passageway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cavity within a bone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shallow, basin-like depression</a:t>
            </a:r>
          </a:p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furrow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narrow, slit-like opening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 or oval opening through a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4191000" cy="1143000"/>
          </a:xfrm>
        </p:spPr>
        <p:txBody>
          <a:bodyPr/>
          <a:lstStyle/>
          <a:p>
            <a:r>
              <a:rPr lang="en-US"/>
              <a:t>Bone Textures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/>
              <a:t>Compact bone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Spongy bone </a:t>
            </a:r>
          </a:p>
          <a:p>
            <a:pPr lvl="1"/>
            <a:r>
              <a:rPr lang="en-US"/>
              <a:t>honeycomb of trabeculae _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Long bones consist of a _</a:t>
            </a:r>
          </a:p>
          <a:p>
            <a:endParaRPr lang="en-US"/>
          </a:p>
          <a:p>
            <a:r>
              <a:rPr lang="en-US"/>
              <a:t>Diaphysis</a:t>
            </a:r>
          </a:p>
          <a:p>
            <a:pPr lvl="1"/>
            <a:r>
              <a:rPr lang="en-US"/>
              <a:t>Tubular shaft </a:t>
            </a:r>
          </a:p>
          <a:p>
            <a:pPr lvl="1"/>
            <a:r>
              <a:rPr lang="en-US"/>
              <a:t>Composed of _</a:t>
            </a:r>
          </a:p>
          <a:p>
            <a:pPr lvl="2"/>
            <a:r>
              <a:rPr lang="en-US"/>
              <a:t>surrounds the medullary cavity</a:t>
            </a:r>
          </a:p>
          <a:p>
            <a:pPr lvl="1"/>
            <a:r>
              <a:rPr lang="en-US"/>
              <a:t>Yellow bone marrow in the medullary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Epiphyses</a:t>
            </a:r>
          </a:p>
          <a:p>
            <a:pPr lvl="1"/>
            <a:r>
              <a:rPr lang="en-US"/>
              <a:t>________________________________ of long bones</a:t>
            </a:r>
          </a:p>
          <a:p>
            <a:pPr lvl="1"/>
            <a:r>
              <a:rPr lang="en-US"/>
              <a:t>Exterior is compact bone, and the _</a:t>
            </a:r>
          </a:p>
          <a:p>
            <a:pPr lvl="1"/>
            <a:endParaRPr lang="en-US"/>
          </a:p>
          <a:p>
            <a:pPr lvl="1"/>
            <a:r>
              <a:rPr lang="en-US"/>
              <a:t>Joint surface is covered with articular (hyaline) cartilage</a:t>
            </a:r>
          </a:p>
          <a:p>
            <a:pPr lvl="1"/>
            <a:r>
              <a:rPr lang="en-US"/>
              <a:t>Epiphyseal line separates the diaphysis from the epiphyses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648200"/>
          </a:xfrm>
        </p:spPr>
        <p:txBody>
          <a:bodyPr/>
          <a:lstStyle/>
          <a:p>
            <a:r>
              <a:rPr lang="en-US"/>
              <a:t>______________________________ – double-layered protective membrane</a:t>
            </a:r>
          </a:p>
          <a:p>
            <a:pPr lvl="1"/>
            <a:r>
              <a:rPr lang="en-US"/>
              <a:t>Richly supplied with nerve fibers, blood, and lymphatic vessels, which enter the bone via _</a:t>
            </a:r>
          </a:p>
          <a:p>
            <a:pPr lvl="1"/>
            <a:endParaRPr lang="en-US"/>
          </a:p>
          <a:p>
            <a:pPr lvl="1"/>
            <a:r>
              <a:rPr lang="en-US"/>
              <a:t>Secured to underlying bone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38" y="762000"/>
            <a:ext cx="4818062" cy="6096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delicate membrane covering internal surfaces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Metabolic 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synthesis of ____________________________ in dermal blood vessels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skin blood vessels store up to 5% of the body’s blood volume</a:t>
            </a:r>
          </a:p>
          <a:p>
            <a:pPr>
              <a:lnSpc>
                <a:spcPct val="90000"/>
              </a:lnSpc>
            </a:pPr>
            <a:r>
              <a:rPr lang="en-US"/>
              <a:t>Excretion </a:t>
            </a:r>
          </a:p>
          <a:p>
            <a:pPr lvl="1">
              <a:lnSpc>
                <a:spcPct val="90000"/>
              </a:lnSpc>
            </a:pPr>
            <a:r>
              <a:rPr lang="en-US"/>
              <a:t>limited amounts of ___________________________________ are eliminated from the body in sweat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 of Short, Irregular, and Flat Bones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 plates of periosteum-covered compact bone on the outside with endosteum-covered spongy bone on the inside</a:t>
            </a:r>
          </a:p>
          <a:p>
            <a:r>
              <a:rPr lang="en-US"/>
              <a:t>Have _</a:t>
            </a:r>
          </a:p>
          <a:p>
            <a:endParaRPr lang="en-US"/>
          </a:p>
          <a:p>
            <a:r>
              <a:rPr lang="en-US"/>
              <a:t>Contain bone marrow between the trabeculae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Location of Hematopoietic Tissue </a:t>
            </a:r>
            <a:br>
              <a:rPr lang="en-US" sz="4000"/>
            </a:br>
            <a:r>
              <a:rPr lang="en-US" sz="4000"/>
              <a:t>(Red Marrow)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1600200"/>
            <a:ext cx="8513762" cy="4881563"/>
          </a:xfrm>
        </p:spPr>
        <p:txBody>
          <a:bodyPr/>
          <a:lstStyle/>
          <a:p>
            <a:r>
              <a:rPr lang="en-US"/>
              <a:t>In infants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all areas of spongy bone </a:t>
            </a:r>
          </a:p>
          <a:p>
            <a:endParaRPr lang="en-US"/>
          </a:p>
          <a:p>
            <a:r>
              <a:rPr lang="en-US"/>
              <a:t>In adults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the head of the femur</a:t>
            </a:r>
          </a:p>
          <a:p>
            <a:pPr lvl="1"/>
            <a:r>
              <a:rPr lang="en-US"/>
              <a:t>the head of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Structure of Bone: </a:t>
            </a:r>
            <a:br>
              <a:rPr lang="en-US"/>
            </a:br>
            <a:r>
              <a:rPr lang="en-US"/>
              <a:t>Compact Bone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8270875" cy="4479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_________________________, or osteon – the structural unit of compact bone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weight-bearing, column-like matrix tubes composed mainly of collagen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Haversian, or _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containing blood vessels and nerves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channels lying at right angles to the central canal, connecting blood and nerve supply of the periosteum to that of the Haversian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Microscopic Structure of Bone: </a:t>
            </a:r>
            <a:br>
              <a:rPr lang="en-US" sz="4000"/>
            </a:br>
            <a:r>
              <a:rPr lang="en-US" sz="4000"/>
              <a:t>Compact Bone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828800"/>
            <a:ext cx="8270875" cy="452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Osteocytes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Lacunae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 in bone that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Canaliculi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___________________________________ that connect lacunae to each other and the central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Composition of Bone: Organic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Osteoblasts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Osteocytes</a:t>
            </a:r>
          </a:p>
          <a:p>
            <a:pPr lvl="1"/>
            <a:r>
              <a:rPr lang="en-US"/>
              <a:t>mature bone cells</a:t>
            </a:r>
          </a:p>
          <a:p>
            <a:r>
              <a:rPr lang="en-US"/>
              <a:t>Osteoclasts</a:t>
            </a:r>
          </a:p>
          <a:p>
            <a:pPr lvl="1"/>
            <a:r>
              <a:rPr lang="en-US"/>
              <a:t>large cells that resorb or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Development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Osteogenesis and ossification – the _________________________________, which leads to:</a:t>
            </a:r>
          </a:p>
          <a:p>
            <a:pPr lvl="1"/>
            <a:r>
              <a:rPr lang="en-US"/>
              <a:t>The formation of the bony skeleton in embryos</a:t>
            </a:r>
          </a:p>
          <a:p>
            <a:pPr lvl="1"/>
            <a:r>
              <a:rPr lang="en-US"/>
              <a:t>Bone growth until early adulthood</a:t>
            </a:r>
          </a:p>
          <a:p>
            <a:pPr lvl="1"/>
            <a:r>
              <a:rPr lang="en-US"/>
              <a:t>Bone thickness,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the Bony Skeleton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at ______________________ of embryo development</a:t>
            </a:r>
          </a:p>
          <a:p>
            <a:endParaRPr lang="en-US"/>
          </a:p>
          <a:p>
            <a:r>
              <a:rPr lang="en-US"/>
              <a:t>Intramembranous ossification</a:t>
            </a:r>
          </a:p>
          <a:p>
            <a:pPr lvl="1"/>
            <a:r>
              <a:rPr lang="en-US"/>
              <a:t>bone develops from a _</a:t>
            </a:r>
          </a:p>
          <a:p>
            <a:endParaRPr lang="en-US"/>
          </a:p>
          <a:p>
            <a:r>
              <a:rPr lang="en-US"/>
              <a:t>Endochondral ossification </a:t>
            </a:r>
          </a:p>
          <a:p>
            <a:pPr lvl="1"/>
            <a:r>
              <a:rPr lang="en-US"/>
              <a:t>bone forms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Intramembranous Ossification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Formation of most of the _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Stages of Intramembranous</a:t>
            </a:r>
            <a:r>
              <a:rPr lang="en-US" sz="4000"/>
              <a:t> </a:t>
            </a:r>
            <a:r>
              <a:rPr lang="en-US" sz="3600"/>
              <a:t>Ossification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_____________________________ appears in the fibrous connective tissue membrane</a:t>
            </a:r>
          </a:p>
          <a:p>
            <a:r>
              <a:rPr lang="en-US"/>
              <a:t>Bone matrix is secreted within the fibrous membrane</a:t>
            </a:r>
          </a:p>
          <a:p>
            <a:r>
              <a:rPr lang="en-US"/>
              <a:t>Woven bone and periosteum form </a:t>
            </a:r>
          </a:p>
          <a:p>
            <a:r>
              <a:rPr lang="en-US"/>
              <a:t>Bone collar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Endochondral Ossification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in the _</a:t>
            </a:r>
          </a:p>
          <a:p>
            <a:endParaRPr lang="en-US"/>
          </a:p>
          <a:p>
            <a:r>
              <a:rPr lang="en-US"/>
              <a:t>Uses ____________________________” as models for bone construction</a:t>
            </a:r>
          </a:p>
          <a:p>
            <a:endParaRPr lang="en-US"/>
          </a:p>
          <a:p>
            <a:r>
              <a:rPr lang="en-US"/>
              <a:t>Requires breakdown of hyaline cartilage prior to ossification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skin tumors are _____________________ and do not metastasize</a:t>
            </a:r>
          </a:p>
          <a:p>
            <a:endParaRPr lang="en-US"/>
          </a:p>
          <a:p>
            <a:r>
              <a:rPr lang="en-US"/>
              <a:t>A crucial risk factor for non-melanoma skin cancers is the _</a:t>
            </a:r>
          </a:p>
          <a:p>
            <a:endParaRPr lang="en-US"/>
          </a:p>
          <a:p>
            <a:r>
              <a:rPr lang="en-US"/>
              <a:t>Newly developed skin lotions can fix damaged DNA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Endochondral Ossification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Formation of bone collar</a:t>
            </a:r>
          </a:p>
          <a:p>
            <a:pPr>
              <a:lnSpc>
                <a:spcPct val="90000"/>
              </a:lnSpc>
            </a:pPr>
            <a:r>
              <a:rPr lang="en-US"/>
              <a:t>Cavitation of the hyaline cartilage</a:t>
            </a:r>
          </a:p>
          <a:p>
            <a:pPr>
              <a:lnSpc>
                <a:spcPct val="90000"/>
              </a:lnSpc>
            </a:pPr>
            <a:r>
              <a:rPr lang="en-US"/>
              <a:t>spongy bone formation</a:t>
            </a:r>
          </a:p>
          <a:p>
            <a:pPr>
              <a:lnSpc>
                <a:spcPct val="90000"/>
              </a:lnSpc>
            </a:pPr>
            <a:r>
              <a:rPr lang="en-US"/>
              <a:t>Formation of the medullary cavity; appearance of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Ossification of the epiphyses, with hyaline cartilage remaining only in the epiphyseal plates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Postnatal Bone Growth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in length of long bones</a:t>
            </a:r>
          </a:p>
          <a:p>
            <a:pPr lvl="1"/>
            <a:endParaRPr lang="en-US"/>
          </a:p>
          <a:p>
            <a:pPr lvl="1"/>
            <a:r>
              <a:rPr lang="en-US"/>
              <a:t>Cells of the epiphyseal plate proximal to the resting cartilage form three functionally different zones: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Zones in Long Bone Growth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zone </a:t>
            </a:r>
          </a:p>
          <a:p>
            <a:pPr lvl="1"/>
            <a:r>
              <a:rPr lang="en-US"/>
              <a:t>____________________________________, pushing the epiphysis away from the diaphysis</a:t>
            </a:r>
          </a:p>
          <a:p>
            <a:r>
              <a:rPr lang="en-US"/>
              <a:t>Transformation zone </a:t>
            </a:r>
          </a:p>
          <a:p>
            <a:pPr lvl="1"/>
            <a:r>
              <a:rPr lang="en-US"/>
              <a:t>older cells enlarge, the matrix becomes calcified, cartilage cells die, and the _</a:t>
            </a:r>
          </a:p>
          <a:p>
            <a:r>
              <a:rPr lang="en-US"/>
              <a:t>Osteogenic zone	</a:t>
            </a:r>
          </a:p>
          <a:p>
            <a:pPr lvl="1"/>
            <a:r>
              <a:rPr lang="en-US"/>
              <a:t> new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/>
        </p:spPr>
        <p:txBody>
          <a:bodyPr anchor="t">
            <a:noAutofit/>
          </a:bodyPr>
          <a:lstStyle/>
          <a:p>
            <a:r>
              <a:rPr lang="en-US" sz="3600" dirty="0"/>
              <a:t>Hormonal Regulation of Bone Growth During Youth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367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infancy and childhood, epiphyseal plate activity is stimulated by _</a:t>
            </a:r>
            <a:endParaRPr lang="en-US" i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puberty,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Initially promote adolescent growth spurts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Later induce epiphyseal ___________________________, ending longitudinal bone growth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to Mechanical Stress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Wolff’s law </a:t>
            </a:r>
          </a:p>
          <a:p>
            <a:pPr lvl="1">
              <a:lnSpc>
                <a:spcPct val="90000"/>
              </a:lnSpc>
            </a:pPr>
            <a:r>
              <a:rPr lang="en-US"/>
              <a:t>a bone grows or remodels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Observations supporting Wolff’s law include</a:t>
            </a:r>
          </a:p>
          <a:p>
            <a:pPr lvl="1">
              <a:lnSpc>
                <a:spcPct val="90000"/>
              </a:lnSpc>
            </a:pPr>
            <a:r>
              <a:rPr lang="en-US"/>
              <a:t>Long bones are thickest midway along the shaft (where bending stress is greatest)</a:t>
            </a:r>
          </a:p>
          <a:p>
            <a:pPr lvl="1">
              <a:lnSpc>
                <a:spcPct val="90000"/>
              </a:lnSpc>
            </a:pPr>
            <a:r>
              <a:rPr lang="en-US"/>
              <a:t>Curved bones are thickest where they are most likely to buckle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Fractures (Breaks)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 fractures are classified by:</a:t>
            </a:r>
          </a:p>
          <a:p>
            <a:pPr lvl="1"/>
            <a:r>
              <a:rPr lang="en-US"/>
              <a:t>The _____________________________ of the bone ends after fracture</a:t>
            </a:r>
          </a:p>
          <a:p>
            <a:pPr lvl="1"/>
            <a:r>
              <a:rPr lang="en-US"/>
              <a:t>The _______________________________ of the break</a:t>
            </a:r>
          </a:p>
          <a:p>
            <a:pPr lvl="1"/>
            <a:r>
              <a:rPr lang="en-US"/>
              <a:t>The ______________________________ of the bone to the long axis</a:t>
            </a:r>
          </a:p>
          <a:p>
            <a:pPr lvl="1"/>
            <a:r>
              <a:rPr lang="en-US"/>
              <a:t>Whether or not the bones ends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ends retain their normal position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are out of normal alignment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is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is not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the fracture is ___________________________________ of the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the fracture is __________________________________to the long axis of the bone</a:t>
            </a:r>
          </a:p>
          <a:p>
            <a:r>
              <a:rPr lang="en-US"/>
              <a:t>Compound (open)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do not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/>
              <a:t>Comminuted</a:t>
            </a:r>
          </a:p>
          <a:p>
            <a:pPr lvl="1"/>
            <a:r>
              <a:rPr lang="en-US" sz="2400"/>
              <a:t>bone fragments into __________________________ common in the elderly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ragged break when bone is _____________________________________ common sports injury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broken bone portion pressed inward; typical skull fracture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major types of skin cancer are:</a:t>
            </a:r>
          </a:p>
          <a:p>
            <a:pPr lvl="1"/>
            <a:r>
              <a:rPr lang="en-US"/>
              <a:t>Basal cell carcinoma</a:t>
            </a:r>
          </a:p>
          <a:p>
            <a:pPr lvl="1"/>
            <a:r>
              <a:rPr lang="en-US"/>
              <a:t>Squamous cell carcinoma	</a:t>
            </a:r>
          </a:p>
          <a:p>
            <a:pPr lvl="1"/>
            <a:r>
              <a:rPr lang="en-US"/>
              <a:t>Melanoma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Compression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___________________________________; common in porous bones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epiphysis separates from diaphysis along epiphyseal line; occurs where cartilage cells are dying</a:t>
            </a:r>
          </a:p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incomplete fracture where one side of the bone breaks and the other side bends;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Torn blood vessels hemorrhage</a:t>
            </a:r>
          </a:p>
          <a:p>
            <a:pPr lvl="1">
              <a:lnSpc>
                <a:spcPct val="90000"/>
              </a:lnSpc>
            </a:pPr>
            <a:r>
              <a:rPr lang="en-US"/>
              <a:t>A mass of clotted blood (_______________) forms at the fracture site</a:t>
            </a:r>
          </a:p>
          <a:p>
            <a:pPr lvl="1">
              <a:lnSpc>
                <a:spcPct val="90000"/>
              </a:lnSpc>
            </a:pPr>
            <a:r>
              <a:rPr lang="en-US"/>
              <a:t>Site becomes swollen, painful, and inflamed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1679575"/>
            <a:ext cx="3990975" cy="5178425"/>
          </a:xfrm>
          <a:prstGeom prst="rect">
            <a:avLst/>
          </a:prstGeom>
          <a:noFill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r>
              <a:rPr lang="en-US"/>
              <a:t>Fibrocartilaginous _</a:t>
            </a:r>
          </a:p>
          <a:p>
            <a:r>
              <a:rPr lang="en-US"/>
              <a:t>Granulation tissue (soft callus) forms a few days after the fracture</a:t>
            </a:r>
          </a:p>
          <a:p>
            <a:r>
              <a:rPr lang="en-US"/>
              <a:t>__________________________________ and phagocytic cells begin cleaning debris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938" y="2362200"/>
            <a:ext cx="4183062" cy="44958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fibrocartilaginous callus forms when:</a:t>
            </a:r>
          </a:p>
          <a:p>
            <a:pPr lvl="1"/>
            <a:r>
              <a:rPr lang="en-US"/>
              <a:t>___________________________________ migrate to the fracture and begin reconstructing the bone</a:t>
            </a:r>
          </a:p>
          <a:p>
            <a:pPr lvl="1"/>
            <a:r>
              <a:rPr lang="en-US"/>
              <a:t>Fibroblasts secrete __________________________________ that connect broken bone ends</a:t>
            </a:r>
          </a:p>
          <a:p>
            <a:pPr lvl="1"/>
            <a:endParaRPr lang="en-US"/>
          </a:p>
          <a:p>
            <a:pPr lvl="1"/>
            <a:r>
              <a:rPr lang="en-US"/>
              <a:t>Osteoblasts begin forming spongy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00200"/>
            <a:ext cx="427355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Bony callus formation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bone trabeculae appear in the fibrocartilaginous callus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Fibrocartilaginous callus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Bone callus _____________________________________, and continues until firm union is formed 2-3 months later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1689100"/>
            <a:ext cx="3594100" cy="5168900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525963"/>
          </a:xfrm>
        </p:spPr>
        <p:txBody>
          <a:bodyPr/>
          <a:lstStyle/>
          <a:p>
            <a:r>
              <a:rPr lang="en-US"/>
              <a:t>Bone remodeling</a:t>
            </a:r>
          </a:p>
          <a:p>
            <a:pPr lvl="1"/>
            <a:r>
              <a:rPr lang="en-US"/>
              <a:t>Excess material on the bone shaft exterior and in the medullary canal is removed</a:t>
            </a:r>
          </a:p>
          <a:p>
            <a:pPr lvl="1"/>
            <a:r>
              <a:rPr lang="en-US"/>
              <a:t>________________ is laid down to reconstruct shaft walls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79600"/>
            <a:ext cx="3733800" cy="49784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are inadequately mineralized causing softened, weakened bones</a:t>
            </a:r>
          </a:p>
          <a:p>
            <a:pPr lvl="1"/>
            <a:r>
              <a:rPr lang="en-US"/>
              <a:t>Main symptom is pain when weight is put on the affected bone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</a:t>
            </a:r>
          </a:p>
          <a:p>
            <a:pPr lvl="1"/>
            <a:r>
              <a:rPr lang="en-US"/>
              <a:t>Bones of children are inadequately mineralized causing softened, weakened bones</a:t>
            </a:r>
          </a:p>
          <a:p>
            <a:pPr lvl="1"/>
            <a:r>
              <a:rPr lang="en-US"/>
              <a:t>________________________________ and deformities of the pelvis, skull, and rib cage are common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Cases of Rickets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 has been _</a:t>
            </a:r>
          </a:p>
          <a:p>
            <a:endParaRPr lang="en-US"/>
          </a:p>
          <a:p>
            <a:r>
              <a:rPr lang="en-US"/>
              <a:t>Only isolated cases appear</a:t>
            </a:r>
          </a:p>
          <a:p>
            <a:endParaRPr lang="en-US"/>
          </a:p>
          <a:p>
            <a:r>
              <a:rPr lang="en-US"/>
              <a:t>Example: Infants of breastfeeding mothers deficient in Vitamin D will also be Vitamin D deficient and develop rickets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Osteoporosis</a:t>
            </a:r>
          </a:p>
          <a:p>
            <a:pPr lvl="1"/>
            <a:r>
              <a:rPr lang="en-US"/>
              <a:t>Group of diseases in which _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Occurs most often in postmenopausal women</a:t>
            </a:r>
          </a:p>
          <a:p>
            <a:pPr lvl="1"/>
            <a:endParaRPr lang="en-US"/>
          </a:p>
          <a:p>
            <a:pPr lvl="1"/>
            <a:r>
              <a:rPr lang="en-US"/>
              <a:t>Bones become so fragile that sneezing or stepping off a curb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Basal Cell Carcinoma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________________________________ skin cancer</a:t>
            </a:r>
          </a:p>
          <a:p>
            <a:r>
              <a:rPr lang="en-US" dirty="0"/>
              <a:t>___________________________________ cells proliferate and invade the dermis and hypodermis</a:t>
            </a:r>
          </a:p>
          <a:p>
            <a:pPr lvl="1"/>
            <a:r>
              <a:rPr lang="en-US" dirty="0"/>
              <a:t>Slow growing</a:t>
            </a:r>
          </a:p>
          <a:p>
            <a:pPr lvl="1"/>
            <a:r>
              <a:rPr lang="en-US" dirty="0"/>
              <a:t>do not often metastasize</a:t>
            </a:r>
          </a:p>
          <a:p>
            <a:r>
              <a:rPr lang="en-US" dirty="0"/>
              <a:t>Can be cured by _________________________ in 99% of the cases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Osteoporosis: Treatment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Increased _</a:t>
            </a:r>
          </a:p>
          <a:p>
            <a:r>
              <a:rPr lang="en-US"/>
              <a:t>Hormone (estrogen) replacement therapy (HRT) slows bone loss</a:t>
            </a:r>
          </a:p>
          <a:p>
            <a:r>
              <a:rPr lang="en-US"/>
              <a:t>Natural progesterone cream prompts new bone growth</a:t>
            </a:r>
          </a:p>
          <a:p>
            <a:r>
              <a:rPr lang="en-US"/>
              <a:t>Statins increase bone mineral density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Squamous Cell Carcinoma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Arises from keratinocytes of _</a:t>
            </a:r>
          </a:p>
          <a:p>
            <a:r>
              <a:rPr lang="en-US"/>
              <a:t>Arise most often on _</a:t>
            </a:r>
          </a:p>
          <a:p>
            <a:pPr lvl="1"/>
            <a:r>
              <a:rPr lang="en-US"/>
              <a:t>Grows rapidly </a:t>
            </a:r>
          </a:p>
          <a:p>
            <a:pPr lvl="1"/>
            <a:r>
              <a:rPr lang="en-US"/>
              <a:t>metastasizes _</a:t>
            </a:r>
          </a:p>
          <a:p>
            <a:endParaRPr lang="en-US"/>
          </a:p>
          <a:p>
            <a:r>
              <a:rPr lang="en-US"/>
              <a:t>Prognosis is good if treated by radiation therapy or removed surgically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Cancer of ______________________________ is the most dangerous type of skin cancer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Resistant to 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Melanomas have the following characteristics (ABCD rule)</a:t>
            </a:r>
          </a:p>
          <a:p>
            <a:pPr lvl="1">
              <a:lnSpc>
                <a:spcPct val="90000"/>
              </a:lnSpc>
            </a:pPr>
            <a:r>
              <a:rPr lang="en-US"/>
              <a:t>A: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the two sides of the pigmented area do not match </a:t>
            </a:r>
          </a:p>
          <a:p>
            <a:pPr lvl="1">
              <a:lnSpc>
                <a:spcPct val="90000"/>
              </a:lnSpc>
            </a:pPr>
            <a:r>
              <a:rPr lang="en-US"/>
              <a:t>B: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irregular 	</a:t>
            </a:r>
          </a:p>
          <a:p>
            <a:pPr lvl="2">
              <a:lnSpc>
                <a:spcPct val="90000"/>
              </a:lnSpc>
            </a:pPr>
            <a:r>
              <a:rPr lang="en-US"/>
              <a:t>exhibits indentations</a:t>
            </a:r>
          </a:p>
          <a:p>
            <a:pPr lvl="1">
              <a:lnSpc>
                <a:spcPct val="90000"/>
              </a:lnSpc>
            </a:pPr>
            <a:r>
              <a:rPr lang="en-US"/>
              <a:t>C: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black, brown, tan, and sometimes red or blue</a:t>
            </a:r>
          </a:p>
          <a:p>
            <a:pPr lvl="1">
              <a:lnSpc>
                <a:spcPct val="90000"/>
              </a:lnSpc>
            </a:pPr>
            <a:r>
              <a:rPr lang="en-US"/>
              <a:t>D: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larger than 6 mm (size of a pencil eraser)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1699</Words>
  <Application>Microsoft Office PowerPoint</Application>
  <PresentationFormat>On-screen Show (4:3)</PresentationFormat>
  <Paragraphs>403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Structure of a Nail</vt:lpstr>
      <vt:lpstr>Functions of the Integumentary System</vt:lpstr>
      <vt:lpstr>Functions of the Integumentary System</vt:lpstr>
      <vt:lpstr>Skin Cancer</vt:lpstr>
      <vt:lpstr>Skin Cancer</vt:lpstr>
      <vt:lpstr>Basal Cell Carcinoma</vt:lpstr>
      <vt:lpstr>Squamous Cell Carcinoma</vt:lpstr>
      <vt:lpstr>Melanoma</vt:lpstr>
      <vt:lpstr>Melanoma</vt:lpstr>
      <vt:lpstr>Melanoma</vt:lpstr>
      <vt:lpstr>Burns</vt:lpstr>
      <vt:lpstr>Burns</vt:lpstr>
      <vt:lpstr>Burns</vt:lpstr>
      <vt:lpstr>Rule of Nines</vt:lpstr>
      <vt:lpstr>Classification of Bones</vt:lpstr>
      <vt:lpstr>Classification of Bones: By Shape</vt:lpstr>
      <vt:lpstr>Classification of Bones: By Shape</vt:lpstr>
      <vt:lpstr>Classification of Bones: By Shape</vt:lpstr>
      <vt:lpstr>Classification of Bones: By Shape</vt:lpstr>
      <vt:lpstr>Function of Bones</vt:lpstr>
      <vt:lpstr>Bone Markings</vt:lpstr>
      <vt:lpstr>Bone Markings: Projections –  Sites of Muscle and Ligament Attachment</vt:lpstr>
      <vt:lpstr>Bone Markings: Projections –  Projections That Help to Form Joints</vt:lpstr>
      <vt:lpstr>Bone Markings: Depressions and Openings</vt:lpstr>
      <vt:lpstr>Bone Textures</vt:lpstr>
      <vt:lpstr>Structure of Long Bone</vt:lpstr>
      <vt:lpstr>Structure of Long Bone</vt:lpstr>
      <vt:lpstr>Bone Membranes</vt:lpstr>
      <vt:lpstr>Bone Membranes</vt:lpstr>
      <vt:lpstr>Structure of Short, Irregular, and Flat Bones</vt:lpstr>
      <vt:lpstr>Location of Hematopoietic Tissue  (Red Marrow)</vt:lpstr>
      <vt:lpstr>Microscopic Structure of Bone:  Compact Bone</vt:lpstr>
      <vt:lpstr>Microscopic Structure of Bone:  Compact Bone</vt:lpstr>
      <vt:lpstr>Chemical Composition of Bone: Organic</vt:lpstr>
      <vt:lpstr>Bone Development</vt:lpstr>
      <vt:lpstr>Formation of the Bony Skeleton</vt:lpstr>
      <vt:lpstr>Intramembranous Ossification</vt:lpstr>
      <vt:lpstr>Stages of Intramembranous Ossification</vt:lpstr>
      <vt:lpstr>Endochondral Ossification</vt:lpstr>
      <vt:lpstr>Stages of Endochondral Ossification</vt:lpstr>
      <vt:lpstr>Postnatal Bone Growth</vt:lpstr>
      <vt:lpstr>Functional Zones in Long Bone Growth</vt:lpstr>
      <vt:lpstr>Hormonal Regulation of Bone Growth During Youth</vt:lpstr>
      <vt:lpstr>Response to Mechanical Stress</vt:lpstr>
      <vt:lpstr>Bone Fractures (Breaks)</vt:lpstr>
      <vt:lpstr>Types of Bone Fractures</vt:lpstr>
      <vt:lpstr>Types of Bone Fractures</vt:lpstr>
      <vt:lpstr>Types of Bone Fractures</vt:lpstr>
      <vt:lpstr>Common Types of Fractures</vt:lpstr>
      <vt:lpstr>Common Types of Fractures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Homeostatic Imbalances</vt:lpstr>
      <vt:lpstr>Homeostatic Imbalances</vt:lpstr>
      <vt:lpstr>Isolated Cases of Rickets</vt:lpstr>
      <vt:lpstr>Homeostatic Imbalances</vt:lpstr>
      <vt:lpstr>Osteoporosis: Treatment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of Bones</dc:title>
  <dc:creator>bawargo</dc:creator>
  <cp:lastModifiedBy>Betsy</cp:lastModifiedBy>
  <cp:revision>2</cp:revision>
  <dcterms:created xsi:type="dcterms:W3CDTF">2008-08-26T16:55:00Z</dcterms:created>
  <dcterms:modified xsi:type="dcterms:W3CDTF">2009-09-08T03:25:37Z</dcterms:modified>
</cp:coreProperties>
</file>