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2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DAF5-9CFA-4F4F-85D4-ECBAC19090A3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61D0B-83BF-4FE6-93CF-BE0323520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26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Material, Packet 2 of 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7FE7-1BB2-445C-8B35-5AA021B2788C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0CE0C-CDA1-47A8-9A72-04E2071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5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CE0C-CDA1-47A8-9A72-04E207144E5B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Material, Packet 2 of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2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5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E66E-1E7E-4F39-84B2-D0223552CA45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06B1-3B98-4B09-A71F-44B435DC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6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Temporomandibular Joint (TMJ)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Mandibular</a:t>
            </a:r>
            <a:r>
              <a:rPr lang="en-US" dirty="0" smtClean="0"/>
              <a:t> </a:t>
            </a:r>
            <a:r>
              <a:rPr lang="en-US" dirty="0" err="1" smtClean="0"/>
              <a:t>condyle</a:t>
            </a:r>
            <a:r>
              <a:rPr lang="en-US" dirty="0" smtClean="0"/>
              <a:t> articulate with the _</a:t>
            </a:r>
          </a:p>
          <a:p>
            <a:r>
              <a:rPr lang="en-US" dirty="0" smtClean="0"/>
              <a:t>Two types of movement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____________________________– depression and elevation of mandible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Side to side – (____________________________) grinding of teeth</a:t>
            </a:r>
          </a:p>
        </p:txBody>
      </p:sp>
    </p:spTree>
    <p:extLst>
      <p:ext uri="{BB962C8B-B14F-4D97-AF65-F5344CB8AC3E}">
        <p14:creationId xmlns:p14="http://schemas.microsoft.com/office/powerpoint/2010/main" val="29939923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Osteoarthritis: Treatments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 is slow and _</a:t>
            </a:r>
          </a:p>
          <a:p>
            <a:r>
              <a:rPr lang="en-US" dirty="0" smtClean="0"/>
              <a:t>Treatments include:</a:t>
            </a:r>
          </a:p>
          <a:p>
            <a:pPr lvl="1"/>
            <a:r>
              <a:rPr lang="en-US" dirty="0" smtClean="0"/>
              <a:t>Mild ___________________________________, along with moderate activity</a:t>
            </a:r>
          </a:p>
          <a:p>
            <a:pPr lvl="1"/>
            <a:r>
              <a:rPr lang="en-US" dirty="0" smtClean="0"/>
              <a:t>Magnetic therapy </a:t>
            </a:r>
          </a:p>
          <a:p>
            <a:pPr lvl="1"/>
            <a:r>
              <a:rPr lang="en-US" dirty="0" smtClean="0"/>
              <a:t>Glucosamine sulfate decreases pain and inflammation</a:t>
            </a:r>
          </a:p>
        </p:txBody>
      </p:sp>
    </p:spTree>
    <p:extLst>
      <p:ext uri="{BB962C8B-B14F-4D97-AF65-F5344CB8AC3E}">
        <p14:creationId xmlns:p14="http://schemas.microsoft.com/office/powerpoint/2010/main" val="20460834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Rheumatoid Arthritis (RA)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Chronic, inflammatory, </a:t>
            </a:r>
            <a:r>
              <a:rPr lang="en-US" dirty="0" smtClean="0"/>
              <a:t>______________________________________ of </a:t>
            </a:r>
            <a:r>
              <a:rPr lang="en-US" dirty="0"/>
              <a:t>unknown cause, with an insidious onset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Usually arises between the ages of </a:t>
            </a:r>
            <a:r>
              <a:rPr lang="en-US" dirty="0" smtClean="0"/>
              <a:t>________________, </a:t>
            </a:r>
            <a:r>
              <a:rPr lang="en-US" dirty="0"/>
              <a:t>but may occur at any 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Signs and symptoms include joint tenderness, anemia, osteoporosis, </a:t>
            </a:r>
            <a:r>
              <a:rPr lang="en-US" dirty="0" smtClean="0"/>
              <a:t>_________________________, </a:t>
            </a:r>
            <a:r>
              <a:rPr lang="en-US" dirty="0"/>
              <a:t>and cardiovascular problems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course of RA is marked with </a:t>
            </a:r>
            <a:r>
              <a:rPr lang="en-US" dirty="0" smtClean="0"/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132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Rheumatoid Arthritis: Course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 begins with _________________________ of the affected joint</a:t>
            </a:r>
          </a:p>
          <a:p>
            <a:r>
              <a:rPr lang="en-US" dirty="0" smtClean="0"/>
              <a:t>Inflammatory chemicals are _________________________________ released</a:t>
            </a:r>
          </a:p>
          <a:p>
            <a:r>
              <a:rPr lang="en-US" dirty="0" smtClean="0"/>
              <a:t>Inflammatory blood cells migrate to the joint, causing swelling</a:t>
            </a:r>
          </a:p>
        </p:txBody>
      </p:sp>
    </p:spTree>
    <p:extLst>
      <p:ext uri="{BB962C8B-B14F-4D97-AF65-F5344CB8AC3E}">
        <p14:creationId xmlns:p14="http://schemas.microsoft.com/office/powerpoint/2010/main" val="20743573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5486400" cy="1143000"/>
          </a:xfrm>
        </p:spPr>
        <p:txBody>
          <a:bodyPr/>
          <a:lstStyle/>
          <a:p>
            <a:r>
              <a:rPr lang="en-US" smtClean="0"/>
              <a:t>Rheumatoid Arthritis: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Inflamed ________________________________ thickens into a </a:t>
            </a:r>
            <a:r>
              <a:rPr lang="en-US" dirty="0" err="1" smtClean="0"/>
              <a:t>pannus</a:t>
            </a:r>
            <a:endParaRPr lang="en-US" dirty="0" smtClean="0"/>
          </a:p>
          <a:p>
            <a:r>
              <a:rPr lang="en-US" dirty="0" err="1" smtClean="0"/>
              <a:t>Pannus</a:t>
            </a:r>
            <a:r>
              <a:rPr lang="en-US" dirty="0" smtClean="0"/>
              <a:t> ______________________________ , scar tissue forms, articulating bone ends connect</a:t>
            </a:r>
          </a:p>
          <a:p>
            <a:r>
              <a:rPr lang="en-US" dirty="0" smtClean="0"/>
              <a:t>The end result, _______________________, produces bent, deformed fingers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2894013" cy="231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8847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Rheumatoid Arthritis: Treatment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therapy – _________________, long-term use of antibiotics, and physical therapy</a:t>
            </a:r>
          </a:p>
          <a:p>
            <a:r>
              <a:rPr lang="en-US" dirty="0" smtClean="0"/>
              <a:t>Progressive treatment – anti-inflammatory drugs or _</a:t>
            </a:r>
          </a:p>
          <a:p>
            <a:endParaRPr lang="en-US" dirty="0" smtClean="0"/>
          </a:p>
          <a:p>
            <a:r>
              <a:rPr lang="en-US" dirty="0" smtClean="0"/>
              <a:t>The drug </a:t>
            </a:r>
            <a:r>
              <a:rPr lang="en-US" dirty="0" err="1" smtClean="0"/>
              <a:t>Enbrel</a:t>
            </a:r>
            <a:r>
              <a:rPr lang="en-US" dirty="0" smtClean="0"/>
              <a:t>, a biological response modifier, neutralizes the harmful properties of inflammatory chemicals</a:t>
            </a:r>
          </a:p>
        </p:txBody>
      </p:sp>
    </p:spTree>
    <p:extLst>
      <p:ext uri="{BB962C8B-B14F-4D97-AF65-F5344CB8AC3E}">
        <p14:creationId xmlns:p14="http://schemas.microsoft.com/office/powerpoint/2010/main" val="13822151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of arthritic joints</a:t>
            </a:r>
          </a:p>
        </p:txBody>
      </p:sp>
      <p:pic>
        <p:nvPicPr>
          <p:cNvPr id="400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00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941887" cy="723900"/>
          </a:xfrm>
        </p:spPr>
        <p:txBody>
          <a:bodyPr/>
          <a:lstStyle/>
          <a:p>
            <a:r>
              <a:rPr lang="en-US" sz="4000" smtClean="0"/>
              <a:t>Gouty Arthritis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Deposition of </a:t>
            </a:r>
            <a:r>
              <a:rPr lang="en-US" dirty="0" smtClean="0"/>
              <a:t>________________________________________in </a:t>
            </a:r>
            <a:r>
              <a:rPr lang="en-US" dirty="0"/>
              <a:t>joints </a:t>
            </a:r>
            <a:r>
              <a:rPr lang="en-US" dirty="0" smtClean="0"/>
              <a:t>and </a:t>
            </a:r>
            <a:r>
              <a:rPr lang="en-US" dirty="0"/>
              <a:t>soft tissues, followed by an </a:t>
            </a:r>
            <a:r>
              <a:rPr lang="en-US" dirty="0" smtClean="0"/>
              <a:t>_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Typically</a:t>
            </a:r>
            <a:r>
              <a:rPr lang="en-US" dirty="0"/>
              <a:t>, gouty arthritis affects the joint at the </a:t>
            </a:r>
            <a:r>
              <a:rPr lang="en-US" dirty="0" smtClean="0"/>
              <a:t>_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</a:t>
            </a:r>
            <a:r>
              <a:rPr lang="en-US" dirty="0"/>
              <a:t>untreated gouty arthritis, the </a:t>
            </a:r>
            <a:r>
              <a:rPr lang="en-US" dirty="0" smtClean="0"/>
              <a:t>_________________________________________ and </a:t>
            </a:r>
            <a:r>
              <a:rPr lang="en-US" dirty="0"/>
              <a:t>immobilize the joint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Treatment – </a:t>
            </a:r>
            <a:r>
              <a:rPr lang="en-US" dirty="0" err="1"/>
              <a:t>colchicine</a:t>
            </a:r>
            <a:r>
              <a:rPr lang="en-US" dirty="0"/>
              <a:t>, </a:t>
            </a:r>
            <a:r>
              <a:rPr lang="en-US" dirty="0" err="1"/>
              <a:t>nonsteroidal</a:t>
            </a:r>
            <a:r>
              <a:rPr lang="en-US" dirty="0"/>
              <a:t> anti-inflammatory drugs, and </a:t>
            </a:r>
            <a:r>
              <a:rPr lang="en-US" dirty="0" err="1"/>
              <a:t>glucocorticoids</a:t>
            </a:r>
            <a:endParaRPr lang="en-US" dirty="0"/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03847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1381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Overview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three types of muscle tissue are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These types differ in structure, location, function, and means of activation</a:t>
            </a:r>
          </a:p>
        </p:txBody>
      </p:sp>
    </p:spTree>
    <p:extLst>
      <p:ext uri="{BB962C8B-B14F-4D97-AF65-F5344CB8AC3E}">
        <p14:creationId xmlns:p14="http://schemas.microsoft.com/office/powerpoint/2010/main" val="16249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Similarities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Skeletal and smooth _________________________ are elongated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called _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Muscle contraction depends on two kinds of </a:t>
            </a:r>
            <a:r>
              <a:rPr lang="en-US" sz="2800" dirty="0" err="1" smtClean="0"/>
              <a:t>myofilaments</a:t>
            </a:r>
            <a:r>
              <a:rPr lang="en-US" sz="28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Muscle terminology is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muscle plasma membrane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cytoplasm of a muscle cell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Prefixes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myo</a:t>
            </a:r>
            <a:r>
              <a:rPr lang="en-US" sz="2000" dirty="0" smtClean="0"/>
              <a:t>, </a:t>
            </a:r>
            <a:r>
              <a:rPr lang="en-US" sz="2000" dirty="0" err="1" smtClean="0"/>
              <a:t>mys</a:t>
            </a:r>
            <a:r>
              <a:rPr lang="en-US" sz="2000" dirty="0" smtClean="0"/>
              <a:t>, and </a:t>
            </a:r>
            <a:r>
              <a:rPr lang="en-US" sz="2000" dirty="0" err="1" smtClean="0"/>
              <a:t>sarco</a:t>
            </a:r>
            <a:r>
              <a:rPr lang="en-US" sz="2000" dirty="0" smtClean="0"/>
              <a:t> all refer to _</a:t>
            </a:r>
          </a:p>
        </p:txBody>
      </p:sp>
    </p:spTree>
    <p:extLst>
      <p:ext uri="{BB962C8B-B14F-4D97-AF65-F5344CB8AC3E}">
        <p14:creationId xmlns:p14="http://schemas.microsoft.com/office/powerpoint/2010/main" val="129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 Tissue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obvious ____________________called _</a:t>
            </a:r>
          </a:p>
          <a:p>
            <a:endParaRPr lang="en-US" dirty="0" smtClean="0"/>
          </a:p>
          <a:p>
            <a:r>
              <a:rPr lang="en-US" dirty="0" smtClean="0"/>
              <a:t>Is controlled _</a:t>
            </a:r>
          </a:p>
          <a:p>
            <a:r>
              <a:rPr lang="en-US" dirty="0" smtClean="0"/>
              <a:t>Contracts rapidly </a:t>
            </a:r>
          </a:p>
          <a:p>
            <a:pPr lvl="1"/>
            <a:r>
              <a:rPr lang="en-US" dirty="0" smtClean="0"/>
              <a:t>but _</a:t>
            </a:r>
          </a:p>
          <a:p>
            <a:r>
              <a:rPr lang="en-US" dirty="0" smtClean="0"/>
              <a:t>Is responsible for overall body motility</a:t>
            </a:r>
          </a:p>
          <a:p>
            <a:r>
              <a:rPr lang="en-US" dirty="0" smtClean="0"/>
              <a:t>Is extremely _</a:t>
            </a:r>
          </a:p>
          <a:p>
            <a:r>
              <a:rPr lang="en-US" dirty="0" smtClean="0"/>
              <a:t>can exert wide range of forces </a:t>
            </a:r>
          </a:p>
        </p:txBody>
      </p:sp>
    </p:spTree>
    <p:extLst>
      <p:ext uri="{BB962C8B-B14F-4D97-AF65-F5344CB8AC3E}">
        <p14:creationId xmlns:p14="http://schemas.microsoft.com/office/powerpoint/2010/main" val="8538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Sprains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_____________________________ reinforcing a joint are _</a:t>
            </a:r>
          </a:p>
          <a:p>
            <a:r>
              <a:rPr lang="en-US" dirty="0" smtClean="0"/>
              <a:t>Partially torn ligaments slowly repair themselves</a:t>
            </a:r>
          </a:p>
          <a:p>
            <a:r>
              <a:rPr lang="en-US" dirty="0" smtClean="0"/>
              <a:t>___________________________________ ligaments require prompt surgical repair</a:t>
            </a:r>
          </a:p>
        </p:txBody>
      </p:sp>
    </p:spTree>
    <p:extLst>
      <p:ext uri="{BB962C8B-B14F-4D97-AF65-F5344CB8AC3E}">
        <p14:creationId xmlns:p14="http://schemas.microsoft.com/office/powerpoint/2010/main" val="30725465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Cardiac Muscle Tissue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Occurs _</a:t>
            </a:r>
          </a:p>
          <a:p>
            <a:r>
              <a:rPr lang="en-US" dirty="0" smtClean="0"/>
              <a:t>Is ______________________________ like skeletal muscle </a:t>
            </a:r>
          </a:p>
          <a:p>
            <a:pPr lvl="1"/>
            <a:r>
              <a:rPr lang="en-US" dirty="0" smtClean="0"/>
              <a:t> not _</a:t>
            </a:r>
          </a:p>
          <a:p>
            <a:r>
              <a:rPr lang="en-US" dirty="0" err="1" smtClean="0"/>
              <a:t>Rhythmicity</a:t>
            </a:r>
            <a:r>
              <a:rPr lang="en-US" dirty="0" smtClean="0"/>
              <a:t> controlled by _</a:t>
            </a:r>
          </a:p>
          <a:p>
            <a:pPr lvl="1"/>
            <a:r>
              <a:rPr lang="en-US" dirty="0" smtClean="0"/>
              <a:t>Pacemaker located within the heart</a:t>
            </a:r>
          </a:p>
          <a:p>
            <a:r>
              <a:rPr lang="en-US" dirty="0" smtClean="0"/>
              <a:t>Neural controls temper the heart’s response</a:t>
            </a:r>
          </a:p>
          <a:p>
            <a:pPr lvl="1"/>
            <a:r>
              <a:rPr lang="en-US" dirty="0" smtClean="0"/>
              <a:t>Elevates or depresses rate as needed</a:t>
            </a:r>
          </a:p>
        </p:txBody>
      </p:sp>
    </p:spTree>
    <p:extLst>
      <p:ext uri="{BB962C8B-B14F-4D97-AF65-F5344CB8AC3E}">
        <p14:creationId xmlns:p14="http://schemas.microsoft.com/office/powerpoint/2010/main" val="4031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Smooth Muscle Tissue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Found in the walls of hollow _______________________________organs, </a:t>
            </a:r>
          </a:p>
          <a:p>
            <a:pPr lvl="1"/>
            <a:r>
              <a:rPr lang="en-US" dirty="0" smtClean="0"/>
              <a:t>the _</a:t>
            </a:r>
          </a:p>
          <a:p>
            <a:pPr lvl="1"/>
            <a:r>
              <a:rPr lang="en-US" dirty="0" smtClean="0"/>
              <a:t>urinary bladder, </a:t>
            </a:r>
          </a:p>
          <a:p>
            <a:pPr lvl="1"/>
            <a:r>
              <a:rPr lang="en-US" dirty="0" smtClean="0"/>
              <a:t>respiratory passages</a:t>
            </a:r>
          </a:p>
          <a:p>
            <a:r>
              <a:rPr lang="en-US" dirty="0" smtClean="0"/>
              <a:t>Forces food and other substances through internal body channels</a:t>
            </a:r>
          </a:p>
          <a:p>
            <a:endParaRPr lang="en-US" dirty="0" smtClean="0"/>
          </a:p>
          <a:p>
            <a:r>
              <a:rPr lang="en-US" dirty="0" smtClean="0"/>
              <a:t>It is _</a:t>
            </a:r>
          </a:p>
        </p:txBody>
      </p:sp>
    </p:spTree>
    <p:extLst>
      <p:ext uri="{BB962C8B-B14F-4D97-AF65-F5344CB8AC3E}">
        <p14:creationId xmlns:p14="http://schemas.microsoft.com/office/powerpoint/2010/main" val="2775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Functional Characteristics of Muscle Tissue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ability to receive and respond to stimuli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ability to shorten forcibly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ability to be stretched or extended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ability to recoil and resume the original resting length</a:t>
            </a:r>
          </a:p>
        </p:txBody>
      </p:sp>
    </p:spTree>
    <p:extLst>
      <p:ext uri="{BB962C8B-B14F-4D97-AF65-F5344CB8AC3E}">
        <p14:creationId xmlns:p14="http://schemas.microsoft.com/office/powerpoint/2010/main" val="13932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6288"/>
            <a:ext cx="9144000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Structure and Organization of Skeletal Muscle</a:t>
            </a:r>
          </a:p>
        </p:txBody>
      </p:sp>
    </p:spTree>
    <p:extLst>
      <p:ext uri="{BB962C8B-B14F-4D97-AF65-F5344CB8AC3E}">
        <p14:creationId xmlns:p14="http://schemas.microsoft.com/office/powerpoint/2010/main" val="6046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Structure and Organization of Skeletal Muscle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Table 9.1b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4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muscle is a ___________________________ composed of muscle tissue, blood vessels, nerve fibers, and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1183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800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three connective tissue sheaths are: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fine sheath of _____________________ tissue composed of reticular fibers surrounding each muscle fiber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fibrous connective tissue that surrounds groups of muscle fibers called _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an overcoat of dense regular connective tissue that surrounds the entire muscle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0"/>
            <a:ext cx="3624263" cy="387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4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Muscle: Attachments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skeletal muscles ______________________________ and are attached to bone _</a:t>
            </a:r>
          </a:p>
          <a:p>
            <a:endParaRPr lang="en-US" dirty="0" smtClean="0"/>
          </a:p>
          <a:p>
            <a:r>
              <a:rPr lang="en-US" dirty="0" smtClean="0"/>
              <a:t>When muscles contract the movable bone, the muscle’s _</a:t>
            </a:r>
          </a:p>
        </p:txBody>
      </p:sp>
    </p:spTree>
    <p:extLst>
      <p:ext uri="{BB962C8B-B14F-4D97-AF65-F5344CB8AC3E}">
        <p14:creationId xmlns:p14="http://schemas.microsoft.com/office/powerpoint/2010/main" val="24173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Muscle: Attachments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Muscles attach: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epimysium</a:t>
            </a:r>
            <a:r>
              <a:rPr lang="en-US" dirty="0" smtClean="0"/>
              <a:t> of the muscle is fused to the _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connective tissue wrappings extend beyond the muscle as a _</a:t>
            </a:r>
          </a:p>
        </p:txBody>
      </p:sp>
    </p:spTree>
    <p:extLst>
      <p:ext uri="{BB962C8B-B14F-4D97-AF65-F5344CB8AC3E}">
        <p14:creationId xmlns:p14="http://schemas.microsoft.com/office/powerpoint/2010/main" val="22751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 smtClean="0"/>
              <a:t>Microscopic Anatomy of a Skeletal Muscle Fiber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 dirty="0" smtClean="0"/>
              <a:t>Each fiber is a long, cylindrical cell with __________________________________ just beneath the </a:t>
            </a:r>
            <a:r>
              <a:rPr lang="en-US" dirty="0" err="1" smtClean="0"/>
              <a:t>sarcolemma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Fibers are up to __________________________ long</a:t>
            </a:r>
          </a:p>
          <a:p>
            <a:endParaRPr lang="en-US" dirty="0" smtClean="0"/>
          </a:p>
          <a:p>
            <a:r>
              <a:rPr lang="en-US" dirty="0" smtClean="0"/>
              <a:t>Each cell is a ___________________________ produced by fusion of embryonic cells</a:t>
            </a:r>
          </a:p>
        </p:txBody>
      </p:sp>
    </p:spTree>
    <p:extLst>
      <p:ext uri="{BB962C8B-B14F-4D97-AF65-F5344CB8AC3E}">
        <p14:creationId xmlns:p14="http://schemas.microsoft.com/office/powerpoint/2010/main" val="12021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Cartilage Injuries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snap and pop of overstressed cartilage</a:t>
            </a:r>
          </a:p>
          <a:p>
            <a:r>
              <a:rPr lang="en-US" dirty="0" smtClean="0"/>
              <a:t>Common aerobics injury</a:t>
            </a:r>
          </a:p>
          <a:p>
            <a:r>
              <a:rPr lang="en-US" dirty="0" smtClean="0"/>
              <a:t>Repaired with _</a:t>
            </a:r>
          </a:p>
        </p:txBody>
      </p:sp>
    </p:spTree>
    <p:extLst>
      <p:ext uri="{BB962C8B-B14F-4D97-AF65-F5344CB8AC3E}">
        <p14:creationId xmlns:p14="http://schemas.microsoft.com/office/powerpoint/2010/main" val="12258255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Myofibrils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Myofibrils are densely packed, </a:t>
            </a:r>
            <a:r>
              <a:rPr lang="en-US" dirty="0" err="1" smtClean="0"/>
              <a:t>rodlike</a:t>
            </a:r>
            <a:r>
              <a:rPr lang="en-US" dirty="0" smtClean="0"/>
              <a:t> contractile elements </a:t>
            </a:r>
          </a:p>
          <a:p>
            <a:r>
              <a:rPr lang="en-US" dirty="0" smtClean="0"/>
              <a:t>They make up most of the _</a:t>
            </a:r>
          </a:p>
          <a:p>
            <a:r>
              <a:rPr lang="en-US" dirty="0" smtClean="0"/>
              <a:t>The arrangement of myofibrils creates a repeating series of _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4581525" cy="22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Sarcomeres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smallest ________________________ of a muscle</a:t>
            </a:r>
          </a:p>
          <a:p>
            <a:endParaRPr lang="en-US" dirty="0" smtClean="0"/>
          </a:p>
          <a:p>
            <a:r>
              <a:rPr lang="en-US" dirty="0" smtClean="0"/>
              <a:t>Composed of ______________________________  made up of contractile proteins</a:t>
            </a:r>
          </a:p>
          <a:p>
            <a:pPr lvl="1"/>
            <a:r>
              <a:rPr lang="en-US" dirty="0" err="1" smtClean="0"/>
              <a:t>Myofilaments</a:t>
            </a:r>
            <a:r>
              <a:rPr lang="en-US" dirty="0" smtClean="0"/>
              <a:t> are of two types – _</a:t>
            </a:r>
          </a:p>
        </p:txBody>
      </p:sp>
    </p:spTree>
    <p:extLst>
      <p:ext uri="{BB962C8B-B14F-4D97-AF65-F5344CB8AC3E}">
        <p14:creationId xmlns:p14="http://schemas.microsoft.com/office/powerpoint/2010/main" val="4463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Myofilaments: Banding Pattern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Thick filaments are composed of the </a:t>
            </a:r>
            <a:r>
              <a:rPr lang="en-US" dirty="0" smtClean="0"/>
              <a:t>_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extend </a:t>
            </a:r>
            <a:r>
              <a:rPr lang="en-US" dirty="0"/>
              <a:t>the entire length of an A band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extend across the I band and partway into the A band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Z-disc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coin-shaped sheet of proteins (</a:t>
            </a:r>
            <a:r>
              <a:rPr lang="en-US" dirty="0" err="1"/>
              <a:t>connectins</a:t>
            </a:r>
            <a:r>
              <a:rPr lang="en-US" dirty="0"/>
              <a:t>) that anchors the thin filaments and connects myofibrils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8737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Ultrastructure of Myofilaments: Thick Filaments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marL="231775" indent="-231775"/>
            <a:r>
              <a:rPr lang="en-US" dirty="0" smtClean="0"/>
              <a:t>Each ________________________________ molecule has a rod-like tail and two globular heads</a:t>
            </a:r>
          </a:p>
          <a:p>
            <a:pPr marL="631825"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two interwoven, heavy polypeptide chains</a:t>
            </a:r>
          </a:p>
          <a:p>
            <a:pPr marL="631825" lvl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two smaller, light polypeptide chains called cross bridges</a:t>
            </a:r>
            <a:endParaRPr lang="en-US" i="1" dirty="0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5676900" cy="160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2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Ultrastructure of Myofilaments: Thin Filaments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312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Thin filaments are chiefly composed of the protein _</a:t>
            </a:r>
          </a:p>
          <a:p>
            <a:r>
              <a:rPr lang="en-US" dirty="0" smtClean="0"/>
              <a:t>The subunits contain the ____________________________ to which myosin heads attach during contraction</a:t>
            </a:r>
          </a:p>
          <a:p>
            <a:r>
              <a:rPr lang="en-US" dirty="0" err="1" smtClean="0"/>
              <a:t>Tropomyosin</a:t>
            </a:r>
            <a:r>
              <a:rPr lang="en-US" dirty="0" smtClean="0"/>
              <a:t> and </a:t>
            </a:r>
            <a:r>
              <a:rPr lang="en-US" dirty="0" err="1" smtClean="0"/>
              <a:t>troponin</a:t>
            </a:r>
            <a:r>
              <a:rPr lang="en-US" dirty="0" smtClean="0"/>
              <a:t> are regulatory subunits bound to </a:t>
            </a:r>
            <a:r>
              <a:rPr lang="en-US" dirty="0" err="1" smtClean="0"/>
              <a:t>actin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724400"/>
            <a:ext cx="6496050" cy="1947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14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Sarcoplasmic Reticulum (SR)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 is ___________________________________ that runs longitudinally and _</a:t>
            </a:r>
          </a:p>
          <a:p>
            <a:endParaRPr lang="en-US" dirty="0" smtClean="0"/>
          </a:p>
          <a:p>
            <a:r>
              <a:rPr lang="en-US" dirty="0" smtClean="0"/>
              <a:t>Functions in the regulation of _</a:t>
            </a:r>
          </a:p>
        </p:txBody>
      </p:sp>
    </p:spTree>
    <p:extLst>
      <p:ext uri="{BB962C8B-B14F-4D97-AF65-F5344CB8AC3E}">
        <p14:creationId xmlns:p14="http://schemas.microsoft.com/office/powerpoint/2010/main" val="27186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 Tubules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tubules are continuous with the _</a:t>
            </a:r>
          </a:p>
          <a:p>
            <a:endParaRPr lang="en-US" dirty="0" smtClean="0"/>
          </a:p>
          <a:p>
            <a:r>
              <a:rPr lang="en-US" dirty="0" smtClean="0"/>
              <a:t>They conduct impulses to the _</a:t>
            </a:r>
          </a:p>
          <a:p>
            <a:endParaRPr lang="en-US" dirty="0" smtClean="0"/>
          </a:p>
          <a:p>
            <a:r>
              <a:rPr lang="en-US" dirty="0" smtClean="0"/>
              <a:t>These impulses signal for the release of _</a:t>
            </a:r>
          </a:p>
        </p:txBody>
      </p:sp>
    </p:spTree>
    <p:extLst>
      <p:ext uri="{BB962C8B-B14F-4D97-AF65-F5344CB8AC3E}">
        <p14:creationId xmlns:p14="http://schemas.microsoft.com/office/powerpoint/2010/main" val="12330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Sliding Filament Model of Contraction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 filaments _____________________ past the thick ones so that the </a:t>
            </a:r>
            <a:r>
              <a:rPr lang="en-US" dirty="0" err="1" smtClean="0"/>
              <a:t>actin</a:t>
            </a:r>
            <a:r>
              <a:rPr lang="en-US" dirty="0" smtClean="0"/>
              <a:t> and myosin filaments overlap to a greater degree</a:t>
            </a:r>
          </a:p>
          <a:p>
            <a:r>
              <a:rPr lang="en-US" dirty="0" smtClean="0"/>
              <a:t>In the relaxed state, thin and thick filaments overlap _</a:t>
            </a:r>
          </a:p>
          <a:p>
            <a:endParaRPr lang="en-US" dirty="0" smtClean="0"/>
          </a:p>
          <a:p>
            <a:r>
              <a:rPr lang="en-US" dirty="0" smtClean="0"/>
              <a:t>Upon stimulation, myosin heads bind to </a:t>
            </a:r>
            <a:r>
              <a:rPr lang="en-US" dirty="0" err="1" smtClean="0"/>
              <a:t>actin</a:t>
            </a:r>
            <a:r>
              <a:rPr lang="en-US" dirty="0" smtClean="0"/>
              <a:t> and sliding begins</a:t>
            </a:r>
          </a:p>
        </p:txBody>
      </p:sp>
    </p:spTree>
    <p:extLst>
      <p:ext uri="{BB962C8B-B14F-4D97-AF65-F5344CB8AC3E}">
        <p14:creationId xmlns:p14="http://schemas.microsoft.com/office/powerpoint/2010/main" val="7732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Sliding Filament Model of Contraction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Each myosin head binds and detaches several times during contraction, ______________________________________ to generate tension and propel the thin filaments to the center of the </a:t>
            </a:r>
            <a:r>
              <a:rPr lang="en-US" sz="2800" dirty="0" err="1" smtClean="0"/>
              <a:t>sarcomere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As this event occurs throughout the </a:t>
            </a:r>
            <a:r>
              <a:rPr lang="en-US" sz="2800" dirty="0" err="1" smtClean="0"/>
              <a:t>sarcomeres</a:t>
            </a:r>
            <a:r>
              <a:rPr lang="en-US" sz="2800" dirty="0" smtClean="0"/>
              <a:t>, the _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553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Muscle Contraction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order to contract, a skeletal muscle must:</a:t>
            </a:r>
          </a:p>
          <a:p>
            <a:pPr lvl="1"/>
            <a:r>
              <a:rPr lang="en-US" dirty="0" smtClean="0"/>
              <a:t>Be ____________________________by a nerve ending</a:t>
            </a:r>
          </a:p>
          <a:p>
            <a:pPr lvl="1"/>
            <a:r>
              <a:rPr lang="en-US" dirty="0" smtClean="0"/>
              <a:t>Send an electrical current, or ________________________________</a:t>
            </a:r>
            <a:r>
              <a:rPr lang="en-US" i="1" dirty="0" smtClean="0"/>
              <a:t>,</a:t>
            </a:r>
            <a:r>
              <a:rPr lang="en-US" dirty="0" smtClean="0"/>
              <a:t> along its </a:t>
            </a:r>
            <a:r>
              <a:rPr lang="en-US" dirty="0" err="1" smtClean="0"/>
              <a:t>sarcolemma</a:t>
            </a:r>
            <a:endParaRPr lang="en-US" dirty="0" smtClean="0"/>
          </a:p>
          <a:p>
            <a:pPr lvl="1"/>
            <a:r>
              <a:rPr lang="en-US" dirty="0" smtClean="0"/>
              <a:t>Have a ___________________ in 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levels, the final trigger for contraction</a:t>
            </a:r>
          </a:p>
          <a:p>
            <a:r>
              <a:rPr lang="en-US" dirty="0" smtClean="0"/>
              <a:t>Linking the ______________________________________ is excitation-contraction coupling</a:t>
            </a:r>
          </a:p>
        </p:txBody>
      </p:sp>
    </p:spTree>
    <p:extLst>
      <p:ext uri="{BB962C8B-B14F-4D97-AF65-F5344CB8AC3E}">
        <p14:creationId xmlns:p14="http://schemas.microsoft.com/office/powerpoint/2010/main" val="36048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Dislocations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 when bones are forced out of alignment</a:t>
            </a:r>
          </a:p>
          <a:p>
            <a:r>
              <a:rPr lang="en-US" dirty="0" smtClean="0"/>
              <a:t>Usually accompanied by ___________________________________ inflammation, and joint immobilization</a:t>
            </a:r>
          </a:p>
          <a:p>
            <a:r>
              <a:rPr lang="en-US" dirty="0" smtClean="0"/>
              <a:t>Caused by serious falls and are common sports injuries</a:t>
            </a:r>
          </a:p>
          <a:p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______________________________________ dislocation of a joint</a:t>
            </a:r>
          </a:p>
        </p:txBody>
      </p:sp>
    </p:spTree>
    <p:extLst>
      <p:ext uri="{BB962C8B-B14F-4D97-AF65-F5344CB8AC3E}">
        <p14:creationId xmlns:p14="http://schemas.microsoft.com/office/powerpoint/2010/main" val="30946584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Nerve Stimulus of Skeletal Muscle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Skeletal muscles are stimulated by _______________________________ of the somatic nervous system</a:t>
            </a:r>
          </a:p>
          <a:p>
            <a:r>
              <a:rPr lang="en-US" dirty="0" smtClean="0"/>
              <a:t>Axons of these neurons travel in ____________________to muscle cells</a:t>
            </a:r>
          </a:p>
          <a:p>
            <a:r>
              <a:rPr lang="en-US" dirty="0" smtClean="0"/>
              <a:t>Axons of motor neurons __________________ profusely as they enter muscles</a:t>
            </a:r>
          </a:p>
          <a:p>
            <a:endParaRPr lang="en-US" dirty="0" smtClean="0"/>
          </a:p>
          <a:p>
            <a:r>
              <a:rPr lang="en-US" dirty="0" smtClean="0"/>
              <a:t>Each axonal branch forms a _______________________________________  with a single muscle fiber</a:t>
            </a:r>
          </a:p>
        </p:txBody>
      </p:sp>
    </p:spTree>
    <p:extLst>
      <p:ext uri="{BB962C8B-B14F-4D97-AF65-F5344CB8AC3E}">
        <p14:creationId xmlns:p14="http://schemas.microsoft.com/office/powerpoint/2010/main" val="17976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neuromuscular junction is formed from:</a:t>
            </a:r>
          </a:p>
          <a:p>
            <a:pPr lvl="1"/>
            <a:r>
              <a:rPr lang="en-US" dirty="0" smtClean="0"/>
              <a:t>___________________________________, which have small membranous sacs (synaptic vesicles) that contain the neurotransmitter acetylcholine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ACh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__________________________________of a muscle, which is a specific part of the </a:t>
            </a:r>
            <a:r>
              <a:rPr lang="en-US" dirty="0" err="1" smtClean="0"/>
              <a:t>sarcolemma</a:t>
            </a:r>
            <a:r>
              <a:rPr lang="en-US" dirty="0" smtClean="0"/>
              <a:t> that contains </a:t>
            </a:r>
            <a:r>
              <a:rPr lang="en-US" dirty="0" err="1" smtClean="0"/>
              <a:t>ACh</a:t>
            </a:r>
            <a:r>
              <a:rPr lang="en-US" dirty="0" smtClean="0"/>
              <a:t> receptors and helps form the neuromuscular junction</a:t>
            </a:r>
          </a:p>
        </p:txBody>
      </p:sp>
    </p:spTree>
    <p:extLst>
      <p:ext uri="{BB962C8B-B14F-4D97-AF65-F5344CB8AC3E}">
        <p14:creationId xmlns:p14="http://schemas.microsoft.com/office/powerpoint/2010/main" val="8166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Though exceedingly close, axonal ends and muscle fibers are ____________________________________ called the synaptic cleft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81400"/>
            <a:ext cx="4267200" cy="310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Neuromuscular Junction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When a nerve impulse reaches the end of an axon at the neuromuscular junction:</a:t>
            </a:r>
            <a:endParaRPr lang="en-US" sz="27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___________________________________________  </a:t>
            </a:r>
            <a:r>
              <a:rPr lang="en-US" sz="2400" dirty="0"/>
              <a:t>calcium channels open and allow Ca</a:t>
            </a:r>
            <a:r>
              <a:rPr lang="en-US" sz="2400" baseline="30000" dirty="0"/>
              <a:t>2+</a:t>
            </a:r>
            <a:r>
              <a:rPr lang="en-US" sz="2400" dirty="0"/>
              <a:t> to enter the axon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n-US" sz="2400" dirty="0"/>
              <a:t> causes axonal vesicles to </a:t>
            </a:r>
            <a:r>
              <a:rPr lang="en-US" sz="2400" dirty="0" smtClean="0"/>
              <a:t>____________________ with </a:t>
            </a:r>
            <a:r>
              <a:rPr lang="en-US" sz="2400" dirty="0"/>
              <a:t>the axonal membrane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This fusion releases </a:t>
            </a:r>
            <a:r>
              <a:rPr lang="en-US" sz="2400" dirty="0" smtClean="0"/>
              <a:t>_____________________ into </a:t>
            </a:r>
            <a:r>
              <a:rPr lang="en-US" sz="2400" dirty="0"/>
              <a:t>the synaptic cleft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err="1"/>
              <a:t>ACh</a:t>
            </a:r>
            <a:r>
              <a:rPr lang="en-US" sz="2400" dirty="0"/>
              <a:t> </a:t>
            </a:r>
            <a:r>
              <a:rPr lang="en-US" sz="2400" dirty="0" smtClean="0"/>
              <a:t>_______________________________ across </a:t>
            </a:r>
            <a:r>
              <a:rPr lang="en-US" sz="2400" dirty="0"/>
              <a:t>the synaptic cleft to </a:t>
            </a:r>
            <a:r>
              <a:rPr lang="en-US" sz="2400" dirty="0" err="1"/>
              <a:t>ACh</a:t>
            </a:r>
            <a:r>
              <a:rPr lang="en-US" sz="2400" dirty="0"/>
              <a:t> receptors on the </a:t>
            </a:r>
            <a:r>
              <a:rPr lang="en-US" sz="2400" dirty="0" err="1"/>
              <a:t>sarcolemma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Binding of </a:t>
            </a:r>
            <a:r>
              <a:rPr lang="en-US" sz="2400" dirty="0" err="1"/>
              <a:t>ACh</a:t>
            </a:r>
            <a:r>
              <a:rPr lang="en-US" sz="2400" dirty="0"/>
              <a:t> to its receptors </a:t>
            </a:r>
            <a:r>
              <a:rPr lang="en-US" sz="2400" dirty="0" smtClean="0"/>
              <a:t>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89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Destruction of Acetylcholine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ACh</a:t>
            </a:r>
            <a:r>
              <a:rPr lang="en-US" dirty="0" smtClean="0"/>
              <a:t> bound to </a:t>
            </a:r>
            <a:r>
              <a:rPr lang="en-US" dirty="0" err="1" smtClean="0"/>
              <a:t>ACh</a:t>
            </a:r>
            <a:r>
              <a:rPr lang="en-US" dirty="0" smtClean="0"/>
              <a:t> receptors is quickly _____________________________________by the enzyme _</a:t>
            </a:r>
          </a:p>
          <a:p>
            <a:endParaRPr lang="en-US" dirty="0" smtClean="0"/>
          </a:p>
          <a:p>
            <a:r>
              <a:rPr lang="en-US" dirty="0" smtClean="0"/>
              <a:t>This destruction prevents __________________________________  in the absence of additional stimuli</a:t>
            </a:r>
          </a:p>
        </p:txBody>
      </p:sp>
    </p:spTree>
    <p:extLst>
      <p:ext uri="{BB962C8B-B14F-4D97-AF65-F5344CB8AC3E}">
        <p14:creationId xmlns:p14="http://schemas.microsoft.com/office/powerpoint/2010/main" val="21156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Inflammatory and Degenerative Conditions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Bursitis</a:t>
            </a:r>
          </a:p>
          <a:p>
            <a:pPr lvl="1"/>
            <a:r>
              <a:rPr lang="en-US" dirty="0" smtClean="0"/>
              <a:t>An inflammation of a ______________________ , usually caused by a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 are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Treated with anti-inflammatory drugs; excessive fluid may be aspirated</a:t>
            </a:r>
          </a:p>
        </p:txBody>
      </p:sp>
    </p:spTree>
    <p:extLst>
      <p:ext uri="{BB962C8B-B14F-4D97-AF65-F5344CB8AC3E}">
        <p14:creationId xmlns:p14="http://schemas.microsoft.com/office/powerpoint/2010/main" val="10570619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Inflammatory and Degenerative Conditions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Tendonitis</a:t>
            </a:r>
          </a:p>
          <a:p>
            <a:pPr lvl="1"/>
            <a:r>
              <a:rPr lang="en-US" dirty="0" smtClean="0"/>
              <a:t>Inflammation of _______________________________________ typically caused by overuse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 and treatment are similar to _</a:t>
            </a:r>
          </a:p>
        </p:txBody>
      </p:sp>
    </p:spTree>
    <p:extLst>
      <p:ext uri="{BB962C8B-B14F-4D97-AF65-F5344CB8AC3E}">
        <p14:creationId xmlns:p14="http://schemas.microsoft.com/office/powerpoint/2010/main" val="26488295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Arthritis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More than </a:t>
            </a:r>
            <a:r>
              <a:rPr lang="en-US" dirty="0" smtClean="0"/>
              <a:t>______________________________ of </a:t>
            </a:r>
            <a:r>
              <a:rPr lang="en-US" dirty="0"/>
              <a:t>inflammatory or degenerative diseases that damage the joints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Most widespread crippling disease in the U.S.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Symptoms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pain, stiffness, and </a:t>
            </a:r>
            <a:r>
              <a:rPr lang="en-US" dirty="0" smtClean="0"/>
              <a:t>_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Acute forms are caused by </a:t>
            </a:r>
            <a:r>
              <a:rPr lang="en-US" dirty="0" smtClean="0"/>
              <a:t>___________________________ and </a:t>
            </a:r>
            <a:r>
              <a:rPr lang="en-US" dirty="0"/>
              <a:t>are treated with antibiotics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Chronic forms include osteoarthritis, rheumatoid arthritis, and gouty arthritis</a:t>
            </a:r>
          </a:p>
        </p:txBody>
      </p:sp>
    </p:spTree>
    <p:extLst>
      <p:ext uri="{BB962C8B-B14F-4D97-AF65-F5344CB8AC3E}">
        <p14:creationId xmlns:p14="http://schemas.microsoft.com/office/powerpoint/2010/main" val="3079570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4876800" cy="1143000"/>
          </a:xfrm>
        </p:spPr>
        <p:txBody>
          <a:bodyPr/>
          <a:lstStyle/>
          <a:p>
            <a:r>
              <a:rPr lang="en-US" smtClean="0"/>
              <a:t>Osteoarthritis (OA)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common chronic arthritis; often called “______________________________ ” arthritis</a:t>
            </a:r>
          </a:p>
          <a:p>
            <a:r>
              <a:rPr lang="en-US" dirty="0" smtClean="0"/>
              <a:t>Affects _______________________more than men</a:t>
            </a:r>
          </a:p>
          <a:p>
            <a:r>
              <a:rPr lang="en-US" dirty="0" smtClean="0"/>
              <a:t>______________of all Americans develop OA</a:t>
            </a:r>
          </a:p>
          <a:p>
            <a:r>
              <a:rPr lang="en-US" dirty="0" smtClean="0"/>
              <a:t>More prevalent in the aged, and is probably related to the normal aging process</a:t>
            </a:r>
          </a:p>
        </p:txBody>
      </p:sp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"/>
            <a:ext cx="2867025" cy="229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333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Osteoarthritis: Course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OA reflects the years of </a:t>
            </a:r>
            <a:r>
              <a:rPr lang="en-US" dirty="0" smtClean="0"/>
              <a:t>________________________________________ causing </a:t>
            </a:r>
            <a:r>
              <a:rPr lang="en-US" dirty="0"/>
              <a:t>increased production of metalloproteinase enzymes that break down cartilage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 </a:t>
            </a:r>
            <a:r>
              <a:rPr lang="en-US" dirty="0"/>
              <a:t>one ages, cartilage is destroyed more quickly than it is replaced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exposed bone ends </a:t>
            </a:r>
            <a:r>
              <a:rPr lang="en-US" dirty="0" smtClean="0"/>
              <a:t>________________________, </a:t>
            </a:r>
            <a:r>
              <a:rPr lang="en-US" dirty="0"/>
              <a:t>enlarge, form bone spurs, and </a:t>
            </a:r>
            <a:r>
              <a:rPr lang="en-US" dirty="0" smtClean="0"/>
              <a:t>_</a:t>
            </a: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Joints </a:t>
            </a:r>
            <a:r>
              <a:rPr lang="en-US" dirty="0"/>
              <a:t>most affected are the cervical and lumbar spine, fingers, knuckles, knees, and hips</a:t>
            </a:r>
          </a:p>
        </p:txBody>
      </p:sp>
    </p:spTree>
    <p:extLst>
      <p:ext uri="{BB962C8B-B14F-4D97-AF65-F5344CB8AC3E}">
        <p14:creationId xmlns:p14="http://schemas.microsoft.com/office/powerpoint/2010/main" val="14622829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Microsoft Office PowerPoint</Application>
  <PresentationFormat>On-screen Show (4:3)</PresentationFormat>
  <Paragraphs>253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Temporomandibular Joint (TMJ)</vt:lpstr>
      <vt:lpstr>Sprains</vt:lpstr>
      <vt:lpstr>Cartilage Injuries</vt:lpstr>
      <vt:lpstr>Dislocations</vt:lpstr>
      <vt:lpstr>Inflammatory and Degenerative Conditions</vt:lpstr>
      <vt:lpstr>Inflammatory and Degenerative Conditions</vt:lpstr>
      <vt:lpstr>Arthritis</vt:lpstr>
      <vt:lpstr>Osteoarthritis (OA)</vt:lpstr>
      <vt:lpstr>Osteoarthritis: Course</vt:lpstr>
      <vt:lpstr>Osteoarthritis: Treatments</vt:lpstr>
      <vt:lpstr>Rheumatoid Arthritis (RA)</vt:lpstr>
      <vt:lpstr>Rheumatoid Arthritis: Course</vt:lpstr>
      <vt:lpstr>Rheumatoid Arthritis:</vt:lpstr>
      <vt:lpstr>Rheumatoid Arthritis: Treatment</vt:lpstr>
      <vt:lpstr>Comparison of arthritic joints</vt:lpstr>
      <vt:lpstr>Gouty Arthritis</vt:lpstr>
      <vt:lpstr>Muscle Overview</vt:lpstr>
      <vt:lpstr>Muscle Similarities</vt:lpstr>
      <vt:lpstr>Skeletal Muscle Tissue</vt:lpstr>
      <vt:lpstr>Cardiac Muscle Tissue</vt:lpstr>
      <vt:lpstr>Smooth Muscle Tissue</vt:lpstr>
      <vt:lpstr>Functional Characteristics of Muscle Tissue</vt:lpstr>
      <vt:lpstr>Structure and Organization of Skeletal Muscle</vt:lpstr>
      <vt:lpstr>Structure and Organization of Skeletal Muscle</vt:lpstr>
      <vt:lpstr>Skeletal Muscle</vt:lpstr>
      <vt:lpstr>Skeletal Muscle</vt:lpstr>
      <vt:lpstr>Skeletal Muscle: Attachments</vt:lpstr>
      <vt:lpstr>Skeletal Muscle: Attachments</vt:lpstr>
      <vt:lpstr>Microscopic Anatomy of a Skeletal Muscle Fiber</vt:lpstr>
      <vt:lpstr>Myofibrils</vt:lpstr>
      <vt:lpstr>Sarcomeres</vt:lpstr>
      <vt:lpstr>Myofilaments: Banding Pattern</vt:lpstr>
      <vt:lpstr>Ultrastructure of Myofilaments: Thick Filaments</vt:lpstr>
      <vt:lpstr>Ultrastructure of Myofilaments: Thin Filaments</vt:lpstr>
      <vt:lpstr>Sarcoplasmic Reticulum (SR)</vt:lpstr>
      <vt:lpstr>T Tubules</vt:lpstr>
      <vt:lpstr>Sliding Filament Model of Contraction</vt:lpstr>
      <vt:lpstr>Sliding Filament Model of Contraction</vt:lpstr>
      <vt:lpstr>Skeletal Muscle Contraction</vt:lpstr>
      <vt:lpstr>Nerve Stimulus of Skeletal Muscle</vt:lpstr>
      <vt:lpstr>Neuromuscular Junction</vt:lpstr>
      <vt:lpstr>Neuromuscular Junction</vt:lpstr>
      <vt:lpstr>Neuromuscular Junction</vt:lpstr>
      <vt:lpstr>Destruction of Acetylcholine</vt:lpstr>
    </vt:vector>
  </TitlesOfParts>
  <Company>Illinois State University / 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Temporomandibular Joint (TMJ)</dc:title>
  <dc:creator>bawargo</dc:creator>
  <cp:lastModifiedBy>bawargo</cp:lastModifiedBy>
  <cp:revision>2</cp:revision>
  <dcterms:created xsi:type="dcterms:W3CDTF">2011-09-06T18:01:38Z</dcterms:created>
  <dcterms:modified xsi:type="dcterms:W3CDTF">2011-09-06T18:07:33Z</dcterms:modified>
</cp:coreProperties>
</file>