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0943C-1DB3-463C-9CDF-BB71714CBD79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BB4D4-2E95-4952-8E9F-998A368283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72706-116F-4E9B-A9A4-E714EA11058D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8F0C-E197-439F-B3D9-2B8C614E9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8F0C-E197-439F-B3D9-2B8C614E9DAA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9C48-6B5E-45C5-9B69-45806C56D8E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ECA2-5A0E-44A9-A0AE-F2369D4F9A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Joints (Articulations)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___________________________________ parts of the skeleton</a:t>
            </a:r>
          </a:p>
          <a:p>
            <a:r>
              <a:rPr lang="en-US"/>
              <a:t>Articulation – _</a:t>
            </a:r>
          </a:p>
          <a:p>
            <a:endParaRPr lang="en-US"/>
          </a:p>
          <a:p>
            <a:r>
              <a:rPr lang="en-US"/>
              <a:t>Functions of joints</a:t>
            </a:r>
          </a:p>
          <a:p>
            <a:pPr lvl="1"/>
            <a:r>
              <a:rPr lang="en-US"/>
              <a:t>Give the skeleton _</a:t>
            </a:r>
          </a:p>
          <a:p>
            <a:pPr lvl="1"/>
            <a:r>
              <a:rPr lang="en-US"/>
              <a:t>Hold the skeleton together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Cartilaginous Joints: Symphyses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___________________________________ covers the articulating surface of the bone and is ___________________________ to an intervening pad of fibrocartilage</a:t>
            </a:r>
          </a:p>
          <a:p>
            <a:r>
              <a:rPr lang="en-US"/>
              <a:t>Amphiarthrotic joints designed for _</a:t>
            </a:r>
          </a:p>
          <a:p>
            <a:endParaRPr lang="en-US"/>
          </a:p>
          <a:p>
            <a:r>
              <a:rPr lang="en-US"/>
              <a:t>Examples include _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</a:t>
            </a:r>
          </a:p>
        </p:txBody>
      </p:sp>
      <p:sp>
        <p:nvSpPr>
          <p:cNvPr id="3123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Those joints in which the articulating bones are separated by a _</a:t>
            </a:r>
          </a:p>
          <a:p>
            <a:r>
              <a:rPr lang="en-US"/>
              <a:t>All are ______________________________ diarthroses</a:t>
            </a:r>
          </a:p>
          <a:p>
            <a:endParaRPr lang="en-US"/>
          </a:p>
          <a:p>
            <a:r>
              <a:rPr lang="en-US"/>
              <a:t>Examples – ___________________________, and most joints of the body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General Structure</a:t>
            </a:r>
          </a:p>
        </p:txBody>
      </p:sp>
      <p:sp>
        <p:nvSpPr>
          <p:cNvPr id="3133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Synovial joints all have the following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Joint _______________________________ cavity</a:t>
            </a:r>
          </a:p>
          <a:p>
            <a:pPr lvl="1"/>
            <a:r>
              <a:rPr lang="en-US"/>
              <a:t>Articular capsule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Reinforcing _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Synovial Joints: Friction-Reducing Structures</a:t>
            </a:r>
          </a:p>
        </p:txBody>
      </p:sp>
      <p:sp>
        <p:nvSpPr>
          <p:cNvPr id="31539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__________________________________ – flattened, fibrous sacs lined with synovial membranes and containing synovial fluid</a:t>
            </a:r>
          </a:p>
          <a:p>
            <a:r>
              <a:rPr lang="en-US"/>
              <a:t>Common where ligaments, muscles, skin, tendons, or _</a:t>
            </a:r>
          </a:p>
          <a:p>
            <a:endParaRPr lang="en-US"/>
          </a:p>
          <a:p>
            <a:r>
              <a:rPr lang="en-US"/>
              <a:t>Tendon sheath – ___________________________________ that wraps completely around a tendon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Stability</a:t>
            </a:r>
          </a:p>
        </p:txBody>
      </p:sp>
      <p:sp>
        <p:nvSpPr>
          <p:cNvPr id="3174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Stability is determined by:</a:t>
            </a:r>
          </a:p>
          <a:p>
            <a:pPr lvl="1"/>
            <a:r>
              <a:rPr lang="en-US"/>
              <a:t>Articular surfaces –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Ligaments – unite bones and _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Stability</a:t>
            </a:r>
          </a:p>
        </p:txBody>
      </p:sp>
      <p:sp>
        <p:nvSpPr>
          <p:cNvPr id="3389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Muscle tone is accomplished by:</a:t>
            </a:r>
          </a:p>
          <a:p>
            <a:pPr lvl="1"/>
            <a:r>
              <a:rPr lang="en-US"/>
              <a:t>_______________________________________ across joints acting as stabilizing factors</a:t>
            </a:r>
          </a:p>
          <a:p>
            <a:pPr lvl="1"/>
            <a:endParaRPr lang="en-US"/>
          </a:p>
          <a:p>
            <a:pPr lvl="1"/>
            <a:r>
              <a:rPr lang="en-US"/>
              <a:t>Tendons that are kept tight at all times by muscle tone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Movement</a:t>
            </a:r>
          </a:p>
        </p:txBody>
      </p:sp>
      <p:sp>
        <p:nvSpPr>
          <p:cNvPr id="3184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two muscle attachments across a joint are:</a:t>
            </a:r>
          </a:p>
          <a:p>
            <a:pPr lvl="1"/>
            <a:r>
              <a:rPr lang="en-US"/>
              <a:t>__________________________________ – attachment to the immovable bone</a:t>
            </a:r>
          </a:p>
          <a:p>
            <a:pPr lvl="1"/>
            <a:r>
              <a:rPr lang="en-US"/>
              <a:t>__________________________________ – attachment to the movable bone</a:t>
            </a:r>
          </a:p>
          <a:p>
            <a:r>
              <a:rPr lang="en-US"/>
              <a:t>Described as movement along transverse, frontal, or sagittal planes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Range of Motion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______________________________________ – slipping movements only</a:t>
            </a:r>
          </a:p>
          <a:p>
            <a:r>
              <a:rPr lang="en-US"/>
              <a:t>______________________________________ – movement in one plane</a:t>
            </a:r>
          </a:p>
          <a:p>
            <a:r>
              <a:rPr lang="en-US"/>
              <a:t>______________________________________ – movement in two planes</a:t>
            </a:r>
          </a:p>
          <a:p>
            <a:r>
              <a:rPr lang="en-US"/>
              <a:t>______________________________________ – movement in or around all three planes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Gliding Movements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flat bone surface glides or slips over another similar surface</a:t>
            </a:r>
          </a:p>
          <a:p>
            <a:r>
              <a:rPr lang="en-US"/>
              <a:t>Examples – ___________________________ and intertarsal joints, and between the _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Angular Movement</a:t>
            </a:r>
          </a:p>
        </p:txBody>
      </p:sp>
      <p:sp>
        <p:nvSpPr>
          <p:cNvPr id="3215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Flexion —  </a:t>
            </a:r>
          </a:p>
          <a:p>
            <a:endParaRPr lang="en-US"/>
          </a:p>
          <a:p>
            <a:r>
              <a:rPr lang="en-US"/>
              <a:t>Extension — reverse of flexion; _</a:t>
            </a:r>
          </a:p>
          <a:p>
            <a:endParaRPr lang="en-US"/>
          </a:p>
          <a:p>
            <a:r>
              <a:rPr lang="en-US"/>
              <a:t>Dorsiflexion and plantar flexion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Joints: Structural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Structural classification focuses on the material binding bones together and _</a:t>
            </a:r>
          </a:p>
          <a:p>
            <a:endParaRPr lang="en-US"/>
          </a:p>
          <a:p>
            <a:r>
              <a:rPr lang="en-US"/>
              <a:t>The three structural classifications are: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Angular Movement</a:t>
            </a:r>
          </a:p>
        </p:txBody>
      </p:sp>
      <p:sp>
        <p:nvSpPr>
          <p:cNvPr id="3399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Abduction — movement _</a:t>
            </a:r>
          </a:p>
          <a:p>
            <a:endParaRPr lang="en-US"/>
          </a:p>
          <a:p>
            <a:r>
              <a:rPr lang="en-US"/>
              <a:t>Adduction — movement _</a:t>
            </a:r>
          </a:p>
          <a:p>
            <a:endParaRPr lang="en-US"/>
          </a:p>
          <a:p>
            <a:r>
              <a:rPr lang="en-US"/>
              <a:t>Circumduction — _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  <p:sp>
        <p:nvSpPr>
          <p:cNvPr id="326663" name="Rectangle 7"/>
          <p:cNvSpPr>
            <a:spLocks noGrp="1" noChangeArrowheads="1"/>
          </p:cNvSpPr>
          <p:nvPr>
            <p:ph idx="1"/>
          </p:nvPr>
        </p:nvSpPr>
        <p:spPr>
          <a:xfrm>
            <a:off x="415925" y="1311275"/>
            <a:ext cx="7807325" cy="5214938"/>
          </a:xfrm>
        </p:spPr>
        <p:txBody>
          <a:bodyPr/>
          <a:lstStyle/>
          <a:p>
            <a:r>
              <a:rPr lang="en-US"/>
              <a:t>The turning of a bone _</a:t>
            </a:r>
          </a:p>
          <a:p>
            <a:endParaRPr lang="en-US"/>
          </a:p>
          <a:p>
            <a:r>
              <a:rPr lang="en-US"/>
              <a:t>Examples</a:t>
            </a:r>
          </a:p>
          <a:p>
            <a:pPr lvl="1"/>
            <a:r>
              <a:rPr lang="en-US"/>
              <a:t>Between _</a:t>
            </a:r>
          </a:p>
          <a:p>
            <a:pPr lvl="1"/>
            <a:endParaRPr lang="en-US"/>
          </a:p>
          <a:p>
            <a:pPr lvl="1"/>
            <a:r>
              <a:rPr lang="en-US"/>
              <a:t>Hip and _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Movements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Inversion and eversion</a:t>
            </a:r>
          </a:p>
          <a:p>
            <a:r>
              <a:rPr lang="en-US"/>
              <a:t> </a:t>
            </a:r>
          </a:p>
          <a:p>
            <a:r>
              <a:rPr lang="en-US"/>
              <a:t>Elevation and depression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Plane Joint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1311275"/>
            <a:ext cx="4548188" cy="5214938"/>
          </a:xfrm>
        </p:spPr>
        <p:txBody>
          <a:bodyPr/>
          <a:lstStyle/>
          <a:p>
            <a:r>
              <a:rPr lang="en-US"/>
              <a:t>Plane joints</a:t>
            </a:r>
          </a:p>
          <a:p>
            <a:pPr lvl="1"/>
            <a:r>
              <a:rPr lang="en-US"/>
              <a:t>Articular surfaces are essentially _</a:t>
            </a:r>
          </a:p>
          <a:p>
            <a:pPr lvl="1"/>
            <a:r>
              <a:rPr lang="en-US"/>
              <a:t>Allow only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Only examples of _</a:t>
            </a:r>
          </a:p>
        </p:txBody>
      </p:sp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77938"/>
            <a:ext cx="4017963" cy="3917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Synovial Joints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1311275"/>
            <a:ext cx="4891088" cy="5214938"/>
          </a:xfrm>
        </p:spPr>
        <p:txBody>
          <a:bodyPr/>
          <a:lstStyle/>
          <a:p>
            <a:r>
              <a:rPr lang="en-US"/>
              <a:t>Hinge joints</a:t>
            </a:r>
          </a:p>
          <a:p>
            <a:pPr lvl="1"/>
            <a:r>
              <a:rPr lang="en-US"/>
              <a:t>Cylindrical projections of one bone fits into a trough-shaped surface on another</a:t>
            </a:r>
          </a:p>
          <a:p>
            <a:pPr lvl="1"/>
            <a:r>
              <a:rPr lang="en-US"/>
              <a:t>Motion is along a _</a:t>
            </a:r>
          </a:p>
          <a:p>
            <a:pPr lvl="1"/>
            <a:endParaRPr lang="en-US"/>
          </a:p>
          <a:p>
            <a:pPr lvl="1"/>
            <a:r>
              <a:rPr lang="en-US"/>
              <a:t>Uniaxial joints permit _</a:t>
            </a:r>
          </a:p>
          <a:p>
            <a:pPr lvl="2"/>
            <a:endParaRPr lang="en-US"/>
          </a:p>
          <a:p>
            <a:pPr lvl="2"/>
            <a:r>
              <a:rPr lang="en-US"/>
              <a:t>Examples: _</a:t>
            </a:r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912938"/>
            <a:ext cx="3392488" cy="34051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4695825" cy="723900"/>
          </a:xfrm>
        </p:spPr>
        <p:txBody>
          <a:bodyPr>
            <a:normAutofit fontScale="90000"/>
          </a:bodyPr>
          <a:lstStyle/>
          <a:p>
            <a:r>
              <a:rPr lang="en-US"/>
              <a:t>Pivot Joints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1311275"/>
            <a:ext cx="7769225" cy="5214938"/>
          </a:xfrm>
        </p:spPr>
        <p:txBody>
          <a:bodyPr/>
          <a:lstStyle/>
          <a:p>
            <a:r>
              <a:rPr lang="en-US"/>
              <a:t>Rounded end of one </a:t>
            </a:r>
            <a:br>
              <a:rPr lang="en-US"/>
            </a:br>
            <a:r>
              <a:rPr lang="en-US"/>
              <a:t>bone protrudes into </a:t>
            </a:r>
            <a:br>
              <a:rPr lang="en-US"/>
            </a:br>
            <a:r>
              <a:rPr lang="en-US"/>
              <a:t>a “sleeve,” or ring, </a:t>
            </a:r>
            <a:br>
              <a:rPr lang="en-US"/>
            </a:br>
            <a:r>
              <a:rPr lang="en-US"/>
              <a:t>composed of bone </a:t>
            </a:r>
            <a:br>
              <a:rPr lang="en-US"/>
            </a:br>
            <a:r>
              <a:rPr lang="en-US"/>
              <a:t>(and possibly ligaments) of another</a:t>
            </a:r>
          </a:p>
          <a:p>
            <a:r>
              <a:rPr lang="en-US"/>
              <a:t>Only _</a:t>
            </a:r>
          </a:p>
          <a:p>
            <a:pPr lvl="1"/>
            <a:r>
              <a:rPr lang="en-US"/>
              <a:t>Examples: joint between the _</a:t>
            </a: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0"/>
            <a:ext cx="4064000" cy="3165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Condyloid or Ellipsoidal Joints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1311275"/>
            <a:ext cx="4646613" cy="5214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Oval articular surface of one bone fits into a complementary depression in another</a:t>
            </a:r>
          </a:p>
          <a:p>
            <a:pPr>
              <a:lnSpc>
                <a:spcPct val="90000"/>
              </a:lnSpc>
            </a:pPr>
            <a:r>
              <a:rPr lang="en-US"/>
              <a:t>Both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Biaxial joints permit all angular motions</a:t>
            </a:r>
          </a:p>
          <a:p>
            <a:pPr>
              <a:lnSpc>
                <a:spcPct val="90000"/>
              </a:lnSpc>
            </a:pPr>
            <a:r>
              <a:rPr lang="en-US"/>
              <a:t>Examples: radiocarpal (wrist) joints, and _</a:t>
            </a: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838" y="2351088"/>
            <a:ext cx="3856037" cy="26209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3989388"/>
            <a:ext cx="3314700" cy="2868612"/>
          </a:xfrm>
          <a:prstGeom prst="rect">
            <a:avLst/>
          </a:prstGeom>
          <a:noFill/>
        </p:spPr>
      </p:pic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Saddle Joints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1311275"/>
            <a:ext cx="5567363" cy="5214938"/>
          </a:xfrm>
        </p:spPr>
        <p:txBody>
          <a:bodyPr/>
          <a:lstStyle/>
          <a:p>
            <a:r>
              <a:rPr lang="en-US"/>
              <a:t>Similar to condyloid joints but allow _</a:t>
            </a:r>
          </a:p>
          <a:p>
            <a:r>
              <a:rPr lang="en-US"/>
              <a:t>Each articular surface has both a _</a:t>
            </a:r>
          </a:p>
          <a:p>
            <a:pPr lvl="1"/>
            <a:endParaRPr lang="en-US"/>
          </a:p>
          <a:p>
            <a:pPr lvl="1"/>
            <a:r>
              <a:rPr lang="en-US"/>
              <a:t>Example: _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Ball-and-Socket Joints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spherical or hemispherical head of one bone articulates with a _</a:t>
            </a:r>
          </a:p>
          <a:p>
            <a:r>
              <a:rPr lang="en-US"/>
              <a:t>Multiaxial joints permit the _</a:t>
            </a:r>
          </a:p>
          <a:p>
            <a:pPr lvl="1"/>
            <a:endParaRPr lang="en-US"/>
          </a:p>
          <a:p>
            <a:pPr lvl="1"/>
            <a:r>
              <a:rPr lang="en-US"/>
              <a:t>Examples: _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8" y="4133850"/>
            <a:ext cx="3568700" cy="24209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Knee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 joint of the body</a:t>
            </a:r>
          </a:p>
          <a:p>
            <a:r>
              <a:rPr lang="en-US"/>
              <a:t>Allows _</a:t>
            </a:r>
          </a:p>
          <a:p>
            <a:r>
              <a:rPr lang="en-US"/>
              <a:t>Three joints in one surrounded by a single joint cavity</a:t>
            </a:r>
          </a:p>
          <a:p>
            <a:pPr lvl="1"/>
            <a:r>
              <a:rPr lang="en-US"/>
              <a:t>Femoropatellar joint</a:t>
            </a:r>
          </a:p>
          <a:p>
            <a:pPr lvl="1"/>
            <a:r>
              <a:rPr lang="en-US"/>
              <a:t>Lateral and medial tibiofemoral joints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Joints: Functional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________________________________ classification is based on the _____________________________________ allowed by the joint</a:t>
            </a:r>
          </a:p>
          <a:p>
            <a:pPr>
              <a:lnSpc>
                <a:spcPct val="90000"/>
              </a:lnSpc>
            </a:pPr>
            <a:r>
              <a:rPr lang="en-US"/>
              <a:t>The three functional classes of joints are: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 – immovable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 – slightly movable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 – freely movable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Synovial Joints: Knee Ligaments </a:t>
            </a:r>
            <a:r>
              <a:rPr lang="en-US" sz="2800"/>
              <a:t>and</a:t>
            </a:r>
            <a:r>
              <a:rPr lang="en-US" sz="3200"/>
              <a:t> Tendons – Anterior View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idx="1"/>
          </p:nvPr>
        </p:nvSpPr>
        <p:spPr>
          <a:xfrm>
            <a:off x="415925" y="1295400"/>
            <a:ext cx="4156075" cy="5200650"/>
          </a:xfrm>
        </p:spPr>
        <p:txBody>
          <a:bodyPr/>
          <a:lstStyle/>
          <a:p>
            <a:r>
              <a:rPr lang="en-US"/>
              <a:t>Tendon of the quadriceps femoris muscle</a:t>
            </a:r>
          </a:p>
          <a:p>
            <a:r>
              <a:rPr lang="en-US"/>
              <a:t>Lateral and medial patellar retinacula</a:t>
            </a:r>
          </a:p>
          <a:p>
            <a:r>
              <a:rPr lang="en-US"/>
              <a:t>Fibular and tibial collateral ligaments</a:t>
            </a:r>
          </a:p>
          <a:p>
            <a:r>
              <a:rPr lang="en-US"/>
              <a:t>Patellar ligament</a:t>
            </a:r>
          </a:p>
        </p:txBody>
      </p:sp>
      <p:pic>
        <p:nvPicPr>
          <p:cNvPr id="354309" name="Picture 5"/>
          <p:cNvPicPr>
            <a:picLocks noChangeAspect="1" noChangeArrowheads="1"/>
          </p:cNvPicPr>
          <p:nvPr/>
        </p:nvPicPr>
        <p:blipFill>
          <a:blip r:embed="rId2"/>
          <a:srcRect t="2460" r="47707" b="6721"/>
          <a:stretch>
            <a:fillRect/>
          </a:stretch>
        </p:blipFill>
        <p:spPr bwMode="auto">
          <a:xfrm>
            <a:off x="4572000" y="1195388"/>
            <a:ext cx="4572000" cy="44672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Synovial Joints: 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Knee – Other Supporting Structures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idx="1"/>
          </p:nvPr>
        </p:nvSpPr>
        <p:spPr>
          <a:xfrm>
            <a:off x="417513" y="1295400"/>
            <a:ext cx="4260850" cy="5222875"/>
          </a:xfrm>
        </p:spPr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Medial meniscus (semilunar cartilage)</a:t>
            </a:r>
          </a:p>
          <a:p>
            <a:endParaRPr lang="en-US"/>
          </a:p>
          <a:p>
            <a:r>
              <a:rPr lang="en-US"/>
              <a:t>Lateral meniscus</a:t>
            </a:r>
          </a:p>
        </p:txBody>
      </p:sp>
      <p:pic>
        <p:nvPicPr>
          <p:cNvPr id="355333" name="Picture 5"/>
          <p:cNvPicPr>
            <a:picLocks noChangeAspect="1" noChangeArrowheads="1"/>
          </p:cNvPicPr>
          <p:nvPr/>
        </p:nvPicPr>
        <p:blipFill>
          <a:blip r:embed="rId2"/>
          <a:srcRect l="56166" t="2040" b="6467"/>
          <a:stretch>
            <a:fillRect/>
          </a:stretch>
        </p:blipFill>
        <p:spPr bwMode="auto">
          <a:xfrm>
            <a:off x="4360863" y="1208088"/>
            <a:ext cx="4368800" cy="5200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Synovial Joints: Shoulder (Glenohumeral)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_________________________________ in which ________________________________ to obtain greater freedom of movement</a:t>
            </a:r>
          </a:p>
          <a:p>
            <a:endParaRPr lang="en-US"/>
          </a:p>
          <a:p>
            <a:r>
              <a:rPr lang="en-US"/>
              <a:t>Head of humerus articulates with the _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Elbow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 that allows flexion and extension only</a:t>
            </a:r>
          </a:p>
          <a:p>
            <a:r>
              <a:rPr lang="en-US"/>
              <a:t>Radius and ulna articulate with the humerus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Shoulder Stability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Weak stability is maintained by:</a:t>
            </a:r>
          </a:p>
          <a:p>
            <a:pPr lvl="1"/>
            <a:r>
              <a:rPr lang="en-US"/>
              <a:t>Thin, loose joint capsule</a:t>
            </a:r>
          </a:p>
          <a:p>
            <a:pPr lvl="1"/>
            <a:r>
              <a:rPr lang="en-US"/>
              <a:t>Four ligaments – coracohumeral, and three glenohumeral</a:t>
            </a:r>
          </a:p>
          <a:p>
            <a:pPr lvl="1"/>
            <a:r>
              <a:rPr lang="en-US"/>
              <a:t>Tendon of the ____________________________, which travels through the intertubercular groove and secures the humerus to the glenoid cavity</a:t>
            </a:r>
          </a:p>
          <a:p>
            <a:pPr lvl="1"/>
            <a:r>
              <a:rPr lang="en-US"/>
              <a:t>_______________________________________ that encircles the shoulder joint and blends with the articular capsule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Synovial Joints: Hip (Coxal) Joint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Head of the femur articulates with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Good range of motion, but limited by the _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Temporomandibular Joint (TMJ)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Mandibular condyle articulate with the temporal bone</a:t>
            </a:r>
          </a:p>
          <a:p>
            <a:r>
              <a:rPr lang="en-US"/>
              <a:t>Two types of movement</a:t>
            </a:r>
          </a:p>
          <a:p>
            <a:pPr lvl="1"/>
            <a:r>
              <a:rPr lang="en-US"/>
              <a:t>Hinge –  </a:t>
            </a:r>
          </a:p>
          <a:p>
            <a:pPr lvl="1"/>
            <a:endParaRPr lang="en-US"/>
          </a:p>
          <a:p>
            <a:pPr lvl="1"/>
            <a:r>
              <a:rPr lang="en-US"/>
              <a:t>Side to side – 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Sprains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ligaments reinforcing a joint are stretched or torn</a:t>
            </a:r>
          </a:p>
          <a:p>
            <a:r>
              <a:rPr lang="en-US"/>
              <a:t>___________________________________ slowly repair themselves</a:t>
            </a:r>
          </a:p>
          <a:p>
            <a:endParaRPr lang="en-US"/>
          </a:p>
          <a:p>
            <a:r>
              <a:rPr lang="en-US"/>
              <a:t>Completely torn ligaments require prompt surgical repair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Cartilage Injuries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snap and pop of overstressed cartilage</a:t>
            </a:r>
          </a:p>
          <a:p>
            <a:r>
              <a:rPr lang="en-US"/>
              <a:t> </a:t>
            </a:r>
          </a:p>
          <a:p>
            <a:r>
              <a:rPr lang="en-US"/>
              <a:t>Repaired with _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Dislocations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Occur when bones are _</a:t>
            </a:r>
          </a:p>
          <a:p>
            <a:r>
              <a:rPr lang="en-US"/>
              <a:t>Usually accompanied by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Caused by serious falls and are common sports injuries</a:t>
            </a:r>
          </a:p>
          <a:p>
            <a:r>
              <a:rPr lang="en-US"/>
              <a:t>Subluxation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Fibrous Structural Joints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bones are joined by _</a:t>
            </a:r>
          </a:p>
          <a:p>
            <a:r>
              <a:rPr lang="en-US"/>
              <a:t>There is _</a:t>
            </a:r>
          </a:p>
          <a:p>
            <a:r>
              <a:rPr lang="en-US"/>
              <a:t>Most are _</a:t>
            </a:r>
          </a:p>
          <a:p>
            <a:r>
              <a:rPr lang="en-US"/>
              <a:t>There are three types – sutures, syndesmoses, and gomphoses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Fibrous Structural Joints: Sutures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Occur between the _</a:t>
            </a:r>
          </a:p>
          <a:p>
            <a:r>
              <a:rPr lang="en-US"/>
              <a:t>Comprised of interlocking junctions completely _</a:t>
            </a:r>
          </a:p>
          <a:p>
            <a:r>
              <a:rPr lang="en-US"/>
              <a:t>Bind bones tightly together, but allow for growth during youth</a:t>
            </a:r>
          </a:p>
          <a:p>
            <a:r>
              <a:rPr lang="en-US"/>
              <a:t>In middle age, skull bones _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Fibrous Structural Joints: Syndesmoses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Bones are connected by a _</a:t>
            </a:r>
          </a:p>
          <a:p>
            <a:r>
              <a:rPr lang="en-US"/>
              <a:t>Movement varies from immovable to slightly variable</a:t>
            </a:r>
          </a:p>
          <a:p>
            <a:r>
              <a:rPr lang="en-US"/>
              <a:t>Examples include the connection between the _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Fibrous Structural Joints: Gomphoses</a:t>
            </a:r>
          </a:p>
        </p:txBody>
      </p:sp>
      <p:sp>
        <p:nvSpPr>
          <p:cNvPr id="3061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___________________________________ between a tooth and its alveolar socket</a:t>
            </a:r>
          </a:p>
          <a:p>
            <a:endParaRPr lang="en-US"/>
          </a:p>
          <a:p>
            <a:r>
              <a:rPr lang="en-US"/>
              <a:t>The fibrous connection is the _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Cartilaginous Joints</a:t>
            </a:r>
          </a:p>
        </p:txBody>
      </p:sp>
      <p:sp>
        <p:nvSpPr>
          <p:cNvPr id="3072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Articulating bones are united by cartilage</a:t>
            </a:r>
          </a:p>
          <a:p>
            <a:r>
              <a:rPr lang="en-US"/>
              <a:t> </a:t>
            </a:r>
          </a:p>
          <a:p>
            <a:r>
              <a:rPr lang="en-US"/>
              <a:t>Two types –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Cartilaginous Joints: Synchondroses</a:t>
            </a:r>
          </a:p>
        </p:txBody>
      </p:sp>
      <p:sp>
        <p:nvSpPr>
          <p:cNvPr id="3082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bar or plate of hyaline cartilage unites the bones</a:t>
            </a:r>
          </a:p>
          <a:p>
            <a:r>
              <a:rPr lang="en-US"/>
              <a:t>All synchondroses are synarthrotic</a:t>
            </a:r>
          </a:p>
          <a:p>
            <a:r>
              <a:rPr lang="en-US"/>
              <a:t>Examples include: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Joint between the _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On-screen Show (4:3)</PresentationFormat>
  <Paragraphs>218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Joints (Articulations)</vt:lpstr>
      <vt:lpstr>Classification of Joints: Structural</vt:lpstr>
      <vt:lpstr>Classification of Joints: Functional</vt:lpstr>
      <vt:lpstr>Fibrous Structural Joints</vt:lpstr>
      <vt:lpstr>Fibrous Structural Joints: Sutures</vt:lpstr>
      <vt:lpstr>Fibrous Structural Joints: Syndesmoses</vt:lpstr>
      <vt:lpstr>Fibrous Structural Joints: Gomphoses</vt:lpstr>
      <vt:lpstr>Cartilaginous Joints</vt:lpstr>
      <vt:lpstr>Cartilaginous Joints: Synchondroses</vt:lpstr>
      <vt:lpstr>Cartilaginous Joints: Symphyses</vt:lpstr>
      <vt:lpstr>Synovial Joints</vt:lpstr>
      <vt:lpstr>Synovial Joints: General Structure</vt:lpstr>
      <vt:lpstr>Synovial Joints: Friction-Reducing Structures</vt:lpstr>
      <vt:lpstr>Synovial Joints: Stability</vt:lpstr>
      <vt:lpstr>Synovial Joints: Stability</vt:lpstr>
      <vt:lpstr>Synovial Joints: Movement</vt:lpstr>
      <vt:lpstr>Synovial Joints: Range of Motion</vt:lpstr>
      <vt:lpstr>Gliding Movements</vt:lpstr>
      <vt:lpstr>Angular Movement</vt:lpstr>
      <vt:lpstr>Angular Movement</vt:lpstr>
      <vt:lpstr>Rotation</vt:lpstr>
      <vt:lpstr>Special Movements</vt:lpstr>
      <vt:lpstr>Plane Joint</vt:lpstr>
      <vt:lpstr>Types of Synovial Joints</vt:lpstr>
      <vt:lpstr>Pivot Joints</vt:lpstr>
      <vt:lpstr>Condyloid or Ellipsoidal Joints</vt:lpstr>
      <vt:lpstr>Saddle Joints</vt:lpstr>
      <vt:lpstr>Ball-and-Socket Joints</vt:lpstr>
      <vt:lpstr>Synovial Joints: Knee</vt:lpstr>
      <vt:lpstr>Synovial Joints: Knee Ligaments and Tendons – Anterior View</vt:lpstr>
      <vt:lpstr>Synovial Joints:  Knee – Other Supporting Structures</vt:lpstr>
      <vt:lpstr>Synovial Joints: Shoulder (Glenohumeral)</vt:lpstr>
      <vt:lpstr>Synovial Joints: Elbow</vt:lpstr>
      <vt:lpstr>Synovial Joints: Shoulder Stability</vt:lpstr>
      <vt:lpstr>Synovial Joints: Hip (Coxal) Joint</vt:lpstr>
      <vt:lpstr>Temporomandibular Joint (TMJ)</vt:lpstr>
      <vt:lpstr>Sprains</vt:lpstr>
      <vt:lpstr>Cartilage Injuries</vt:lpstr>
      <vt:lpstr>Dislocations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(Articulations)</dc:title>
  <dc:creator>bawargo</dc:creator>
  <cp:lastModifiedBy>bawargo</cp:lastModifiedBy>
  <cp:revision>1</cp:revision>
  <dcterms:created xsi:type="dcterms:W3CDTF">2008-08-26T17:40:01Z</dcterms:created>
  <dcterms:modified xsi:type="dcterms:W3CDTF">2008-08-26T17:40:51Z</dcterms:modified>
</cp:coreProperties>
</file>