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379" autoAdjust="0"/>
    <p:restoredTop sz="94660"/>
  </p:normalViewPr>
  <p:slideViewPr>
    <p:cSldViewPr>
      <p:cViewPr varScale="1">
        <p:scale>
          <a:sx n="69" d="100"/>
          <a:sy n="69" d="100"/>
        </p:scale>
        <p:origin x="-3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0174C-9E3A-470A-A386-4473BB20694B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40701-4A9C-4764-959A-8BB63622B6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 Material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D4269-05B4-4B29-8A8F-98492E30356A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7E75B-5B95-4029-A60C-55466A99CB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7E75B-5B95-4029-A60C-55466A99CBC7}" type="slidenum">
              <a:rPr lang="en-US" smtClean="0"/>
              <a:t>48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Three Material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C88D-ADA5-4948-AEE7-AFDE104F4CB6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9BB5-CC81-4060-8C8C-1DCCF77A8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C88D-ADA5-4948-AEE7-AFDE104F4CB6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9BB5-CC81-4060-8C8C-1DCCF77A8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C88D-ADA5-4948-AEE7-AFDE104F4CB6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9BB5-CC81-4060-8C8C-1DCCF77A8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C88D-ADA5-4948-AEE7-AFDE104F4CB6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9BB5-CC81-4060-8C8C-1DCCF77A8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C88D-ADA5-4948-AEE7-AFDE104F4CB6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9BB5-CC81-4060-8C8C-1DCCF77A8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C88D-ADA5-4948-AEE7-AFDE104F4CB6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9BB5-CC81-4060-8C8C-1DCCF77A8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C88D-ADA5-4948-AEE7-AFDE104F4CB6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9BB5-CC81-4060-8C8C-1DCCF77A8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C88D-ADA5-4948-AEE7-AFDE104F4CB6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9BB5-CC81-4060-8C8C-1DCCF77A8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C88D-ADA5-4948-AEE7-AFDE104F4CB6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9BB5-CC81-4060-8C8C-1DCCF77A8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C88D-ADA5-4948-AEE7-AFDE104F4CB6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9BB5-CC81-4060-8C8C-1DCCF77A8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C88D-ADA5-4948-AEE7-AFDE104F4CB6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E9BB5-CC81-4060-8C8C-1DCCF77A8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C88D-ADA5-4948-AEE7-AFDE104F4CB6}" type="datetimeFigureOut">
              <a:rPr lang="en-US" smtClean="0"/>
              <a:t>8/26/2008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E9BB5-CC81-4060-8C8C-1DCCF77A87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ley.com/college/pratt/0471393878/student/animations/actin_myosin/actin_myosin.sw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Inflammatory and Degenerative Conditions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pPr lvl="1"/>
            <a:r>
              <a:rPr lang="en-US" dirty="0"/>
              <a:t>An inflammation of a bursa, usually caused by _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Symptoms are _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Treated with anti-inflammatory drugs; excessive fluid may be aspirated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Rheumatoid Arthritis: Treatment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Conservative therapy – aspirin, long-term use of antibiotics, and physical therapy</a:t>
            </a:r>
          </a:p>
          <a:p>
            <a:r>
              <a:rPr lang="en-US"/>
              <a:t>Progressive treatment – anti-inflammatory drugs or immunosuppressants </a:t>
            </a:r>
          </a:p>
          <a:p>
            <a:r>
              <a:rPr lang="en-US"/>
              <a:t>The drug Enbrel, a biological response modifier, neutralizes the harmful properties of inflammatory chemicals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Comparison of arthritic joints</a:t>
            </a:r>
          </a:p>
        </p:txBody>
      </p:sp>
      <p:pic>
        <p:nvPicPr>
          <p:cNvPr id="400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143000"/>
            <a:ext cx="7543800" cy="5029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168275"/>
            <a:ext cx="4941887" cy="723900"/>
          </a:xfrm>
        </p:spPr>
        <p:txBody>
          <a:bodyPr/>
          <a:lstStyle/>
          <a:p>
            <a:r>
              <a:rPr lang="en-US" sz="4000"/>
              <a:t>Gouty Arthritis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Deposition of ______________________________________ in joints </a:t>
            </a:r>
            <a:br>
              <a:rPr lang="en-US"/>
            </a:br>
            <a:r>
              <a:rPr lang="en-US"/>
              <a:t>and soft tissues, followed by an _</a:t>
            </a:r>
          </a:p>
          <a:p>
            <a:r>
              <a:rPr lang="en-US"/>
              <a:t>Typically, gouty arthritis affects the joint at the base of the _</a:t>
            </a:r>
          </a:p>
          <a:p>
            <a:r>
              <a:rPr lang="en-US"/>
              <a:t>In untreated gouty arthritis, the _</a:t>
            </a:r>
          </a:p>
          <a:p>
            <a:pPr lvl="1"/>
            <a:endParaRPr lang="en-US"/>
          </a:p>
          <a:p>
            <a:pPr lvl="1"/>
            <a:r>
              <a:rPr lang="en-US"/>
              <a:t>Treatment – colchicine, nonsteroidal anti-inflammatory drugs, and glucocorticoids</a:t>
            </a:r>
          </a:p>
        </p:txBody>
      </p:sp>
      <p:pic>
        <p:nvPicPr>
          <p:cNvPr id="385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9725" y="0"/>
            <a:ext cx="37242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Nine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Overview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three types of muscle tissue are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These types differ in structure, location, function, and means of activation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Muscle Similarities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Skeletal and smooth muscle cells are elongated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called _</a:t>
            </a:r>
          </a:p>
          <a:p>
            <a:pPr>
              <a:lnSpc>
                <a:spcPct val="90000"/>
              </a:lnSpc>
            </a:pPr>
            <a:r>
              <a:rPr lang="en-US" sz="2800"/>
              <a:t>Muscle contraction depends on two kinds of myofilaments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Muscle terminology is similar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muscle plasma membrane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___________________________________________ of a muscle cell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Prefixes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myo, mys, and sarco all refer to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Muscle Tissue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Has obvious stripes called striations</a:t>
            </a:r>
          </a:p>
          <a:p>
            <a:r>
              <a:rPr lang="en-US"/>
              <a:t>Is controlled _</a:t>
            </a:r>
          </a:p>
          <a:p>
            <a:r>
              <a:rPr lang="en-US"/>
              <a:t>Contracts _</a:t>
            </a:r>
          </a:p>
          <a:p>
            <a:pPr lvl="1"/>
            <a:r>
              <a:rPr lang="en-US"/>
              <a:t>but _</a:t>
            </a:r>
          </a:p>
          <a:p>
            <a:r>
              <a:rPr lang="en-US"/>
              <a:t>Is responsible for overall body motility</a:t>
            </a:r>
          </a:p>
          <a:p>
            <a:r>
              <a:rPr lang="en-US"/>
              <a:t>Is extremely _ </a:t>
            </a:r>
          </a:p>
          <a:p>
            <a:r>
              <a:rPr lang="en-US"/>
              <a:t>can exert wide range of forces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Cardiac Muscle Tissue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Occurs only in the heart </a:t>
            </a:r>
          </a:p>
          <a:p>
            <a:r>
              <a:rPr lang="en-US"/>
              <a:t>Is _________________________ like skeletal muscle </a:t>
            </a:r>
          </a:p>
          <a:p>
            <a:pPr lvl="1"/>
            <a:r>
              <a:rPr lang="en-US"/>
              <a:t>  </a:t>
            </a:r>
          </a:p>
          <a:p>
            <a:r>
              <a:rPr lang="en-US"/>
              <a:t>Rhythmicity controlled by _</a:t>
            </a:r>
          </a:p>
          <a:p>
            <a:pPr lvl="1"/>
            <a:r>
              <a:rPr lang="en-US"/>
              <a:t>Pacemaker located within the heart</a:t>
            </a:r>
          </a:p>
          <a:p>
            <a:r>
              <a:rPr lang="en-US"/>
              <a:t>______________________________controls temper the heart’s response</a:t>
            </a:r>
          </a:p>
          <a:p>
            <a:pPr lvl="1"/>
            <a:r>
              <a:rPr lang="en-US"/>
              <a:t>Elevates or depresses rate as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Smooth Muscle Tissue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Found in the walls of ______________________ organs, </a:t>
            </a:r>
          </a:p>
          <a:p>
            <a:pPr lvl="1"/>
            <a:r>
              <a:rPr lang="en-US"/>
              <a:t>the stomach, </a:t>
            </a:r>
          </a:p>
          <a:p>
            <a:pPr lvl="1"/>
            <a:r>
              <a:rPr lang="en-US"/>
              <a:t>urinary bladder, </a:t>
            </a:r>
          </a:p>
          <a:p>
            <a:pPr lvl="1"/>
            <a:r>
              <a:rPr lang="en-US"/>
              <a:t>respiratory passages</a:t>
            </a:r>
          </a:p>
          <a:p>
            <a:r>
              <a:rPr lang="en-US"/>
              <a:t>Forces food and other substances through internal body channels</a:t>
            </a:r>
          </a:p>
          <a:p>
            <a:endParaRPr lang="en-US"/>
          </a:p>
          <a:p>
            <a:r>
              <a:rPr lang="en-US"/>
              <a:t>It is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Functional Characteristics of Muscle Tissue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Excitability, or irritability </a:t>
            </a:r>
          </a:p>
          <a:p>
            <a:pPr lvl="1"/>
            <a:r>
              <a:rPr lang="en-US"/>
              <a:t>the ability to _</a:t>
            </a:r>
          </a:p>
          <a:p>
            <a:r>
              <a:rPr lang="en-US"/>
              <a:t>Contractility</a:t>
            </a:r>
          </a:p>
          <a:p>
            <a:pPr lvl="1"/>
            <a:r>
              <a:rPr lang="en-US"/>
              <a:t>the ability to _</a:t>
            </a:r>
          </a:p>
          <a:p>
            <a:r>
              <a:rPr lang="en-US"/>
              <a:t>Extensibility</a:t>
            </a:r>
          </a:p>
          <a:p>
            <a:pPr lvl="1"/>
            <a:r>
              <a:rPr lang="en-US"/>
              <a:t>the ability to be _</a:t>
            </a:r>
          </a:p>
          <a:p>
            <a:r>
              <a:rPr lang="en-US"/>
              <a:t>  </a:t>
            </a:r>
          </a:p>
          <a:p>
            <a:pPr lvl="1"/>
            <a:r>
              <a:rPr lang="en-US"/>
              <a:t>the ability to ____________________________ and resume the original resting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Inflammatory and Degenerative Conditions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r>
              <a:rPr lang="en-US"/>
              <a:t>Inflammation of tendon sheaths typically _</a:t>
            </a:r>
          </a:p>
          <a:p>
            <a:pPr lvl="1"/>
            <a:endParaRPr lang="en-US"/>
          </a:p>
          <a:p>
            <a:pPr lvl="1"/>
            <a:r>
              <a:rPr lang="en-US"/>
              <a:t>Symptoms and treatment are _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6288"/>
            <a:ext cx="9144000" cy="6081712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200"/>
              <a:t>Structure and Organization of Skeletal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200"/>
              <a:t>Structure and Organization of Skeletal Muscle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Table 9.1b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4225"/>
            <a:ext cx="9144000" cy="607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Muscle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_______________________________________ composed of muscle tissue, blood vessels, nerve fibers, and connective 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Muscle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4800600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The three connective tissue sheaths are: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fine sheath of connective tissue composed of reticular fibers surrounding _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fibrous connective tissue that surrounds _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an overcoat of dense regular connective tissue that _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1263" y="1447800"/>
            <a:ext cx="4122737" cy="441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Muscle: Attachments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Most skeletal muscles span joints and are attached to bone in at least two places</a:t>
            </a:r>
          </a:p>
          <a:p>
            <a:endParaRPr lang="en-US"/>
          </a:p>
          <a:p>
            <a:r>
              <a:rPr lang="en-US"/>
              <a:t>When muscles contract the movable bone, the muscle’s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Muscle: Attachments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Muscles attach:</a:t>
            </a:r>
          </a:p>
          <a:p>
            <a:pPr lvl="1"/>
            <a:r>
              <a:rPr lang="en-US"/>
              <a:t>Directly </a:t>
            </a:r>
          </a:p>
          <a:p>
            <a:pPr lvl="2"/>
            <a:r>
              <a:rPr lang="en-US"/>
              <a:t>epimysium of the muscle is _______________________________________ of a bone</a:t>
            </a:r>
          </a:p>
          <a:p>
            <a:pPr lvl="1"/>
            <a:r>
              <a:rPr lang="en-US"/>
              <a:t>Indirectly</a:t>
            </a:r>
          </a:p>
          <a:p>
            <a:pPr lvl="2"/>
            <a:r>
              <a:rPr lang="en-US"/>
              <a:t>connective tissue wrappings extend beyond the muscle as a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r>
              <a:rPr lang="en-US" sz="3200"/>
              <a:t>Microscopic Anatomy of a Skeletal Muscle Fiber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r>
              <a:rPr lang="en-US"/>
              <a:t>Each fiber is a long, cylindrical cell with ____________________________ just beneath the sarcolemma</a:t>
            </a:r>
          </a:p>
          <a:p>
            <a:endParaRPr lang="en-US"/>
          </a:p>
          <a:p>
            <a:r>
              <a:rPr lang="en-US"/>
              <a:t>Fibers are up to hundreds of centimeters long</a:t>
            </a:r>
          </a:p>
          <a:p>
            <a:endParaRPr lang="en-US"/>
          </a:p>
          <a:p>
            <a:r>
              <a:rPr lang="en-US"/>
              <a:t>Each cell is a ___________________________ produced by fusion of embryonic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Myofibrils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Myofibrils are densely packed, rodlike contractile elements </a:t>
            </a:r>
          </a:p>
          <a:p>
            <a:r>
              <a:rPr lang="en-US"/>
              <a:t>They make up _ </a:t>
            </a:r>
          </a:p>
          <a:p>
            <a:r>
              <a:rPr lang="en-US"/>
              <a:t>The arrangement of myofibrils creates a repeating series of _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419600"/>
            <a:ext cx="4581525" cy="225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Sarcomeres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smallest contractile unit of a muscle</a:t>
            </a:r>
          </a:p>
          <a:p>
            <a:endParaRPr lang="en-US"/>
          </a:p>
          <a:p>
            <a:r>
              <a:rPr lang="en-US"/>
              <a:t>Composed of myofilaments made up _</a:t>
            </a:r>
          </a:p>
          <a:p>
            <a:pPr lvl="1"/>
            <a:endParaRPr lang="en-US"/>
          </a:p>
          <a:p>
            <a:pPr lvl="1"/>
            <a:r>
              <a:rPr lang="en-US"/>
              <a:t>Myofilaments are of two types –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Myofilaments: Banding Pattern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Thick filaments are composed of the _</a:t>
            </a:r>
          </a:p>
          <a:p>
            <a:pPr lvl="1"/>
            <a:r>
              <a:rPr lang="en-US"/>
              <a:t>extend the _</a:t>
            </a:r>
          </a:p>
          <a:p>
            <a:r>
              <a:rPr lang="en-US"/>
              <a:t>________________________ filaments </a:t>
            </a:r>
          </a:p>
          <a:p>
            <a:pPr lvl="1"/>
            <a:r>
              <a:rPr lang="en-US"/>
              <a:t>extend across the I band and partway into the A band</a:t>
            </a:r>
          </a:p>
          <a:p>
            <a:r>
              <a:rPr lang="en-US"/>
              <a:t>Z-disc</a:t>
            </a:r>
          </a:p>
          <a:p>
            <a:pPr lvl="1"/>
            <a:r>
              <a:rPr lang="en-US"/>
              <a:t>coin-shaped sheet of proteins (connectins) that ________________________________________ and connects myofibrils to one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Arthritis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More than 100 different types of inflammatory or degenerative diseases that damage the joints</a:t>
            </a:r>
          </a:p>
          <a:p>
            <a:r>
              <a:rPr lang="en-US"/>
              <a:t>Most widespread crippling disease in the U.S.</a:t>
            </a:r>
          </a:p>
          <a:p>
            <a:r>
              <a:rPr lang="en-US"/>
              <a:t>Symptoms</a:t>
            </a:r>
          </a:p>
          <a:p>
            <a:pPr lvl="1"/>
            <a:r>
              <a:rPr lang="en-US"/>
              <a:t> </a:t>
            </a:r>
          </a:p>
          <a:p>
            <a:r>
              <a:rPr lang="en-US"/>
              <a:t>Acute forms are caused by bacteria and are treated with antibiotics</a:t>
            </a:r>
          </a:p>
          <a:p>
            <a:r>
              <a:rPr lang="en-US"/>
              <a:t>Chronic forms include _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200"/>
              <a:t>Ultrastructure of Myofilaments: Thick Filaments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10600" cy="4953000"/>
          </a:xfrm>
        </p:spPr>
        <p:txBody>
          <a:bodyPr/>
          <a:lstStyle/>
          <a:p>
            <a:pPr marL="231775" indent="-231775"/>
            <a:r>
              <a:rPr lang="en-US"/>
              <a:t>Each ______________________________ molecule has a rod-like tail and two globular heads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two interwoven, heavy polypeptide chains</a:t>
            </a:r>
          </a:p>
          <a:p>
            <a:pPr marL="631825" lvl="1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two smaller, light polypeptide chains called cross bridges</a:t>
            </a:r>
            <a:endParaRPr lang="en-US" i="1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4876800"/>
            <a:ext cx="5676900" cy="160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Ultrastructure of Myofilaments: Thin Filaments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10600" cy="4076700"/>
          </a:xfrm>
        </p:spPr>
        <p:txBody>
          <a:bodyPr/>
          <a:lstStyle/>
          <a:p>
            <a:r>
              <a:rPr lang="en-US"/>
              <a:t>________________ filaments are chiefly composed of the _</a:t>
            </a:r>
          </a:p>
          <a:p>
            <a:r>
              <a:rPr lang="en-US"/>
              <a:t>The subunits contain the ____________________________ to which myosin heads attach during contraction</a:t>
            </a:r>
          </a:p>
          <a:p>
            <a:r>
              <a:rPr lang="en-US"/>
              <a:t>Tropomyosin and troponin are __________________________ bound to actin</a:t>
            </a:r>
          </a:p>
          <a:p>
            <a:endParaRPr lang="en-US"/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257800"/>
            <a:ext cx="4819650" cy="144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Sarcoplasmic Reticulum (SR)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SR is __________________________________ that runs longitudinally and surrounds each myofibril</a:t>
            </a:r>
          </a:p>
          <a:p>
            <a:endParaRPr lang="en-US"/>
          </a:p>
          <a:p>
            <a:r>
              <a:rPr lang="en-US"/>
              <a:t>Functions in the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 Tubules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 tubules are continuous with the sarcolemma</a:t>
            </a:r>
          </a:p>
          <a:p>
            <a:endParaRPr lang="en-US"/>
          </a:p>
          <a:p>
            <a:r>
              <a:rPr lang="en-US"/>
              <a:t>They _________________________________ to the deepest regions of the muscle</a:t>
            </a:r>
          </a:p>
          <a:p>
            <a:endParaRPr lang="en-US"/>
          </a:p>
          <a:p>
            <a:r>
              <a:rPr lang="en-US"/>
              <a:t>These impulses signal for the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Sliding Filament Model of Contraction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Thin filaments slide past the thick ones so that the actin and myosin filaments overlap to a greater degree</a:t>
            </a:r>
          </a:p>
          <a:p>
            <a:r>
              <a:rPr lang="en-US"/>
              <a:t>In the ____________________________ state, thin and thick filaments overlap _</a:t>
            </a:r>
          </a:p>
          <a:p>
            <a:endParaRPr lang="en-US"/>
          </a:p>
          <a:p>
            <a:r>
              <a:rPr lang="en-US"/>
              <a:t>Upon stimulation,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Sliding Filament Model of Contraction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Each myosin head binds and detaches several times during contraction, acting like a ratchet to generate tension and propel the thin filaments to the center of the </a:t>
            </a:r>
            <a:r>
              <a:rPr lang="en-US" dirty="0" err="1"/>
              <a:t>sarcomere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As this event occurs throughout the </a:t>
            </a:r>
            <a:r>
              <a:rPr lang="en-US" dirty="0" err="1"/>
              <a:t>sarcomeres</a:t>
            </a:r>
            <a:r>
              <a:rPr lang="en-US" dirty="0"/>
              <a:t>, the muscle shortens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>
                <a:hlinkClick r:id="rId2"/>
              </a:rPr>
              <a:t>http://www.wiley.com/college/pratt/0471393878/student/animations/actin_myosin/actin_myosin.swf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Skeletal Muscle Contraction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In order to contract, a skeletal muscle must:</a:t>
            </a:r>
          </a:p>
          <a:p>
            <a:pPr lvl="1"/>
            <a:r>
              <a:rPr lang="en-US"/>
              <a:t>Be stimulated _</a:t>
            </a:r>
          </a:p>
          <a:p>
            <a:pPr lvl="1"/>
            <a:r>
              <a:rPr lang="en-US"/>
              <a:t>Propagate an electrical current, or __________________________________</a:t>
            </a:r>
            <a:r>
              <a:rPr lang="en-US" i="1"/>
              <a:t>,</a:t>
            </a:r>
            <a:r>
              <a:rPr lang="en-US"/>
              <a:t> along its sarcolemma</a:t>
            </a:r>
          </a:p>
          <a:p>
            <a:pPr lvl="1"/>
            <a:r>
              <a:rPr lang="en-US"/>
              <a:t>Have a rise in _______________________________ levels, the final trigger for contraction</a:t>
            </a:r>
          </a:p>
          <a:p>
            <a:r>
              <a:rPr lang="en-US"/>
              <a:t>Linking the electrical signal to the contraction is excitation-contraction coupling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Stimulus of Skeletal Muscle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Skeletal muscles are stimulated by _________________________ of the somatic nervous system</a:t>
            </a:r>
          </a:p>
          <a:p>
            <a:r>
              <a:rPr lang="en-US" sz="2800"/>
              <a:t>Axons of these neurons travel in nerves to muscle cells</a:t>
            </a:r>
          </a:p>
          <a:p>
            <a:r>
              <a:rPr lang="en-US" sz="2800"/>
              <a:t>Axons of motor neurons ______________________________ as they enter muscles</a:t>
            </a:r>
          </a:p>
          <a:p>
            <a:r>
              <a:rPr lang="en-US" sz="2800"/>
              <a:t>Each axonal branch forms a ______________________ with a single muscle fiber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Neuromuscular Junction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The neuromuscular junction is formed from:</a:t>
            </a:r>
          </a:p>
          <a:p>
            <a:pPr lvl="1"/>
            <a:r>
              <a:rPr lang="en-US"/>
              <a:t>_____________________________________, which have small membranous sacs (________________________________) that contain the neurotransmitter _</a:t>
            </a:r>
          </a:p>
          <a:p>
            <a:pPr lvl="1"/>
            <a:endParaRPr lang="en-US"/>
          </a:p>
          <a:p>
            <a:pPr lvl="1"/>
            <a:r>
              <a:rPr lang="en-US"/>
              <a:t>The _____________________________________ of a muscle, which is a specific _____________________________________ that contains ___________________________________ and helps form the neuromuscular junction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Neuromuscular Junction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Though exceedingly close, axonal ends and muscle fibers are _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755900"/>
            <a:ext cx="5638800" cy="410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Osteoarthritis (OA)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Most common chronic arthritis; often called _</a:t>
            </a:r>
          </a:p>
          <a:p>
            <a:endParaRPr lang="en-US"/>
          </a:p>
          <a:p>
            <a:r>
              <a:rPr lang="en-US"/>
              <a:t>Affects women more than men</a:t>
            </a:r>
          </a:p>
          <a:p>
            <a:r>
              <a:rPr lang="en-US"/>
              <a:t>85% of all Americans develop OA</a:t>
            </a:r>
          </a:p>
          <a:p>
            <a:r>
              <a:rPr lang="en-US"/>
              <a:t>More prevalent in the aged, and is _</a:t>
            </a:r>
          </a:p>
        </p:txBody>
      </p:sp>
      <p:pic>
        <p:nvPicPr>
          <p:cNvPr id="3778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6975" y="4564063"/>
            <a:ext cx="2867025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Neuromuscular Junction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/>
              <a:t>When a nerve impulse reaches the end of an axon at the neuromuscular junction: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__________________________________________ open and allow Ca</a:t>
            </a:r>
            <a:r>
              <a:rPr lang="en-US" baseline="30000"/>
              <a:t>2+</a:t>
            </a:r>
            <a:r>
              <a:rPr lang="en-US"/>
              <a:t> to enter the axon</a:t>
            </a:r>
          </a:p>
          <a:p>
            <a:pPr lvl="1">
              <a:lnSpc>
                <a:spcPct val="90000"/>
              </a:lnSpc>
            </a:pPr>
            <a:r>
              <a:rPr lang="en-US"/>
              <a:t>Ca</a:t>
            </a:r>
            <a:r>
              <a:rPr lang="en-US" baseline="30000"/>
              <a:t>2+</a:t>
            </a:r>
            <a:r>
              <a:rPr lang="en-US"/>
              <a:t> causes axonal vesicles to ________________ with the axonal membrane</a:t>
            </a:r>
          </a:p>
          <a:p>
            <a:pPr lvl="1">
              <a:lnSpc>
                <a:spcPct val="90000"/>
              </a:lnSpc>
            </a:pPr>
            <a:r>
              <a:rPr lang="en-US"/>
              <a:t>This fusion _________________________________ into the synaptic cleft</a:t>
            </a:r>
          </a:p>
          <a:p>
            <a:pPr lvl="1">
              <a:lnSpc>
                <a:spcPct val="90000"/>
              </a:lnSpc>
            </a:pPr>
            <a:r>
              <a:rPr lang="en-US"/>
              <a:t>ACh diffuses across the synaptic cleft to _</a:t>
            </a:r>
          </a:p>
          <a:p>
            <a:pPr lvl="1">
              <a:lnSpc>
                <a:spcPct val="90000"/>
              </a:lnSpc>
            </a:pPr>
            <a:r>
              <a:rPr lang="en-US"/>
              <a:t>Binding of ACh to its receptors initiates an action potential in the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Destruction of Acetylcholine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ACh bound to ACh receptors is quickly destroyed by the _ </a:t>
            </a:r>
          </a:p>
          <a:p>
            <a:endParaRPr lang="en-US"/>
          </a:p>
          <a:p>
            <a:r>
              <a:rPr lang="en-US"/>
              <a:t>This destruction prevents continued muscle fiber contraction in the absence of additional stimuli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Role of Ionic Calcium (Ca</a:t>
            </a:r>
            <a:r>
              <a:rPr lang="en-US" sz="2800" baseline="30000"/>
              <a:t>2+</a:t>
            </a:r>
            <a:r>
              <a:rPr lang="en-US" sz="2800"/>
              <a:t>) in the Contraction Mechanism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idx="1"/>
          </p:nvPr>
        </p:nvSpPr>
        <p:spPr>
          <a:xfrm>
            <a:off x="298450" y="1289050"/>
            <a:ext cx="4959350" cy="5056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At ______________ intracellular Ca</a:t>
            </a:r>
            <a:r>
              <a:rPr lang="en-US" baseline="30000"/>
              <a:t>2+</a:t>
            </a:r>
            <a:r>
              <a:rPr lang="en-US"/>
              <a:t> concentration:</a:t>
            </a:r>
          </a:p>
          <a:p>
            <a:pPr lvl="1">
              <a:lnSpc>
                <a:spcPct val="90000"/>
              </a:lnSpc>
            </a:pPr>
            <a:r>
              <a:rPr lang="en-US"/>
              <a:t>Tropomyosin _____________________ on actin</a:t>
            </a:r>
          </a:p>
          <a:p>
            <a:pPr lvl="1">
              <a:lnSpc>
                <a:spcPct val="90000"/>
              </a:lnSpc>
            </a:pPr>
            <a:r>
              <a:rPr lang="en-US"/>
              <a:t>Myosin cross bridges cannot attach to binding sites on actin</a:t>
            </a:r>
          </a:p>
          <a:p>
            <a:pPr lvl="1">
              <a:lnSpc>
                <a:spcPct val="90000"/>
              </a:lnSpc>
            </a:pPr>
            <a:r>
              <a:rPr lang="en-US"/>
              <a:t>Muscle _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Figure 9.11a</a:t>
            </a:r>
          </a:p>
        </p:txBody>
      </p:sp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95400"/>
            <a:ext cx="3676650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Role of Ionic Calcium (Ca</a:t>
            </a:r>
            <a:r>
              <a:rPr lang="en-US" sz="2800" baseline="30000"/>
              <a:t>2+</a:t>
            </a:r>
            <a:r>
              <a:rPr lang="en-US" sz="2800"/>
              <a:t>) in the Contraction Mechanism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idx="1"/>
          </p:nvPr>
        </p:nvSpPr>
        <p:spPr>
          <a:xfrm>
            <a:off x="298450" y="1350963"/>
            <a:ext cx="4502150" cy="5056187"/>
          </a:xfrm>
        </p:spPr>
        <p:txBody>
          <a:bodyPr/>
          <a:lstStyle/>
          <a:p>
            <a:r>
              <a:rPr lang="en-US"/>
              <a:t>At higher intracellular Ca</a:t>
            </a:r>
            <a:r>
              <a:rPr lang="en-US" baseline="30000"/>
              <a:t>2+</a:t>
            </a:r>
            <a:r>
              <a:rPr lang="en-US"/>
              <a:t> concentrations:</a:t>
            </a:r>
          </a:p>
          <a:p>
            <a:pPr lvl="1"/>
            <a:r>
              <a:rPr lang="en-US"/>
              <a:t>Additional _</a:t>
            </a:r>
          </a:p>
          <a:p>
            <a:pPr lvl="1"/>
            <a:endParaRPr lang="en-US"/>
          </a:p>
          <a:p>
            <a:pPr lvl="1"/>
            <a:r>
              <a:rPr lang="en-US"/>
              <a:t>Calcium-activated troponin binds an additional two Ca</a:t>
            </a:r>
            <a:r>
              <a:rPr lang="en-US" baseline="30000"/>
              <a:t>2+</a:t>
            </a:r>
            <a:r>
              <a:rPr lang="en-US"/>
              <a:t> at a separate regulatory site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Figure 9.11b</a:t>
            </a:r>
          </a:p>
        </p:txBody>
      </p:sp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95400"/>
            <a:ext cx="43434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Role of Ionic Calcium (Ca</a:t>
            </a:r>
            <a:r>
              <a:rPr lang="en-US" sz="2800" baseline="30000"/>
              <a:t>2+</a:t>
            </a:r>
            <a:r>
              <a:rPr lang="en-US" sz="2800"/>
              <a:t>) in the Contraction Mechanism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idx="1"/>
          </p:nvPr>
        </p:nvSpPr>
        <p:spPr>
          <a:xfrm>
            <a:off x="298450" y="1244600"/>
            <a:ext cx="4273550" cy="5056188"/>
          </a:xfrm>
        </p:spPr>
        <p:txBody>
          <a:bodyPr/>
          <a:lstStyle/>
          <a:p>
            <a:r>
              <a:rPr lang="en-US"/>
              <a:t>Calcium-activated troponin undergoes a __________________ change</a:t>
            </a:r>
          </a:p>
          <a:p>
            <a:endParaRPr lang="en-US"/>
          </a:p>
          <a:p>
            <a:r>
              <a:rPr lang="en-US"/>
              <a:t>This change moves tropomyosin away from _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Figure 9.11c</a:t>
            </a:r>
          </a:p>
        </p:txBody>
      </p:sp>
      <p:pic>
        <p:nvPicPr>
          <p:cNvPr id="778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0" y="1524000"/>
            <a:ext cx="3524250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Role of Ionic Calcium (Ca</a:t>
            </a:r>
            <a:r>
              <a:rPr lang="en-US" sz="2800" baseline="30000"/>
              <a:t>2+</a:t>
            </a:r>
            <a:r>
              <a:rPr lang="en-US" sz="2800"/>
              <a:t>) in the Contraction Mechanism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idx="1"/>
          </p:nvPr>
        </p:nvSpPr>
        <p:spPr>
          <a:xfrm>
            <a:off x="298450" y="1323975"/>
            <a:ext cx="4730750" cy="5056188"/>
          </a:xfrm>
        </p:spPr>
        <p:txBody>
          <a:bodyPr/>
          <a:lstStyle/>
          <a:p>
            <a:r>
              <a:rPr lang="en-US"/>
              <a:t>____________________ can now bind and cycle</a:t>
            </a:r>
          </a:p>
          <a:p>
            <a:r>
              <a:rPr lang="en-US"/>
              <a:t>This permits contraction to begin</a:t>
            </a:r>
          </a:p>
          <a:p>
            <a:pPr lvl="1"/>
            <a:r>
              <a:rPr lang="en-US"/>
              <a:t>sliding of the thin filaments by the myosin cross bridges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Figure 9.11d</a:t>
            </a:r>
          </a:p>
        </p:txBody>
      </p:sp>
      <p:pic>
        <p:nvPicPr>
          <p:cNvPr id="788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0" y="1295400"/>
            <a:ext cx="4095750" cy="509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Events of Contraction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Cross bridge formation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_____________________________________ attaches to actin filament</a:t>
            </a:r>
          </a:p>
          <a:p>
            <a:pPr>
              <a:lnSpc>
                <a:spcPct val="90000"/>
              </a:lnSpc>
            </a:pPr>
            <a:r>
              <a:rPr lang="en-US" sz="2800"/>
              <a:t>Working (power) stroke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myosin head ____________________________ actin filament toward M line</a:t>
            </a:r>
          </a:p>
          <a:p>
            <a:pPr>
              <a:lnSpc>
                <a:spcPct val="90000"/>
              </a:lnSpc>
            </a:pPr>
            <a:r>
              <a:rPr lang="en-US" sz="2800"/>
              <a:t>Cross bridge detachment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______________________________________ and the cross bridge detaches</a:t>
            </a:r>
          </a:p>
          <a:p>
            <a:pPr>
              <a:lnSpc>
                <a:spcPct val="90000"/>
              </a:lnSpc>
            </a:pPr>
            <a:r>
              <a:rPr lang="en-US" sz="2800"/>
              <a:t>“Cocking” of the myosin head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energy from hydrolysis of ___________________ cocks the myosin head into the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Arial" pitchFamily="34" charset="0"/>
              </a:rPr>
              <a:t>Figure 9.12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704013"/>
            <a:chOff x="565" y="351"/>
            <a:chExt cx="4382" cy="3647"/>
          </a:xfrm>
        </p:grpSpPr>
        <p:pic>
          <p:nvPicPr>
            <p:cNvPr id="8090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1" y="351"/>
              <a:ext cx="4366" cy="3454"/>
            </a:xfrm>
            <a:prstGeom prst="rect">
              <a:avLst/>
            </a:prstGeom>
            <a:noFill/>
          </p:spPr>
        </p:pic>
        <p:sp>
          <p:nvSpPr>
            <p:cNvPr id="80901" name="Rectangle 5"/>
            <p:cNvSpPr>
              <a:spLocks noChangeArrowheads="1"/>
            </p:cNvSpPr>
            <p:nvPr/>
          </p:nvSpPr>
          <p:spPr bwMode="auto">
            <a:xfrm>
              <a:off x="2388" y="3349"/>
              <a:ext cx="109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ATP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02" name="Rectangle 6"/>
            <p:cNvSpPr>
              <a:spLocks noChangeArrowheads="1"/>
            </p:cNvSpPr>
            <p:nvPr/>
          </p:nvSpPr>
          <p:spPr bwMode="auto">
            <a:xfrm>
              <a:off x="2756" y="589"/>
              <a:ext cx="1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ADP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03" name="Rectangle 7"/>
            <p:cNvSpPr>
              <a:spLocks noChangeArrowheads="1"/>
            </p:cNvSpPr>
            <p:nvPr/>
          </p:nvSpPr>
          <p:spPr bwMode="auto">
            <a:xfrm>
              <a:off x="1372" y="1993"/>
              <a:ext cx="116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ADP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04" name="Rectangle 8"/>
            <p:cNvSpPr>
              <a:spLocks noChangeArrowheads="1"/>
            </p:cNvSpPr>
            <p:nvPr/>
          </p:nvSpPr>
          <p:spPr bwMode="auto">
            <a:xfrm>
              <a:off x="708" y="2014"/>
              <a:ext cx="110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ATP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05" name="Rectangle 9"/>
            <p:cNvSpPr>
              <a:spLocks noChangeArrowheads="1"/>
            </p:cNvSpPr>
            <p:nvPr/>
          </p:nvSpPr>
          <p:spPr bwMode="auto">
            <a:xfrm>
              <a:off x="602" y="2099"/>
              <a:ext cx="274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hydrolysis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06" name="Rectangle 10"/>
            <p:cNvSpPr>
              <a:spLocks noChangeArrowheads="1"/>
            </p:cNvSpPr>
            <p:nvPr/>
          </p:nvSpPr>
          <p:spPr bwMode="auto">
            <a:xfrm>
              <a:off x="3984" y="1944"/>
              <a:ext cx="116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ADP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07" name="Rectangle 11"/>
            <p:cNvSpPr>
              <a:spLocks noChangeArrowheads="1"/>
            </p:cNvSpPr>
            <p:nvPr/>
          </p:nvSpPr>
          <p:spPr bwMode="auto">
            <a:xfrm>
              <a:off x="4648" y="3137"/>
              <a:ext cx="110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ATP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08" name="Rectangle 12"/>
            <p:cNvSpPr>
              <a:spLocks noChangeArrowheads="1"/>
            </p:cNvSpPr>
            <p:nvPr/>
          </p:nvSpPr>
          <p:spPr bwMode="auto">
            <a:xfrm>
              <a:off x="1393" y="2149"/>
              <a:ext cx="46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P</a:t>
              </a:r>
              <a:r>
                <a:rPr lang="en-US" sz="900" b="1" baseline="-25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600" b="1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0909" name="Rectangle 13"/>
            <p:cNvSpPr>
              <a:spLocks noChangeArrowheads="1"/>
            </p:cNvSpPr>
            <p:nvPr/>
          </p:nvSpPr>
          <p:spPr bwMode="auto">
            <a:xfrm>
              <a:off x="2784" y="737"/>
              <a:ext cx="45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P</a:t>
              </a:r>
              <a:r>
                <a:rPr lang="en-US" sz="800" b="1" baseline="-25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0" name="Rectangle 14"/>
            <p:cNvSpPr>
              <a:spLocks noChangeArrowheads="1"/>
            </p:cNvSpPr>
            <p:nvPr/>
          </p:nvSpPr>
          <p:spPr bwMode="auto">
            <a:xfrm>
              <a:off x="1951" y="596"/>
              <a:ext cx="36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Myosin head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(high-energy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configuration)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1" name="Rectangle 15"/>
            <p:cNvSpPr>
              <a:spLocks noChangeArrowheads="1"/>
            </p:cNvSpPr>
            <p:nvPr/>
          </p:nvSpPr>
          <p:spPr bwMode="auto">
            <a:xfrm>
              <a:off x="2021" y="1231"/>
              <a:ext cx="962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Myosin head attaches to the actin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myofilament, forming a cross bridge.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2" name="Rectangle 16"/>
            <p:cNvSpPr>
              <a:spLocks noChangeArrowheads="1"/>
            </p:cNvSpPr>
            <p:nvPr/>
          </p:nvSpPr>
          <p:spPr bwMode="auto">
            <a:xfrm>
              <a:off x="1633" y="1485"/>
              <a:ext cx="341" cy="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Thin filament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3" name="Rectangle 17"/>
            <p:cNvSpPr>
              <a:spLocks noChangeArrowheads="1"/>
            </p:cNvSpPr>
            <p:nvPr/>
          </p:nvSpPr>
          <p:spPr bwMode="auto">
            <a:xfrm>
              <a:off x="701" y="2558"/>
              <a:ext cx="122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As ATP is split into ADP and P</a:t>
              </a:r>
              <a:r>
                <a:rPr lang="en-US" sz="900" b="1" baseline="-25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, the myosin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head is energized (cocked into the high-energy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conformation).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4" name="Rectangle 18"/>
            <p:cNvSpPr>
              <a:spLocks noChangeArrowheads="1"/>
            </p:cNvSpPr>
            <p:nvPr/>
          </p:nvSpPr>
          <p:spPr bwMode="auto">
            <a:xfrm>
              <a:off x="3525" y="2537"/>
              <a:ext cx="1293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Inorganic phosphate (P</a:t>
              </a:r>
              <a:r>
                <a:rPr lang="en-US" sz="900" b="1" baseline="-25000">
                  <a:solidFill>
                    <a:srgbClr val="000000"/>
                  </a:solidFill>
                  <a:latin typeface="Arial" pitchFamily="34" charset="0"/>
                </a:rPr>
                <a:t>i</a:t>
              </a:r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) generated in the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previous contraction cycle is released, initiating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the power (working) stroke. The myosin head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pivots and bends as it pulls on the actin filament,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sliding it toward the M line. Then ADP is released.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5" name="Rectangle 19"/>
            <p:cNvSpPr>
              <a:spLocks noChangeArrowheads="1"/>
            </p:cNvSpPr>
            <p:nvPr/>
          </p:nvSpPr>
          <p:spPr bwMode="auto">
            <a:xfrm>
              <a:off x="3116" y="3299"/>
              <a:ext cx="36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Myosin head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(low-energy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configuration)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6" name="Rectangle 20"/>
            <p:cNvSpPr>
              <a:spLocks noChangeArrowheads="1"/>
            </p:cNvSpPr>
            <p:nvPr/>
          </p:nvSpPr>
          <p:spPr bwMode="auto">
            <a:xfrm>
              <a:off x="2049" y="3850"/>
              <a:ext cx="1528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As new ATP attaches to the myosin head, the link between</a:t>
              </a:r>
            </a:p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myosin and actin weakens, and the cross bridge detaches.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7" name="Rectangle 21"/>
            <p:cNvSpPr>
              <a:spLocks noChangeArrowheads="1"/>
            </p:cNvSpPr>
            <p:nvPr/>
          </p:nvSpPr>
          <p:spPr bwMode="auto">
            <a:xfrm>
              <a:off x="1612" y="2021"/>
              <a:ext cx="368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06450" eaLnBrk="0" hangingPunct="0"/>
              <a:r>
                <a:rPr lang="en-US" sz="900" b="1">
                  <a:solidFill>
                    <a:srgbClr val="000000"/>
                  </a:solidFill>
                  <a:latin typeface="Arial" pitchFamily="34" charset="0"/>
                </a:rPr>
                <a:t>Thick filament</a:t>
              </a:r>
              <a:endParaRPr lang="en-US" sz="2100" b="1">
                <a:latin typeface="Arial" pitchFamily="34" charset="0"/>
              </a:endParaRPr>
            </a:p>
          </p:txBody>
        </p:sp>
        <p:sp>
          <p:nvSpPr>
            <p:cNvPr id="80918" name="Oval 22"/>
            <p:cNvSpPr>
              <a:spLocks noChangeAspect="1" noChangeArrowheads="1"/>
            </p:cNvSpPr>
            <p:nvPr/>
          </p:nvSpPr>
          <p:spPr bwMode="auto">
            <a:xfrm>
              <a:off x="1896" y="1225"/>
              <a:ext cx="92" cy="9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>
                  <a:latin typeface="Arial" pitchFamily="34" charset="0"/>
                </a:rPr>
                <a:t>1</a:t>
              </a:r>
            </a:p>
          </p:txBody>
        </p:sp>
        <p:sp>
          <p:nvSpPr>
            <p:cNvPr id="80919" name="Oval 23"/>
            <p:cNvSpPr>
              <a:spLocks noChangeAspect="1" noChangeArrowheads="1"/>
            </p:cNvSpPr>
            <p:nvPr/>
          </p:nvSpPr>
          <p:spPr bwMode="auto">
            <a:xfrm>
              <a:off x="565" y="2552"/>
              <a:ext cx="92" cy="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>
                  <a:latin typeface="Arial" pitchFamily="34" charset="0"/>
                </a:rPr>
                <a:t>4</a:t>
              </a:r>
            </a:p>
          </p:txBody>
        </p:sp>
        <p:sp>
          <p:nvSpPr>
            <p:cNvPr id="80920" name="Oval 24"/>
            <p:cNvSpPr>
              <a:spLocks noChangeAspect="1" noChangeArrowheads="1"/>
            </p:cNvSpPr>
            <p:nvPr/>
          </p:nvSpPr>
          <p:spPr bwMode="auto">
            <a:xfrm>
              <a:off x="3396" y="2527"/>
              <a:ext cx="92" cy="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>
                  <a:latin typeface="Arial" pitchFamily="34" charset="0"/>
                </a:rPr>
                <a:t>2</a:t>
              </a:r>
            </a:p>
          </p:txBody>
        </p:sp>
        <p:sp>
          <p:nvSpPr>
            <p:cNvPr id="80921" name="Oval 25"/>
            <p:cNvSpPr>
              <a:spLocks noChangeAspect="1" noChangeArrowheads="1"/>
            </p:cNvSpPr>
            <p:nvPr/>
          </p:nvSpPr>
          <p:spPr bwMode="auto">
            <a:xfrm>
              <a:off x="1931" y="3847"/>
              <a:ext cx="92" cy="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40348" tIns="40348" rIns="40348" bIns="40348" anchor="ctr"/>
            <a:lstStyle/>
            <a:p>
              <a:pPr algn="ctr" defTabSz="806450"/>
              <a:r>
                <a:rPr lang="en-US" sz="900" b="1">
                  <a:latin typeface="Arial" pitchFamily="34" charset="0"/>
                </a:rPr>
                <a:t>3</a:t>
              </a:r>
            </a:p>
          </p:txBody>
        </p:sp>
        <p:sp>
          <p:nvSpPr>
            <p:cNvPr id="80922" name="Line 26"/>
            <p:cNvSpPr>
              <a:spLocks noChangeShapeType="1"/>
            </p:cNvSpPr>
            <p:nvPr/>
          </p:nvSpPr>
          <p:spPr bwMode="auto">
            <a:xfrm>
              <a:off x="2401" y="635"/>
              <a:ext cx="9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3" name="Freeform 27"/>
            <p:cNvSpPr>
              <a:spLocks/>
            </p:cNvSpPr>
            <p:nvPr/>
          </p:nvSpPr>
          <p:spPr bwMode="auto">
            <a:xfrm>
              <a:off x="2817" y="3339"/>
              <a:ext cx="283" cy="77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200" y="0"/>
                </a:cxn>
                <a:cxn ang="0">
                  <a:pos x="0" y="88"/>
                </a:cxn>
              </a:cxnLst>
              <a:rect l="0" t="0" r="r" b="b"/>
              <a:pathLst>
                <a:path w="320" h="88">
                  <a:moveTo>
                    <a:pt x="320" y="0"/>
                  </a:moveTo>
                  <a:lnTo>
                    <a:pt x="200" y="0"/>
                  </a:lnTo>
                  <a:lnTo>
                    <a:pt x="0" y="8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4" name="Line 28"/>
            <p:cNvSpPr>
              <a:spLocks noChangeShapeType="1"/>
            </p:cNvSpPr>
            <p:nvPr/>
          </p:nvSpPr>
          <p:spPr bwMode="auto">
            <a:xfrm>
              <a:off x="1864" y="1574"/>
              <a:ext cx="1" cy="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25" name="Line 29"/>
            <p:cNvSpPr>
              <a:spLocks noChangeShapeType="1"/>
            </p:cNvSpPr>
            <p:nvPr/>
          </p:nvSpPr>
          <p:spPr bwMode="auto">
            <a:xfrm>
              <a:off x="1864" y="2111"/>
              <a:ext cx="1" cy="2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Contraction of Skeletal Muscle Fibers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Contraction 	</a:t>
            </a:r>
          </a:p>
          <a:p>
            <a:pPr lvl="1"/>
            <a:r>
              <a:rPr lang="en-US"/>
              <a:t>refers to the _</a:t>
            </a:r>
          </a:p>
          <a:p>
            <a:endParaRPr lang="en-US"/>
          </a:p>
          <a:p>
            <a:pPr lvl="1"/>
            <a:r>
              <a:rPr lang="en-US"/>
              <a:t>ends when cross bridges become inactive, the tension generated declines, and 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/>
          <a:lstStyle/>
          <a:p>
            <a:r>
              <a:rPr lang="en-US" sz="3200"/>
              <a:t>Contraction of Skeletal Muscle (Organ Level)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096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two types of muscle contractions are:</a:t>
            </a:r>
          </a:p>
          <a:p>
            <a:pPr lvl="1">
              <a:lnSpc>
                <a:spcPct val="90000"/>
              </a:lnSpc>
            </a:pPr>
            <a:r>
              <a:rPr lang="en-US"/>
              <a:t>Isotonic contraction </a:t>
            </a:r>
          </a:p>
          <a:p>
            <a:pPr lvl="2">
              <a:lnSpc>
                <a:spcPct val="90000"/>
              </a:lnSpc>
            </a:pPr>
            <a:r>
              <a:rPr lang="en-US"/>
              <a:t>___________________ muscle length</a:t>
            </a:r>
          </a:p>
          <a:p>
            <a:pPr lvl="2">
              <a:lnSpc>
                <a:spcPct val="90000"/>
              </a:lnSpc>
            </a:pPr>
            <a:r>
              <a:rPr lang="en-US"/>
              <a:t>muscle shortens during contraction</a:t>
            </a:r>
          </a:p>
          <a:p>
            <a:pPr lvl="2">
              <a:lnSpc>
                <a:spcPct val="90000"/>
              </a:lnSpc>
            </a:pPr>
            <a:r>
              <a:rPr lang="en-US"/>
              <a:t>Iso = same;  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 contraction </a:t>
            </a:r>
          </a:p>
          <a:p>
            <a:pPr lvl="2">
              <a:lnSpc>
                <a:spcPct val="90000"/>
              </a:lnSpc>
            </a:pP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muscle does not shorten during contraction</a:t>
            </a:r>
          </a:p>
          <a:p>
            <a:pPr lvl="2">
              <a:lnSpc>
                <a:spcPct val="90000"/>
              </a:lnSpc>
            </a:pPr>
            <a:r>
              <a:rPr lang="en-US"/>
              <a:t>Iso = same;  metric =length 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038600"/>
            <a:ext cx="32004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Osteoarthritis: Course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/>
              <a:t>OA reflects the _________________________ and compression causing increased production of metalloproteinase enzymes that break down cartilage</a:t>
            </a:r>
          </a:p>
          <a:p>
            <a:pPr>
              <a:lnSpc>
                <a:spcPct val="90000"/>
              </a:lnSpc>
            </a:pPr>
            <a:r>
              <a:rPr lang="en-US"/>
              <a:t>As one ages, cartilage is _</a:t>
            </a:r>
          </a:p>
          <a:p>
            <a:pPr>
              <a:lnSpc>
                <a:spcPct val="90000"/>
              </a:lnSpc>
            </a:pPr>
            <a:r>
              <a:rPr lang="en-US"/>
              <a:t>The exposed bone ends thicken, enlarge, ______________________________________, and restrict movement</a:t>
            </a:r>
          </a:p>
          <a:p>
            <a:pPr>
              <a:lnSpc>
                <a:spcPct val="90000"/>
              </a:lnSpc>
            </a:pPr>
            <a:r>
              <a:rPr lang="en-US"/>
              <a:t>Joints most affected are the cervical and lumbar spine, fingers, knuckles, knees, and hips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Osteoarthritis: Treatments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OA is _</a:t>
            </a:r>
          </a:p>
          <a:p>
            <a:r>
              <a:rPr lang="en-US"/>
              <a:t>Treatments include:</a:t>
            </a:r>
          </a:p>
          <a:p>
            <a:pPr lvl="1"/>
            <a:r>
              <a:rPr lang="en-US"/>
              <a:t>Mild pain relievers, along with moderate activity</a:t>
            </a:r>
          </a:p>
          <a:p>
            <a:pPr lvl="1"/>
            <a:r>
              <a:rPr lang="en-US"/>
              <a:t>Magnetic therapy </a:t>
            </a:r>
          </a:p>
          <a:p>
            <a:pPr lvl="1"/>
            <a:r>
              <a:rPr lang="en-US"/>
              <a:t>Glucosamine sulfate decreases pain and inflammation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Rheumatoid Arthritis (RA)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Chronic, ____________________________, ______________________ disease of unknown cause, with an insidious onset</a:t>
            </a:r>
          </a:p>
          <a:p>
            <a:r>
              <a:rPr lang="en-US"/>
              <a:t>Usually arises between the ages of 40 to 50, but may occur at any age</a:t>
            </a:r>
          </a:p>
          <a:p>
            <a:r>
              <a:rPr lang="en-US"/>
              <a:t>Signs and symptoms include joint tenderness, anemia, osteoporosis, muscle atrophy, and cardiovascular problems</a:t>
            </a:r>
          </a:p>
          <a:p>
            <a:pPr lvl="1"/>
            <a:r>
              <a:rPr lang="en-US"/>
              <a:t>The course of RA is marked with _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Rheumatoid Arthritis: Course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 begins with ________________________ of the affected joint</a:t>
            </a:r>
          </a:p>
          <a:p>
            <a:r>
              <a:rPr lang="en-US"/>
              <a:t>_____________________________________ are inappropriately released</a:t>
            </a:r>
          </a:p>
          <a:p>
            <a:r>
              <a:rPr lang="en-US"/>
              <a:t>Inflammatory blood cells migrate to the joint, causing swelling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Rheumatoid Arthritis: Course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Inflamed synovial membrane thickens into a pannus</a:t>
            </a:r>
          </a:p>
          <a:p>
            <a:r>
              <a:rPr lang="en-US"/>
              <a:t>Pannus ______________________________, scar tissue forms, articulating bone ends connect</a:t>
            </a:r>
          </a:p>
          <a:p>
            <a:r>
              <a:rPr lang="en-US"/>
              <a:t>The end result, _</a:t>
            </a:r>
          </a:p>
        </p:txBody>
      </p:sp>
      <p:pic>
        <p:nvPicPr>
          <p:cNvPr id="3829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4188" y="3994150"/>
            <a:ext cx="357981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1633</Words>
  <Application>Microsoft Office PowerPoint</Application>
  <PresentationFormat>On-screen Show (4:3)</PresentationFormat>
  <Paragraphs>302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Inflammatory and Degenerative Conditions</vt:lpstr>
      <vt:lpstr>Inflammatory and Degenerative Conditions</vt:lpstr>
      <vt:lpstr>Arthritis</vt:lpstr>
      <vt:lpstr>Osteoarthritis (OA)</vt:lpstr>
      <vt:lpstr>Osteoarthritis: Course</vt:lpstr>
      <vt:lpstr>Osteoarthritis: Treatments</vt:lpstr>
      <vt:lpstr>Rheumatoid Arthritis (RA)</vt:lpstr>
      <vt:lpstr>Rheumatoid Arthritis: Course</vt:lpstr>
      <vt:lpstr>Rheumatoid Arthritis: Course</vt:lpstr>
      <vt:lpstr>Rheumatoid Arthritis: Treatment</vt:lpstr>
      <vt:lpstr>Comparison of arthritic joints</vt:lpstr>
      <vt:lpstr>Gouty Arthritis</vt:lpstr>
      <vt:lpstr>Chapter Nine</vt:lpstr>
      <vt:lpstr>Muscle Overview</vt:lpstr>
      <vt:lpstr>Muscle Similarities</vt:lpstr>
      <vt:lpstr>Skeletal Muscle Tissue</vt:lpstr>
      <vt:lpstr>Cardiac Muscle Tissue</vt:lpstr>
      <vt:lpstr>Smooth Muscle Tissue</vt:lpstr>
      <vt:lpstr>Functional Characteristics of Muscle Tissue</vt:lpstr>
      <vt:lpstr>Structure and Organization of Skeletal Muscle</vt:lpstr>
      <vt:lpstr>Structure and Organization of Skeletal Muscle</vt:lpstr>
      <vt:lpstr>Skeletal Muscle</vt:lpstr>
      <vt:lpstr>Skeletal Muscle</vt:lpstr>
      <vt:lpstr>Skeletal Muscle: Attachments</vt:lpstr>
      <vt:lpstr>Skeletal Muscle: Attachments</vt:lpstr>
      <vt:lpstr>Microscopic Anatomy of a Skeletal Muscle Fiber</vt:lpstr>
      <vt:lpstr>Myofibrils</vt:lpstr>
      <vt:lpstr>Sarcomeres</vt:lpstr>
      <vt:lpstr>Myofilaments: Banding Pattern</vt:lpstr>
      <vt:lpstr>Ultrastructure of Myofilaments: Thick Filaments</vt:lpstr>
      <vt:lpstr>Ultrastructure of Myofilaments: Thin Filaments</vt:lpstr>
      <vt:lpstr>Sarcoplasmic Reticulum (SR)</vt:lpstr>
      <vt:lpstr>T Tubules</vt:lpstr>
      <vt:lpstr>Sliding Filament Model of Contraction</vt:lpstr>
      <vt:lpstr>Sliding Filament Model of Contraction</vt:lpstr>
      <vt:lpstr>Skeletal Muscle Contraction</vt:lpstr>
      <vt:lpstr>Nerve Stimulus of Skeletal Muscle</vt:lpstr>
      <vt:lpstr>Neuromuscular Junction</vt:lpstr>
      <vt:lpstr>Neuromuscular Junction</vt:lpstr>
      <vt:lpstr>Neuromuscular Junction</vt:lpstr>
      <vt:lpstr>Destruction of Acetylcholine</vt:lpstr>
      <vt:lpstr>Role of Ionic Calcium (Ca2+) in the Contraction Mechanism</vt:lpstr>
      <vt:lpstr>Role of Ionic Calcium (Ca2+) in the Contraction Mechanism</vt:lpstr>
      <vt:lpstr>Role of Ionic Calcium (Ca2+) in the Contraction Mechanism</vt:lpstr>
      <vt:lpstr>Role of Ionic Calcium (Ca2+) in the Contraction Mechanism</vt:lpstr>
      <vt:lpstr>Sequential Events of Contraction</vt:lpstr>
      <vt:lpstr>Slide 47</vt:lpstr>
      <vt:lpstr>Contraction of Skeletal Muscle Fibers</vt:lpstr>
      <vt:lpstr>Contraction of Skeletal Muscle (Organ Level)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Inflammatory and Degenerative Conditions</dc:title>
  <dc:creator>bawargo</dc:creator>
  <cp:lastModifiedBy>bawargo</cp:lastModifiedBy>
  <cp:revision>1</cp:revision>
  <dcterms:created xsi:type="dcterms:W3CDTF">2008-08-26T17:41:44Z</dcterms:created>
  <dcterms:modified xsi:type="dcterms:W3CDTF">2008-08-26T17:44:57Z</dcterms:modified>
</cp:coreProperties>
</file>