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0C6B-8D13-4F6E-A747-B41B179A509D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D907-21FA-42AE-8521-BFB58CF3A6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505200" cy="762000"/>
          </a:xfrm>
        </p:spPr>
        <p:txBody>
          <a:bodyPr/>
          <a:lstStyle/>
          <a:p>
            <a:r>
              <a:rPr lang="en-US"/>
              <a:t>Anterior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2514600" cy="4800600"/>
          </a:xfrm>
        </p:spPr>
        <p:txBody>
          <a:bodyPr/>
          <a:lstStyle/>
          <a:p>
            <a:r>
              <a:rPr lang="en-US"/>
              <a:t>The 40 superficial muscles here are divided into 10 regional areas of the body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10.4b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0"/>
            <a:ext cx="524033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124200" cy="762000"/>
          </a:xfrm>
        </p:spPr>
        <p:txBody>
          <a:bodyPr/>
          <a:lstStyle/>
          <a:p>
            <a:r>
              <a:rPr lang="en-US" sz="3200"/>
              <a:t>Posterior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3429000" cy="4800600"/>
          </a:xfrm>
        </p:spPr>
        <p:txBody>
          <a:bodyPr/>
          <a:lstStyle/>
          <a:p>
            <a:r>
              <a:rPr lang="en-US"/>
              <a:t>The 27 superficial muscles here are divided into seven regional areas of the body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10.5b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053013" cy="652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Muscles: Name, Action, and Innervation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Name and description of the muscle </a:t>
            </a:r>
          </a:p>
          <a:p>
            <a:pPr lvl="1"/>
            <a:r>
              <a:rPr lang="en-US" sz="2400" dirty="0"/>
              <a:t>be alert to _</a:t>
            </a:r>
          </a:p>
          <a:p>
            <a:r>
              <a:rPr lang="en-US" sz="2800" dirty="0"/>
              <a:t>Origin and insertion</a:t>
            </a:r>
          </a:p>
          <a:p>
            <a:pPr lvl="1"/>
            <a:r>
              <a:rPr lang="en-US" sz="2400" dirty="0"/>
              <a:t>there is always a _</a:t>
            </a:r>
          </a:p>
          <a:p>
            <a:endParaRPr lang="en-US" sz="2800" dirty="0"/>
          </a:p>
          <a:p>
            <a:r>
              <a:rPr lang="en-US" sz="2800" dirty="0"/>
              <a:t>Action </a:t>
            </a:r>
          </a:p>
          <a:p>
            <a:pPr lvl="1"/>
            <a:r>
              <a:rPr lang="en-US" sz="2400" dirty="0"/>
              <a:t>best learned by acting out a muscle’s movement on one’s own body</a:t>
            </a:r>
          </a:p>
          <a:p>
            <a:r>
              <a:rPr lang="en-US" sz="2800" dirty="0"/>
              <a:t>Nerve supply</a:t>
            </a:r>
          </a:p>
          <a:p>
            <a:pPr lvl="1"/>
            <a:r>
              <a:rPr lang="en-US" sz="2400" dirty="0"/>
              <a:t>name of major nerve that innervates the muscle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Scalp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 (occipitofrontalis) – bipartite muscle consisting of the: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Galea aponeurotica –  __________________________________ connecting above muscles</a:t>
            </a:r>
          </a:p>
          <a:p>
            <a:pPr>
              <a:lnSpc>
                <a:spcPct val="90000"/>
              </a:lnSpc>
            </a:pPr>
            <a:r>
              <a:rPr lang="en-US"/>
              <a:t>These two muscles have alternate actions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r>
              <a:rPr lang="en-US"/>
              <a:t>11 muscles are involved in lifting the eyebrows, flaring the nostrils, opening and closing the eyes and mouth, and smiling</a:t>
            </a:r>
          </a:p>
          <a:p>
            <a:endParaRPr lang="en-US"/>
          </a:p>
          <a:p>
            <a:r>
              <a:rPr lang="en-US"/>
              <a:t>All are innervated by _</a:t>
            </a:r>
          </a:p>
          <a:p>
            <a:endParaRPr lang="en-US"/>
          </a:p>
          <a:p>
            <a:r>
              <a:rPr lang="en-US"/>
              <a:t>Usually ___________________________ (rather than bone), and adjacent muscles often fuse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038600" cy="762000"/>
          </a:xfrm>
        </p:spPr>
        <p:txBody>
          <a:bodyPr/>
          <a:lstStyle/>
          <a:p>
            <a:r>
              <a:rPr lang="en-US" sz="3200"/>
              <a:t>Muscles of Mastication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 are _____________________________ ___________</a:t>
            </a:r>
            <a:br>
              <a:rPr lang="en-US" sz="2800"/>
            </a:br>
            <a:r>
              <a:rPr lang="en-US" sz="2800"/>
              <a:t>of muscles </a:t>
            </a:r>
            <a:br>
              <a:rPr lang="en-US" sz="2800"/>
            </a:br>
            <a:r>
              <a:rPr lang="en-US" sz="2800"/>
              <a:t>involved in </a:t>
            </a:r>
            <a:br>
              <a:rPr lang="en-US" sz="2800"/>
            </a:br>
            <a:r>
              <a:rPr lang="en-US" sz="2800"/>
              <a:t>mastication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Prime movers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Grinding movements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All are innervated by __________________________________ (trigeminal nerve)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0" y="0"/>
            <a:ext cx="4813300" cy="3198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Tongue Muscles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 major muscles that anchor and move the tongue</a:t>
            </a:r>
          </a:p>
          <a:p>
            <a:r>
              <a:rPr lang="en-US"/>
              <a:t>All are innervated by _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038600"/>
            <a:ext cx="7353300" cy="2663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Neck: Head Movements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r>
              <a:rPr lang="en-US"/>
              <a:t>Major _</a:t>
            </a:r>
          </a:p>
          <a:p>
            <a:pPr lvl="1"/>
            <a:r>
              <a:rPr lang="en-US"/>
              <a:t>  </a:t>
            </a:r>
          </a:p>
          <a:p>
            <a:r>
              <a:rPr lang="en-US"/>
              <a:t>Synergists to head flexion </a:t>
            </a:r>
          </a:p>
          <a:p>
            <a:pPr lvl="1"/>
            <a:r>
              <a:rPr lang="en-US"/>
              <a:t> suprahyoid and infrahyoid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sternocleidomastoid and scalene muscles</a:t>
            </a:r>
          </a:p>
          <a:p>
            <a:r>
              <a:rPr lang="en-US"/>
              <a:t>Head extension </a:t>
            </a:r>
          </a:p>
          <a:p>
            <a:pPr lvl="1"/>
            <a:r>
              <a:rPr lang="en-US"/>
              <a:t>deep splenius muscles and aided by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Trunk Movements: Deep Back Muscles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prime mover of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Erector spinae muscles consist of three columns on each side of the vertebrae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  </a:t>
            </a:r>
          </a:p>
          <a:p>
            <a:pPr>
              <a:lnSpc>
                <a:spcPct val="90000"/>
              </a:lnSpc>
            </a:pPr>
            <a:r>
              <a:rPr lang="en-US" sz="2800"/>
              <a:t>Lateral bending of the back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unilateral contraction of these muscles</a:t>
            </a:r>
          </a:p>
          <a:p>
            <a:pPr>
              <a:lnSpc>
                <a:spcPct val="90000"/>
              </a:lnSpc>
            </a:pPr>
            <a:r>
              <a:rPr lang="en-US" sz="2800"/>
              <a:t>Other deep back extensors include the semispinalis muscles and the quadratus lumborum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Interactions of Skeletal Muscles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Skeletal muscles work _</a:t>
            </a:r>
          </a:p>
          <a:p>
            <a:endParaRPr lang="en-US"/>
          </a:p>
          <a:p>
            <a:r>
              <a:rPr lang="en-US"/>
              <a:t>Muscles ______________________ (never push)</a:t>
            </a:r>
          </a:p>
          <a:p>
            <a:endParaRPr lang="en-US"/>
          </a:p>
          <a:p>
            <a:r>
              <a:rPr lang="en-US"/>
              <a:t>As muscles shorten, the insertion generally _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10.9d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Trunk Movements: Short Muscles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029200"/>
          </a:xfrm>
        </p:spPr>
        <p:txBody>
          <a:bodyPr/>
          <a:lstStyle/>
          <a:p>
            <a:r>
              <a:rPr lang="en-US"/>
              <a:t>Four short muscles extend from one vertebra to another</a:t>
            </a:r>
          </a:p>
          <a:p>
            <a:endParaRPr lang="en-US"/>
          </a:p>
          <a:p>
            <a:r>
              <a:rPr lang="en-US"/>
              <a:t>These muscles are synergists in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685088" y="4249738"/>
            <a:ext cx="13065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Muscles of Respiration: External Intercostals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 sz="2800"/>
              <a:t>The primary function of ___________________ muscles is to promote movement for breathing</a:t>
            </a:r>
          </a:p>
          <a:p>
            <a:r>
              <a:rPr lang="en-US" sz="2800"/>
              <a:t>___________________</a:t>
            </a:r>
          </a:p>
          <a:p>
            <a:pPr lvl="1"/>
            <a:r>
              <a:rPr lang="en-US" sz="2400"/>
              <a:t>more superficial layer that _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 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946525" cy="4411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150938"/>
            <a:ext cx="4914900" cy="5707062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/>
          <a:lstStyle/>
          <a:p>
            <a:r>
              <a:rPr lang="en-US" sz="3200"/>
              <a:t>Muscles of Respiration: Internal Intercostals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3581400" cy="4800600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deeper layer that aids in forced _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most important muscle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abdominal wall is composed of four paired muscles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their fasciae, and their aponeuroses</a:t>
            </a:r>
          </a:p>
          <a:p>
            <a:pPr>
              <a:lnSpc>
                <a:spcPct val="90000"/>
              </a:lnSpc>
            </a:pPr>
            <a:r>
              <a:rPr lang="en-US"/>
              <a:t>Fascicles of these muscles run at right and oblique angles to one another, giving the abdominal wall added strength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addition to forming the abdominal wall, these muscles:</a:t>
            </a:r>
          </a:p>
          <a:p>
            <a:pPr lvl="1"/>
            <a:r>
              <a:rPr lang="en-US"/>
              <a:t>Are involved with ____________________________ and ____________________________ of the trunk</a:t>
            </a:r>
          </a:p>
          <a:p>
            <a:pPr lvl="1"/>
            <a:endParaRPr lang="en-US"/>
          </a:p>
          <a:p>
            <a:pPr lvl="1"/>
            <a:r>
              <a:rPr lang="en-US"/>
              <a:t>Help promote urination, defecation, childbirth, vomiting, coughing, and screaming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Shoulder Muscles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326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Muscles of the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Anterior: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pectoralis major, pectoralis minor, serratus anterior, and subclavius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Posterior: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latissimus dorsi, trapezius muscles, levator scapulae, and rhomboids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These muscles are involved with the movements of the scapula including ____________________________________________________________________________________ and lateral and medial movements</a:t>
            </a:r>
          </a:p>
          <a:p>
            <a:pPr>
              <a:lnSpc>
                <a:spcPct val="90000"/>
              </a:lnSpc>
            </a:pPr>
            <a:r>
              <a:rPr lang="en-US" sz="2800"/>
              <a:t>Prime movers of _________________________ are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/>
              <a:t>Extrinsic Shoulder Muscles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10.13a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/>
              <a:t>Muscles: Functional Groups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7087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provide the major force for producing a specific movement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oppose or reverse a particular movement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Add force to a movement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undesirable or unnecessary movement</a:t>
            </a:r>
          </a:p>
          <a:p>
            <a:pPr>
              <a:lnSpc>
                <a:spcPct val="90000"/>
              </a:lnSpc>
            </a:pPr>
            <a:r>
              <a:rPr lang="en-US" sz="2800"/>
              <a:t>Fixators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synergists that ____________________________ a bone or muscle’s origin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10.13b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Shoulder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5029200"/>
          </a:xfrm>
        </p:spPr>
        <p:txBody>
          <a:bodyPr/>
          <a:lstStyle/>
          <a:p>
            <a:r>
              <a:rPr lang="en-US"/>
              <a:t>Nine muscles cross the shoulder joint and insert into the humerus</a:t>
            </a:r>
          </a:p>
          <a:p>
            <a:r>
              <a:rPr lang="en-US"/>
              <a:t>Prime movers include: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arm flexion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arm extension</a:t>
            </a:r>
          </a:p>
          <a:p>
            <a:pPr lvl="1"/>
            <a:endParaRPr lang="en-US"/>
          </a:p>
          <a:p>
            <a:pPr lvl="1"/>
            <a:r>
              <a:rPr lang="en-US"/>
              <a:t>Middle fibers of the deltoid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Muscles Crossing the Shoulder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914400"/>
            <a:ext cx="4224337" cy="5943600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383088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Shoulder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Rotator cuff muscles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mainly to reinforce the capsule of the shoulder</a:t>
            </a:r>
          </a:p>
          <a:p>
            <a:pPr lvl="1">
              <a:lnSpc>
                <a:spcPct val="90000"/>
              </a:lnSpc>
            </a:pPr>
            <a:r>
              <a:rPr lang="en-US"/>
              <a:t>Secondarily act as synergists and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Forearm extension</a:t>
            </a:r>
          </a:p>
          <a:p>
            <a:pPr lvl="1"/>
            <a:r>
              <a:rPr lang="en-US"/>
              <a:t>prime mover of forearm _</a:t>
            </a:r>
          </a:p>
          <a:p>
            <a:pPr lvl="2"/>
            <a:r>
              <a:rPr lang="en-US"/>
              <a:t>The _</a:t>
            </a:r>
          </a:p>
          <a:p>
            <a:pPr lvl="1"/>
            <a:r>
              <a:rPr lang="en-US"/>
              <a:t>weak synergist </a:t>
            </a:r>
          </a:p>
          <a:p>
            <a:pPr lvl="2"/>
            <a:r>
              <a:rPr lang="en-US"/>
              <a:t>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Forearm flexion</a:t>
            </a:r>
          </a:p>
          <a:p>
            <a:pPr lvl="1"/>
            <a:endParaRPr lang="en-US"/>
          </a:p>
          <a:p>
            <a:pPr lvl="1"/>
            <a:r>
              <a:rPr lang="en-US"/>
              <a:t>chief forearm _</a:t>
            </a:r>
          </a:p>
          <a:p>
            <a:pPr lvl="2"/>
            <a:r>
              <a:rPr lang="en-US"/>
              <a:t>________________________________________ and _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r>
              <a:rPr lang="en-US"/>
              <a:t>synergist </a:t>
            </a:r>
          </a:p>
          <a:p>
            <a:pPr lvl="2"/>
            <a:r>
              <a:rPr lang="en-US"/>
              <a:t>The brachioradialis </a:t>
            </a:r>
          </a:p>
          <a:p>
            <a:pPr lvl="2"/>
            <a:r>
              <a:rPr lang="en-US"/>
              <a:t>helps _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Forearm muscle groups: </a:t>
            </a:r>
          </a:p>
          <a:p>
            <a:pPr lvl="1">
              <a:lnSpc>
                <a:spcPct val="90000"/>
              </a:lnSpc>
            </a:pPr>
            <a:r>
              <a:rPr lang="en-US"/>
              <a:t>those that cause _</a:t>
            </a:r>
          </a:p>
          <a:p>
            <a:pPr lvl="1">
              <a:lnSpc>
                <a:spcPct val="90000"/>
              </a:lnSpc>
            </a:pPr>
            <a:r>
              <a:rPr lang="en-US"/>
              <a:t>those that move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muscles insert via the flexor and extensor retinacula</a:t>
            </a:r>
          </a:p>
          <a:p>
            <a:pPr>
              <a:lnSpc>
                <a:spcPct val="90000"/>
              </a:lnSpc>
            </a:pPr>
            <a:r>
              <a:rPr lang="en-US"/>
              <a:t>Most __________________________ muscles are _</a:t>
            </a:r>
          </a:p>
          <a:p>
            <a:pPr>
              <a:lnSpc>
                <a:spcPct val="90000"/>
              </a:lnSpc>
            </a:pPr>
            <a:r>
              <a:rPr lang="en-US"/>
              <a:t>Most __________________________ muscles are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____________________________ and ________________________________ are not flexors, but ___________________________ the forearm</a:t>
            </a:r>
          </a:p>
          <a:p>
            <a:endParaRPr lang="en-US"/>
          </a:p>
          <a:p>
            <a:r>
              <a:rPr lang="en-US"/>
              <a:t>The supinator muscle is a synergist with the biceps brachii in supinating the forearm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Forearm: Anterior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57300"/>
            <a:ext cx="3968750" cy="5056188"/>
          </a:xfrm>
        </p:spPr>
        <p:txBody>
          <a:bodyPr/>
          <a:lstStyle/>
          <a:p>
            <a:r>
              <a:rPr lang="en-US"/>
              <a:t>These muscles are primarily _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213" y="1066800"/>
            <a:ext cx="4014787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10.15b, c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934200" cy="6856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08000"/>
          </a:xfrm>
        </p:spPr>
        <p:txBody>
          <a:bodyPr>
            <a:normAutofit fontScale="90000"/>
          </a:bodyPr>
          <a:lstStyle/>
          <a:p>
            <a:r>
              <a:rPr lang="en-US"/>
              <a:t>Naming Skeletal Muscles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bone or body region associated with the muscle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_________________________of muscle</a:t>
            </a:r>
          </a:p>
          <a:p>
            <a:pPr lvl="1">
              <a:lnSpc>
                <a:spcPct val="90000"/>
              </a:lnSpc>
            </a:pPr>
            <a:r>
              <a:rPr lang="en-US"/>
              <a:t>e.g., the deltoid muscle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/>
              <a:t>Muscles of the Forearm: Posterior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10.16a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102100" cy="5715000"/>
          </a:xfrm>
          <a:prstGeom prst="rect">
            <a:avLst/>
          </a:prstGeom>
          <a:noFill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3" y="1066800"/>
            <a:ext cx="3036887" cy="5681663"/>
          </a:xfrm>
          <a:prstGeom prst="rect">
            <a:avLst/>
          </a:prstGeom>
          <a:noFill/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191000" y="2667000"/>
            <a:ext cx="1676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These muscles are primarily extensors of the wrist and digits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 sz="3200"/>
              <a:t>Intrinsic Muscles of the Hand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403850"/>
          </a:xfrm>
        </p:spPr>
        <p:txBody>
          <a:bodyPr/>
          <a:lstStyle/>
          <a:p>
            <a:r>
              <a:rPr lang="en-US"/>
              <a:t>These small muscles: </a:t>
            </a:r>
          </a:p>
          <a:p>
            <a:pPr lvl="1"/>
            <a:r>
              <a:rPr lang="en-US"/>
              <a:t>Lie in the _</a:t>
            </a:r>
          </a:p>
          <a:p>
            <a:pPr lvl="2"/>
            <a:r>
              <a:rPr lang="en-US"/>
              <a:t>none on the dorsal side </a:t>
            </a:r>
          </a:p>
          <a:p>
            <a:pPr lvl="1"/>
            <a:r>
              <a:rPr lang="en-US"/>
              <a:t>Move the _</a:t>
            </a:r>
          </a:p>
          <a:p>
            <a:pPr lvl="1"/>
            <a:r>
              <a:rPr lang="en-US"/>
              <a:t>Control ____________________________ movements </a:t>
            </a:r>
          </a:p>
          <a:p>
            <a:pPr lvl="1"/>
            <a:r>
              <a:rPr lang="en-US"/>
              <a:t>Are the main ____________________________________ of the fingers</a:t>
            </a:r>
          </a:p>
          <a:p>
            <a:pPr lvl="1"/>
            <a:r>
              <a:rPr lang="en-US"/>
              <a:t>Produce opposition</a:t>
            </a:r>
          </a:p>
          <a:p>
            <a:pPr lvl="2"/>
            <a:r>
              <a:rPr lang="en-US"/>
              <a:t>move the thumb toward the little finger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457200"/>
          </a:xfrm>
        </p:spPr>
        <p:txBody>
          <a:bodyPr/>
          <a:lstStyle/>
          <a:p>
            <a:r>
              <a:rPr lang="en-US" sz="3200"/>
              <a:t>Intrinsic Muscles of the Hand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30555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/>
          <a:lstStyle/>
          <a:p>
            <a:r>
              <a:rPr lang="en-US" sz="3200"/>
              <a:t>Intrinsic Muscles of the Hand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362575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Finger and Thumb Movements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Flexion</a:t>
            </a:r>
          </a:p>
          <a:p>
            <a:pPr lvl="1"/>
            <a:r>
              <a:rPr lang="en-US"/>
              <a:t>Thumb –  </a:t>
            </a:r>
          </a:p>
          <a:p>
            <a:pPr lvl="1"/>
            <a:r>
              <a:rPr lang="en-US"/>
              <a:t>Fingers –  </a:t>
            </a:r>
          </a:p>
          <a:p>
            <a:r>
              <a:rPr lang="en-US"/>
              <a:t>Extension</a:t>
            </a:r>
          </a:p>
          <a:p>
            <a:pPr lvl="1"/>
            <a:r>
              <a:rPr lang="en-US"/>
              <a:t>Thumb –  </a:t>
            </a:r>
          </a:p>
          <a:p>
            <a:pPr lvl="1"/>
            <a:r>
              <a:rPr lang="en-US"/>
              <a:t>Fingers –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Hand: Groups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r>
              <a:rPr lang="en-US" sz="2800"/>
              <a:t>There are ______________________________ of intrinsic hand muscles</a:t>
            </a:r>
          </a:p>
          <a:p>
            <a:r>
              <a:rPr lang="en-US" sz="2800"/>
              <a:t>The thenar eminence and hypothenar eminence</a:t>
            </a:r>
          </a:p>
          <a:p>
            <a:pPr lvl="1"/>
            <a:r>
              <a:rPr lang="en-US" sz="2400"/>
              <a:t>each have a _</a:t>
            </a:r>
          </a:p>
          <a:p>
            <a:endParaRPr lang="en-US" sz="2800"/>
          </a:p>
          <a:p>
            <a:r>
              <a:rPr lang="en-US" sz="2800"/>
              <a:t>The midpalm muscles, the lumbricals and interossei, 	</a:t>
            </a:r>
          </a:p>
          <a:p>
            <a:pPr lvl="1"/>
            <a:r>
              <a:rPr lang="en-US" sz="2400"/>
              <a:t> </a:t>
            </a:r>
          </a:p>
          <a:p>
            <a:r>
              <a:rPr lang="en-US" sz="2800"/>
              <a:t>The interossei </a:t>
            </a:r>
          </a:p>
          <a:p>
            <a:pPr lvl="1"/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/>
              <a:t>Intrinsic Muscles of the Hand: Groups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5363"/>
            <a:ext cx="9144000" cy="5862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Hip and Knee Joints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Most ________________________________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 at the hip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 at the knee</a:t>
            </a:r>
          </a:p>
          <a:p>
            <a:pPr>
              <a:lnSpc>
                <a:spcPct val="90000"/>
              </a:lnSpc>
            </a:pPr>
            <a:r>
              <a:rPr lang="en-US" sz="2800"/>
              <a:t>Posterior compartment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The medial compartment muscles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These three groups are enclosed by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 sz="2800"/>
              <a:t>Movements of the thigh at the Hip: Flexion and Extension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idx="1"/>
          </p:nvPr>
        </p:nvSpPr>
        <p:spPr>
          <a:xfrm>
            <a:off x="298450" y="1371600"/>
            <a:ext cx="8270875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ball-and-socket hip joint permits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Abduction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Adduction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The most important thigh flexors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tensor fasciae latae,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The ________________________ located adductor muscles and sartorius assist in thigh flexion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/>
              <a:t>Movements of the Thigh at the Hip: Flexion and Extension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idx="1"/>
          </p:nvPr>
        </p:nvSpPr>
        <p:spPr>
          <a:xfrm>
            <a:off x="298450" y="1231900"/>
            <a:ext cx="5568950" cy="5056188"/>
          </a:xfrm>
        </p:spPr>
        <p:txBody>
          <a:bodyPr/>
          <a:lstStyle/>
          <a:p>
            <a:r>
              <a:rPr lang="en-US"/>
              <a:t>Thigh extension is primarily effected by the _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Forceful extension is aided by the gluteus maximus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763" y="914400"/>
            <a:ext cx="3424237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762000"/>
          </a:xfrm>
        </p:spPr>
        <p:txBody>
          <a:bodyPr/>
          <a:lstStyle/>
          <a:p>
            <a:r>
              <a:rPr lang="en-US"/>
              <a:t>Naming Skeletal</a:t>
            </a:r>
            <a:r>
              <a:rPr lang="en-US" sz="2800"/>
              <a:t> </a:t>
            </a:r>
            <a:r>
              <a:rPr lang="en-US"/>
              <a:t>Muscles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maximus (largest), minimus (smallest), longus (long)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_____________________ (fibers run straight), _________________________, and oblique (fibers run at angles to an imaginary defined axis)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8261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/>
              <a:t>Movements of the Thigh at the Hip: 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r>
              <a:rPr lang="en-US" sz="2800"/>
              <a:t>______________________________ assisted by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r>
              <a:rPr lang="en-US" sz="2800"/>
              <a:t> antagonized by </a:t>
            </a:r>
          </a:p>
          <a:p>
            <a:pPr lvl="1"/>
            <a:r>
              <a:rPr lang="en-US" sz="2400"/>
              <a:t>lateral rotators</a:t>
            </a:r>
          </a:p>
          <a:p>
            <a:r>
              <a:rPr lang="en-US" sz="2800"/>
              <a:t>Thigh adduction is the role of _</a:t>
            </a:r>
          </a:p>
          <a:p>
            <a:pPr lvl="1"/>
            <a:r>
              <a:rPr lang="en-US" sz="2400"/>
              <a:t>adductor _</a:t>
            </a:r>
          </a:p>
          <a:p>
            <a:pPr lvl="1"/>
            <a:r>
              <a:rPr lang="en-US" sz="2400"/>
              <a:t>adductor _</a:t>
            </a:r>
          </a:p>
          <a:p>
            <a:pPr lvl="1"/>
            <a:r>
              <a:rPr lang="en-US" sz="2400"/>
              <a:t>adductor _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257800" cy="762000"/>
          </a:xfrm>
        </p:spPr>
        <p:txBody>
          <a:bodyPr/>
          <a:lstStyle/>
          <a:p>
            <a:r>
              <a:rPr lang="en-US" sz="3200"/>
              <a:t>Movements of the Knee Joint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724400" cy="5029200"/>
          </a:xfrm>
        </p:spPr>
        <p:txBody>
          <a:bodyPr/>
          <a:lstStyle/>
          <a:p>
            <a:r>
              <a:rPr lang="en-US"/>
              <a:t>The _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______________ the knee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and act as antagonists to the quadriceps femoris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25" y="0"/>
            <a:ext cx="40798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638800" cy="762000"/>
          </a:xfrm>
        </p:spPr>
        <p:txBody>
          <a:bodyPr/>
          <a:lstStyle/>
          <a:p>
            <a:r>
              <a:rPr lang="en-US"/>
              <a:t>Fascia of the Leg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181600" cy="5259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deep fascia of the leg is continuous with the fascia lata</a:t>
            </a:r>
          </a:p>
          <a:p>
            <a:pPr>
              <a:lnSpc>
                <a:spcPct val="80000"/>
              </a:lnSpc>
            </a:pPr>
            <a:r>
              <a:rPr lang="en-US" sz="2800"/>
              <a:t>_______________________________________________________________: anterior, lateral, and posterior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Distally, the fascia thickens and forms the flexor, extensor, and fibular retinaculae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0"/>
            <a:ext cx="3589337" cy="6562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Leg: Movements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Various leg muscles produce the following movements at the:</a:t>
            </a:r>
          </a:p>
          <a:p>
            <a:pPr lvl="1"/>
            <a:r>
              <a:rPr lang="en-US"/>
              <a:t>Ankle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Intertarsal joints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Toes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Anterior Compartment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791200" cy="4800600"/>
          </a:xfrm>
        </p:spPr>
        <p:txBody>
          <a:bodyPr/>
          <a:lstStyle/>
          <a:p>
            <a:r>
              <a:rPr lang="en-US"/>
              <a:t>primary toe extensors and ankle dorsiflexors</a:t>
            </a:r>
          </a:p>
          <a:p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10.21a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66800"/>
            <a:ext cx="2209800" cy="5716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Lateral Compartment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/>
              <a:t>Plantar-flex and evert the foot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10.22a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104900"/>
            <a:ext cx="3211512" cy="575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Posterior Compartment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181600" cy="4800600"/>
          </a:xfrm>
        </p:spPr>
        <p:txBody>
          <a:bodyPr/>
          <a:lstStyle/>
          <a:p>
            <a:r>
              <a:rPr lang="en-US"/>
              <a:t>flex the foot and the toes</a:t>
            </a:r>
          </a:p>
          <a:p>
            <a:endParaRPr lang="en-US"/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Tibialis posterior 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flexor hallucis longus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10.23a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788" y="1154113"/>
            <a:ext cx="2716212" cy="5703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Posterior Compartment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10.23b, c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6650"/>
            <a:ext cx="2527300" cy="5721350"/>
          </a:xfrm>
          <a:prstGeom prst="rect">
            <a:avLst/>
          </a:prstGeom>
          <a:noFill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/>
          <a:srcRect l="30730" t="4170" r="17073" b="5659"/>
          <a:stretch>
            <a:fillRect/>
          </a:stretch>
        </p:blipFill>
        <p:spPr bwMode="auto">
          <a:xfrm>
            <a:off x="2971800" y="1090613"/>
            <a:ext cx="2451100" cy="5767387"/>
          </a:xfrm>
          <a:prstGeom prst="rect">
            <a:avLst/>
          </a:prstGeom>
          <a:noFill/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89025"/>
            <a:ext cx="2530475" cy="5768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Actions of the Thigh: Summary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Thigh muscles: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Extend the leg (anterior compartment)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Skeletal Muscles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biceps (__________________________) and triceps (______________________________)</a:t>
            </a:r>
          </a:p>
          <a:p>
            <a:r>
              <a:rPr lang="en-US"/>
              <a:t>Location of attachments</a:t>
            </a:r>
          </a:p>
          <a:p>
            <a:pPr lvl="1"/>
            <a:r>
              <a:rPr lang="en-US"/>
              <a:t>named according to _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flexor or extensor, as in the names of muscles that flex or extend,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Actions of the Leg: Summary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Leg muscles:</a:t>
            </a:r>
          </a:p>
          <a:p>
            <a:pPr lvl="1"/>
            <a:r>
              <a:rPr lang="en-US"/>
              <a:t>Plantar flex and evert the foot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Plantar flex the foot and flex the toes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Dorsiflex the foot and extend the toes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12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Foot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/>
              <a:t>These muscles help flex, extend, abduct, and adduct the toes</a:t>
            </a:r>
          </a:p>
          <a:p>
            <a:r>
              <a:rPr lang="en-US"/>
              <a:t>In addition, along with some leg tendons, they _</a:t>
            </a:r>
          </a:p>
          <a:p>
            <a:r>
              <a:rPr lang="en-US"/>
              <a:t>There is a _____________________________, the extensor digitorum brevis, which _</a:t>
            </a:r>
          </a:p>
          <a:p>
            <a:endParaRPr lang="en-US"/>
          </a:p>
          <a:p>
            <a:r>
              <a:rPr lang="en-US"/>
              <a:t>The plantar muscles occur in four layers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0"/>
            <a:ext cx="4730750" cy="6858000"/>
          </a:xfrm>
          <a:prstGeom prst="rect">
            <a:avLst/>
          </a:prstGeom>
          <a:noFill/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572000" cy="990600"/>
          </a:xfrm>
        </p:spPr>
        <p:txBody>
          <a:bodyPr/>
          <a:lstStyle/>
          <a:p>
            <a:r>
              <a:rPr lang="en-US" sz="3200"/>
              <a:t>Plantar Muscles: First Layer (Superficial)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098925" cy="4800600"/>
          </a:xfrm>
        </p:spPr>
        <p:txBody>
          <a:bodyPr/>
          <a:lstStyle/>
          <a:p>
            <a:r>
              <a:rPr lang="en-US"/>
              <a:t>Superficial muscles of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These muscles are similar to the corresponding muscles of the hand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228600"/>
            <a:ext cx="4522787" cy="6629400"/>
          </a:xfrm>
          <a:prstGeom prst="rect">
            <a:avLst/>
          </a:prstGeom>
          <a:noFill/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760913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/>
              <a:t>Plantar Muscles: Fourth Layer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17550"/>
            <a:ext cx="6161088" cy="614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Arrangement of Fascicles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524000"/>
            <a:ext cx="5568950" cy="5029200"/>
          </a:xfrm>
        </p:spPr>
        <p:txBody>
          <a:bodyPr/>
          <a:lstStyle/>
          <a:p>
            <a:r>
              <a:rPr lang="en-US" sz="2800"/>
              <a:t>Parallel</a:t>
            </a:r>
          </a:p>
          <a:p>
            <a:pPr lvl="1"/>
            <a:r>
              <a:rPr lang="en-US" sz="2400"/>
              <a:t>fascicles run parallel to the _</a:t>
            </a:r>
          </a:p>
          <a:p>
            <a:pPr lvl="1"/>
            <a:r>
              <a:rPr lang="en-US" sz="2400"/>
              <a:t>  </a:t>
            </a:r>
          </a:p>
          <a:p>
            <a:r>
              <a:rPr lang="en-US" sz="2800"/>
              <a:t>Fusiform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 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short fascicles that attach obliquely to a central tendon running the length of the muscle </a:t>
            </a:r>
          </a:p>
          <a:p>
            <a:pPr lvl="1"/>
            <a:r>
              <a:rPr lang="en-US" sz="2400"/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175" y="0"/>
            <a:ext cx="1774825" cy="3276600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1130300" cy="2486025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5" y="3657600"/>
            <a:ext cx="1489075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Arrangement of Fascicles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257800" cy="48006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fascicles converge from a broad origin to a single tendon insertion </a:t>
            </a:r>
          </a:p>
          <a:p>
            <a:pPr lvl="1"/>
            <a:r>
              <a:rPr lang="en-US"/>
              <a:t> 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fascicles are arranged in concentric rings </a:t>
            </a:r>
          </a:p>
          <a:p>
            <a:pPr lvl="1"/>
            <a:r>
              <a:rPr lang="en-US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371600"/>
            <a:ext cx="2124075" cy="24384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2122488" cy="219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0"/>
            <a:ext cx="5508625" cy="678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1421</Words>
  <Application>Microsoft Office PowerPoint</Application>
  <PresentationFormat>On-screen Show (4:3)</PresentationFormat>
  <Paragraphs>347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Chapter 10</vt:lpstr>
      <vt:lpstr>Interactions of Skeletal Muscles</vt:lpstr>
      <vt:lpstr>Muscles: Functional Groups</vt:lpstr>
      <vt:lpstr>Naming Skeletal Muscles</vt:lpstr>
      <vt:lpstr>Naming Skeletal Muscles</vt:lpstr>
      <vt:lpstr>Naming Skeletal Muscles</vt:lpstr>
      <vt:lpstr>Arrangement of Fascicles</vt:lpstr>
      <vt:lpstr>Arrangement of Fascicles</vt:lpstr>
      <vt:lpstr>Slide 9</vt:lpstr>
      <vt:lpstr>Anterior View</vt:lpstr>
      <vt:lpstr>Posterior View</vt:lpstr>
      <vt:lpstr>Muscles: Name, Action, and Innervation</vt:lpstr>
      <vt:lpstr>Muscles of the Scalp</vt:lpstr>
      <vt:lpstr>Muscles of the Face</vt:lpstr>
      <vt:lpstr>Slide 15</vt:lpstr>
      <vt:lpstr>Muscles of Mastication</vt:lpstr>
      <vt:lpstr>Extrinsic Tongue Muscles</vt:lpstr>
      <vt:lpstr>Muscles of the Neck: Head Movements</vt:lpstr>
      <vt:lpstr>Trunk Movements: Deep Back Muscles</vt:lpstr>
      <vt:lpstr>Slide 20</vt:lpstr>
      <vt:lpstr>Trunk Movements: Short Muscles</vt:lpstr>
      <vt:lpstr>Muscles of Respiration: External Intercostals</vt:lpstr>
      <vt:lpstr>Muscles of Respiration: Internal Intercostals</vt:lpstr>
      <vt:lpstr>Muscles of the Abdominal Wall</vt:lpstr>
      <vt:lpstr>Muscles of the Abdominal Wall</vt:lpstr>
      <vt:lpstr>Slide 26</vt:lpstr>
      <vt:lpstr>Muscles of the Abdominal Wall</vt:lpstr>
      <vt:lpstr>Extrinsic Shoulder Muscles</vt:lpstr>
      <vt:lpstr>Extrinsic Shoulder Muscles</vt:lpstr>
      <vt:lpstr>Slide 30</vt:lpstr>
      <vt:lpstr>Muscles Crossing the Shoulder</vt:lpstr>
      <vt:lpstr>Muscles Crossing the Shoulder</vt:lpstr>
      <vt:lpstr>Muscles Crossing the Shoulder</vt:lpstr>
      <vt:lpstr>Muscles Crossing the Elbow</vt:lpstr>
      <vt:lpstr>Muscles Crossing the Elbow</vt:lpstr>
      <vt:lpstr>Muscles of the Forearm</vt:lpstr>
      <vt:lpstr>Muscles of the Forearm</vt:lpstr>
      <vt:lpstr>Muscles of the Forearm: Anterior</vt:lpstr>
      <vt:lpstr>Slide 39</vt:lpstr>
      <vt:lpstr>Muscles of the Forearm: Posterior</vt:lpstr>
      <vt:lpstr>Intrinsic Muscles of the Hand</vt:lpstr>
      <vt:lpstr>Intrinsic Muscles of the Hand</vt:lpstr>
      <vt:lpstr>Intrinsic Muscles of the Hand</vt:lpstr>
      <vt:lpstr>Finger and Thumb Movements</vt:lpstr>
      <vt:lpstr>Intrinsic Muscles of the Hand: Groups</vt:lpstr>
      <vt:lpstr>Intrinsic Muscles of the Hand: Groups</vt:lpstr>
      <vt:lpstr>Muscles Crossing Hip and Knee Joints</vt:lpstr>
      <vt:lpstr>Movements of the thigh at the Hip: Flexion and Extension</vt:lpstr>
      <vt:lpstr>Movements of the Thigh at the Hip: Flexion and Extension</vt:lpstr>
      <vt:lpstr>Slide 50</vt:lpstr>
      <vt:lpstr>Movements of the Thigh at the Hip: </vt:lpstr>
      <vt:lpstr>Movements of the Knee Joint</vt:lpstr>
      <vt:lpstr>Fascia of the Leg</vt:lpstr>
      <vt:lpstr>Muscles of the Leg: Movements</vt:lpstr>
      <vt:lpstr>Muscles of the Anterior Compartment</vt:lpstr>
      <vt:lpstr>Muscles of the Lateral Compartment</vt:lpstr>
      <vt:lpstr>Muscles of the Posterior Compartment</vt:lpstr>
      <vt:lpstr>Muscles of the Posterior Compartment</vt:lpstr>
      <vt:lpstr>Muscle Actions of the Thigh: Summary</vt:lpstr>
      <vt:lpstr>Slide 60</vt:lpstr>
      <vt:lpstr>Muscle Actions of the Leg: Summary</vt:lpstr>
      <vt:lpstr>Slide 62</vt:lpstr>
      <vt:lpstr>Intrinsic Muscles of the Foot</vt:lpstr>
      <vt:lpstr>Plantar Muscles: First Layer (Superficial)</vt:lpstr>
      <vt:lpstr>Slide 65</vt:lpstr>
      <vt:lpstr>Plantar Muscles: Fourth Layer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bawargo</dc:creator>
  <cp:lastModifiedBy>bawargo</cp:lastModifiedBy>
  <cp:revision>1</cp:revision>
  <dcterms:created xsi:type="dcterms:W3CDTF">2008-09-30T16:55:43Z</dcterms:created>
  <dcterms:modified xsi:type="dcterms:W3CDTF">2008-09-30T16:57:23Z</dcterms:modified>
</cp:coreProperties>
</file>