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8874A-1F42-4292-9189-6C62D89F0B0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B7BAD-9781-496E-8213-4D02AF37D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3110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82593-6BAF-48F7-9B1C-1FF4A0526E60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828B8-E1B0-4D0E-848A-875F0C80A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798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3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2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9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5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7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7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4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2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7AB0-BDBC-489C-BC64-9C1A6EAB62AA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A1F5-EA1C-4AB2-A0EC-D03F1BEB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4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One 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1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Positive Feedback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Response enhances or exaggerates original stimulus</a:t>
            </a:r>
          </a:p>
          <a:p>
            <a:r>
              <a:rPr lang="en-US" dirty="0"/>
              <a:t>May exhibit a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Usually controls </a:t>
            </a:r>
            <a:r>
              <a:rPr lang="en-US" dirty="0" smtClean="0"/>
              <a:t>_____________________________________ that </a:t>
            </a:r>
            <a:r>
              <a:rPr lang="en-US" dirty="0"/>
              <a:t>do not require continuous adjustment</a:t>
            </a:r>
          </a:p>
          <a:p>
            <a:pPr lvl="1"/>
            <a:r>
              <a:rPr lang="en-US" dirty="0"/>
              <a:t>Enhancement of labor contractions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Platelet plug formation </a:t>
            </a:r>
            <a:r>
              <a:rPr lang="en-US" dirty="0" smtClean="0"/>
              <a:t>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5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Homeostatic Imbalance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Disturbance of homeostasis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Contributes </a:t>
            </a:r>
            <a:r>
              <a:rPr lang="en-US" dirty="0"/>
              <a:t>to changes associated with _</a:t>
            </a:r>
          </a:p>
          <a:p>
            <a:pPr lvl="2"/>
            <a:r>
              <a:rPr lang="en-US" dirty="0"/>
              <a:t>Control systems less efficient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If negative feedback mechanisms overwhelmed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5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Anatomical Position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Standard anatomical body position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Palms facing forward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Always use directional terms as if body is in anatomical position</a:t>
            </a:r>
          </a:p>
          <a:p>
            <a:r>
              <a:rPr lang="en-US" dirty="0"/>
              <a:t>Right and left refer to body being viewed, not those of observer</a:t>
            </a:r>
          </a:p>
        </p:txBody>
      </p:sp>
    </p:spTree>
    <p:extLst>
      <p:ext uri="{BB962C8B-B14F-4D97-AF65-F5344CB8AC3E}">
        <p14:creationId xmlns:p14="http://schemas.microsoft.com/office/powerpoint/2010/main" val="373844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Regional Terms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major divisions of body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Head, neck, and trunk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Limbs</a:t>
            </a:r>
          </a:p>
          <a:p>
            <a:endParaRPr lang="en-US" dirty="0" smtClean="0"/>
          </a:p>
          <a:p>
            <a:r>
              <a:rPr lang="en-US" dirty="0" smtClean="0"/>
              <a:t>Regional </a:t>
            </a:r>
            <a:r>
              <a:rPr lang="en-US" dirty="0"/>
              <a:t>terms designate specific areas within body divisions</a:t>
            </a:r>
          </a:p>
        </p:txBody>
      </p:sp>
    </p:spTree>
    <p:extLst>
      <p:ext uri="{BB962C8B-B14F-4D97-AF65-F5344CB8AC3E}">
        <p14:creationId xmlns:p14="http://schemas.microsoft.com/office/powerpoint/2010/main" val="1684640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Body Planes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most common</a:t>
            </a:r>
          </a:p>
          <a:p>
            <a:pPr lvl="1"/>
            <a:r>
              <a:rPr lang="en-US"/>
              <a:t>Lie at right angles to each other</a:t>
            </a:r>
          </a:p>
          <a:p>
            <a:pPr lvl="1"/>
            <a:r>
              <a:rPr lang="en-US" b="1"/>
              <a:t>Sagittal plane</a:t>
            </a:r>
            <a:endParaRPr lang="en-US"/>
          </a:p>
          <a:p>
            <a:pPr lvl="1"/>
            <a:r>
              <a:rPr lang="en-US" b="1"/>
              <a:t>Frontal (coronal) plane</a:t>
            </a:r>
          </a:p>
          <a:p>
            <a:pPr lvl="1"/>
            <a:r>
              <a:rPr lang="en-US" b="1"/>
              <a:t>Transverse (horizontal) plane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5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Sagittal Plane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US" dirty="0"/>
              <a:t>Sagittal plane</a:t>
            </a:r>
          </a:p>
          <a:p>
            <a:pPr lvl="1"/>
            <a:r>
              <a:rPr lang="en-US" dirty="0"/>
              <a:t>Divides body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Produces </a:t>
            </a:r>
            <a:r>
              <a:rPr lang="en-US" dirty="0"/>
              <a:t>a sagittal section if cut along this plane</a:t>
            </a:r>
          </a:p>
          <a:p>
            <a:pPr lvl="1"/>
            <a:r>
              <a:rPr lang="en-US" b="1" dirty="0" err="1"/>
              <a:t>Midsagittal</a:t>
            </a:r>
            <a:r>
              <a:rPr lang="en-US" b="1" dirty="0"/>
              <a:t> (median)</a:t>
            </a:r>
            <a:r>
              <a:rPr lang="en-US" dirty="0"/>
              <a:t> plane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Not on </a:t>
            </a:r>
            <a:r>
              <a:rPr lang="en-US" dirty="0" smtClean="0"/>
              <a:t>midline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968087"/>
            <a:ext cx="2133600" cy="4921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270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Body Planes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2600" dirty="0"/>
              <a:t>Divides body vertically into anterior and posterior parts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Produces </a:t>
            </a:r>
            <a:r>
              <a:rPr lang="en-US" sz="2600" dirty="0"/>
              <a:t>a </a:t>
            </a:r>
            <a:r>
              <a:rPr lang="en-US" sz="2600" b="1" dirty="0"/>
              <a:t>frontal</a:t>
            </a:r>
            <a:r>
              <a:rPr lang="en-US" sz="2600" dirty="0"/>
              <a:t> or </a:t>
            </a:r>
            <a:r>
              <a:rPr lang="en-US" sz="2600" b="1" dirty="0" smtClean="0"/>
              <a:t>_</a:t>
            </a:r>
            <a:endParaRPr lang="en-US" dirty="0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30134"/>
            <a:ext cx="2124075" cy="439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314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Body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Transverse (horizontal) plane</a:t>
            </a:r>
          </a:p>
          <a:p>
            <a:pPr lvl="1"/>
            <a:r>
              <a:rPr lang="en-US" sz="2600" dirty="0" smtClean="0"/>
              <a:t>Divides body horizontally (90° to vertical plane) _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Produces a </a:t>
            </a:r>
            <a:r>
              <a:rPr lang="en-US" sz="2600" b="1" dirty="0" smtClean="0"/>
              <a:t>_</a:t>
            </a:r>
            <a:endParaRPr lang="en-US" sz="2600" dirty="0" smtClean="0"/>
          </a:p>
          <a:p>
            <a:endParaRPr lang="en-US" b="1" dirty="0" smtClean="0"/>
          </a:p>
          <a:p>
            <a:r>
              <a:rPr lang="en-US" b="1" dirty="0" smtClean="0"/>
              <a:t>Oblique section</a:t>
            </a:r>
            <a:endParaRPr lang="en-US" dirty="0" smtClean="0"/>
          </a:p>
          <a:p>
            <a:pPr lvl="1"/>
            <a:r>
              <a:rPr lang="en-US" sz="2600" dirty="0" smtClean="0"/>
              <a:t>Result of cuts at angle other than 90° to vertical plane</a:t>
            </a:r>
          </a:p>
          <a:p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38200"/>
            <a:ext cx="2305050" cy="399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14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Body Cavities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 of </a:t>
            </a:r>
            <a:r>
              <a:rPr lang="en-US" dirty="0"/>
              <a:t>internal body cavities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Provide different degrees of protection to organs</a:t>
            </a:r>
          </a:p>
          <a:p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15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Dorsal Body Cavity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Protects nervous system</a:t>
            </a:r>
          </a:p>
          <a:p>
            <a:r>
              <a:rPr lang="en-US" dirty="0"/>
              <a:t>Two subdivisions:</a:t>
            </a:r>
          </a:p>
          <a:p>
            <a:pPr lvl="1"/>
            <a:r>
              <a:rPr lang="en-US" b="1" dirty="0"/>
              <a:t>Cranial cavity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Vertebral </a:t>
            </a:r>
            <a:r>
              <a:rPr lang="en-US" b="1" dirty="0"/>
              <a:t>cavity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Overview of Anatomy and Physiology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Anatomy</a:t>
            </a:r>
            <a:endParaRPr lang="en-US" dirty="0"/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b="1" dirty="0"/>
              <a:t>Physiology</a:t>
            </a:r>
            <a:endParaRPr lang="en-US" dirty="0"/>
          </a:p>
          <a:p>
            <a:pPr lvl="1"/>
            <a:r>
              <a:rPr lang="en-US" dirty="0"/>
              <a:t>Study of the _</a:t>
            </a:r>
          </a:p>
          <a:p>
            <a:pPr lvl="1"/>
            <a:r>
              <a:rPr lang="en-US" dirty="0"/>
              <a:t>Subdivisions based on organ systems</a:t>
            </a:r>
            <a:br>
              <a:rPr lang="en-US" dirty="0"/>
            </a:br>
            <a:r>
              <a:rPr lang="en-US" dirty="0"/>
              <a:t>(e.g., renal or cardiovascular physiology)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Often focuses on _</a:t>
            </a:r>
          </a:p>
          <a:p>
            <a:pPr lvl="2"/>
            <a:r>
              <a:rPr lang="en-US" dirty="0"/>
              <a:t>Body's abilities depend on chemical reactions in individual cells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83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Ventral Body Cavity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/>
              <a:t>Houses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subdivisions </a:t>
            </a:r>
            <a:r>
              <a:rPr lang="en-US" dirty="0" smtClean="0"/>
              <a:t>(___________________________________)</a:t>
            </a:r>
            <a:endParaRPr lang="en-US" dirty="0"/>
          </a:p>
          <a:p>
            <a:pPr lvl="1"/>
            <a:r>
              <a:rPr lang="en-US" b="1" dirty="0"/>
              <a:t>Thoracic cavity</a:t>
            </a:r>
          </a:p>
          <a:p>
            <a:pPr lvl="1"/>
            <a:r>
              <a:rPr lang="en-US" b="1" dirty="0"/>
              <a:t>Abdominopelvic cavity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8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Ventral Body Cavity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dirty="0"/>
              <a:t>Thoracic cavity subdivisions</a:t>
            </a:r>
          </a:p>
          <a:p>
            <a:pPr lvl="1"/>
            <a:r>
              <a:rPr lang="en-US" dirty="0"/>
              <a:t>Two </a:t>
            </a:r>
            <a:r>
              <a:rPr lang="en-US" b="1" dirty="0" smtClean="0"/>
              <a:t>_</a:t>
            </a:r>
            <a:endParaRPr lang="en-US" dirty="0"/>
          </a:p>
          <a:p>
            <a:pPr lvl="2"/>
            <a:r>
              <a:rPr lang="en-US" dirty="0"/>
              <a:t>Each houses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Contains pericardial cavity</a:t>
            </a:r>
          </a:p>
          <a:p>
            <a:pPr lvl="2"/>
            <a:r>
              <a:rPr lang="en-US" dirty="0"/>
              <a:t>Surrounds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Pericardial </a:t>
            </a:r>
            <a:r>
              <a:rPr lang="en-US" b="1" dirty="0"/>
              <a:t>cavity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99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Ventral Body Cavity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Abdominopelvic cavity subdivisions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Contains stomach, intestines, spleen, and liver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Contains urinary bladder, reproductive organs, and rectum </a:t>
            </a:r>
          </a:p>
        </p:txBody>
      </p:sp>
    </p:spTree>
    <p:extLst>
      <p:ext uri="{BB962C8B-B14F-4D97-AF65-F5344CB8AC3E}">
        <p14:creationId xmlns:p14="http://schemas.microsoft.com/office/powerpoint/2010/main" val="716782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Membranes in Ventral Body Cavity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Serous membrane</a:t>
            </a:r>
            <a:r>
              <a:rPr lang="en-US" dirty="0"/>
              <a:t> or </a:t>
            </a:r>
            <a:r>
              <a:rPr lang="en-US" b="1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b="1" dirty="0"/>
              <a:t>Parietal serosa</a:t>
            </a:r>
            <a:r>
              <a:rPr lang="en-US" dirty="0"/>
              <a:t> lines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Visceral </a:t>
            </a:r>
            <a:r>
              <a:rPr lang="en-US" b="1" dirty="0"/>
              <a:t>serosa</a:t>
            </a:r>
            <a:r>
              <a:rPr lang="en-US" dirty="0"/>
              <a:t> covers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Layers </a:t>
            </a:r>
            <a:r>
              <a:rPr lang="en-US" dirty="0"/>
              <a:t>separated by slit-like cavity filled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Fluid secreted by both layers of membrane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32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Serous Membranes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Named for specific cavity and organs with which associated</a:t>
            </a:r>
          </a:p>
          <a:p>
            <a:r>
              <a:rPr lang="en-US" dirty="0"/>
              <a:t>Each has parietal and visceral layers</a:t>
            </a:r>
          </a:p>
          <a:p>
            <a:r>
              <a:rPr lang="en-US" b="1" dirty="0"/>
              <a:t>Pericardium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 </a:t>
            </a:r>
            <a:endParaRPr lang="en-US" dirty="0"/>
          </a:p>
          <a:p>
            <a:pPr lvl="1"/>
            <a:r>
              <a:rPr lang="en-US" dirty="0"/>
              <a:t>Lungs</a:t>
            </a:r>
          </a:p>
          <a:p>
            <a:r>
              <a:rPr lang="en-US" b="1" dirty="0" smtClean="0"/>
              <a:t> </a:t>
            </a:r>
            <a:endParaRPr lang="en-US" dirty="0"/>
          </a:p>
          <a:p>
            <a:pPr lvl="1"/>
            <a:r>
              <a:rPr lang="en-US" dirty="0"/>
              <a:t>Abdominopelvic cavity</a:t>
            </a:r>
          </a:p>
        </p:txBody>
      </p:sp>
    </p:spTree>
    <p:extLst>
      <p:ext uri="{BB962C8B-B14F-4D97-AF65-F5344CB8AC3E}">
        <p14:creationId xmlns:p14="http://schemas.microsoft.com/office/powerpoint/2010/main" val="567129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Other Body Cavities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Exposed to environment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Nasal cavity</a:t>
            </a:r>
          </a:p>
          <a:p>
            <a:pPr lvl="1"/>
            <a:r>
              <a:rPr lang="en-US" dirty="0"/>
              <a:t>Orbital cavities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Not exposed to environment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36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Matter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Matter</a:t>
            </a:r>
            <a:r>
              <a:rPr lang="en-US" dirty="0">
                <a:solidFill>
                  <a:schemeClr val="tx1"/>
                </a:solidFill>
              </a:rPr>
              <a:t>—anything that has mass and occupies space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Weight—pull of gravity on mass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states of matter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Solid</a:t>
            </a:r>
            <a:r>
              <a:rPr lang="en-US" dirty="0" smtClean="0">
                <a:solidFill>
                  <a:schemeClr val="tx1"/>
                </a:solidFill>
              </a:rPr>
              <a:t>— 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Liquid</a:t>
            </a:r>
            <a:r>
              <a:rPr lang="en-US" dirty="0" smtClean="0">
                <a:solidFill>
                  <a:schemeClr val="tx1"/>
                </a:solidFill>
              </a:rPr>
              <a:t>— 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Gas</a:t>
            </a:r>
            <a:r>
              <a:rPr lang="en-US" dirty="0" smtClean="0">
                <a:solidFill>
                  <a:schemeClr val="tx1"/>
                </a:solidFill>
              </a:rPr>
              <a:t>— changeable </a:t>
            </a:r>
            <a:r>
              <a:rPr lang="en-US" dirty="0">
                <a:solidFill>
                  <a:schemeClr val="tx1"/>
                </a:solidFill>
              </a:rPr>
              <a:t>shape and volume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502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Composition of Matter: Elements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Elements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Matter is composed of elements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Elements cannot be broken into simpler substances by ordinary chemical methods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has unique properties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3"/>
            <a:r>
              <a:rPr lang="en-US" dirty="0">
                <a:solidFill>
                  <a:schemeClr val="tx1"/>
                </a:solidFill>
              </a:rPr>
              <a:t>Detectable with our senses, or are measurable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3"/>
            <a:r>
              <a:rPr lang="en-US" dirty="0">
                <a:solidFill>
                  <a:schemeClr val="tx1"/>
                </a:solidFill>
              </a:rPr>
              <a:t>How atoms interact (bond) with one another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764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Composition of Matter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Atoms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Give each element its physical &amp; chemical properties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Smallest particles of an element with properties of that element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One- or two-letter chemical shorthand for each element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095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Atomic Structure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Atoms are composed of </a:t>
            </a:r>
            <a:r>
              <a:rPr lang="en-US" b="1" dirty="0">
                <a:solidFill>
                  <a:schemeClr val="tx1"/>
                </a:solidFill>
              </a:rPr>
              <a:t>subatomic particles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Protons, neutrons, electrons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Protons </a:t>
            </a:r>
            <a:r>
              <a:rPr lang="en-US" dirty="0">
                <a:solidFill>
                  <a:schemeClr val="tx1"/>
                </a:solidFill>
              </a:rPr>
              <a:t>and neutrons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Electrons </a:t>
            </a:r>
            <a:r>
              <a:rPr lang="en-US" dirty="0">
                <a:solidFill>
                  <a:schemeClr val="tx1"/>
                </a:solidFill>
              </a:rPr>
              <a:t>orbit nucleus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73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Principle of Complementarity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Anatomy and physiology are inseparable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a structure can do depends on its specific form</a:t>
            </a:r>
          </a:p>
        </p:txBody>
      </p:sp>
    </p:spTree>
    <p:extLst>
      <p:ext uri="{BB962C8B-B14F-4D97-AF65-F5344CB8AC3E}">
        <p14:creationId xmlns:p14="http://schemas.microsoft.com/office/powerpoint/2010/main" val="3952929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Atomic Structure: The Nucleus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Almost entire mass of the atom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Neutrons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Mass = 1 atomic mass unit (</a:t>
            </a:r>
            <a:r>
              <a:rPr lang="en-US" dirty="0" err="1">
                <a:solidFill>
                  <a:schemeClr val="tx1"/>
                </a:solidFill>
              </a:rPr>
              <a:t>amu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Protons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Mass = 1 </a:t>
            </a:r>
            <a:r>
              <a:rPr lang="en-US" dirty="0" err="1">
                <a:solidFill>
                  <a:schemeClr val="tx1"/>
                </a:solidFill>
              </a:rPr>
              <a:t>amu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282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Atomic Structure: Electrons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Electrons in orbitals within electron cloud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1/2000 </a:t>
            </a:r>
            <a:r>
              <a:rPr lang="en-US" dirty="0">
                <a:solidFill>
                  <a:schemeClr val="tx1"/>
                </a:solidFill>
              </a:rPr>
              <a:t>the mass of a proton (0 </a:t>
            </a:r>
            <a:r>
              <a:rPr lang="en-US" dirty="0" err="1">
                <a:solidFill>
                  <a:schemeClr val="tx1"/>
                </a:solidFill>
              </a:rPr>
              <a:t>amu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Number </a:t>
            </a:r>
            <a:r>
              <a:rPr lang="en-US" dirty="0">
                <a:solidFill>
                  <a:schemeClr val="tx1"/>
                </a:solidFill>
              </a:rPr>
              <a:t>of protons and electrons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016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Models of the Atom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Planetary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Incorrectly depicts fixed circular electron paths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746" y="1219200"/>
            <a:ext cx="2967553" cy="528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856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Models of 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current model used by chemists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an electron cloud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Useful for predicting chemical behavior of atoms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71600"/>
            <a:ext cx="29337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998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Identifying Elements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Different elements contain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Hydrogen </a:t>
            </a:r>
            <a:r>
              <a:rPr lang="en-US" dirty="0">
                <a:solidFill>
                  <a:schemeClr val="tx1"/>
                </a:solidFill>
              </a:rPr>
              <a:t>has 1 proton, 0 neutrons, and 1 electron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Lithium </a:t>
            </a:r>
            <a:r>
              <a:rPr lang="en-US" dirty="0">
                <a:solidFill>
                  <a:schemeClr val="tx1"/>
                </a:solidFill>
              </a:rPr>
              <a:t>has 3 protons, 4 neutrons, and 3 electrons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45" y="1828800"/>
            <a:ext cx="3276600" cy="4046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4304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Atomic Number and Mass Number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Atomic number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Mass </a:t>
            </a:r>
            <a:r>
              <a:rPr lang="en-US" b="1" dirty="0">
                <a:solidFill>
                  <a:schemeClr val="tx1"/>
                </a:solidFill>
              </a:rPr>
              <a:t>number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Total number of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Total mass of </a:t>
            </a:r>
            <a:r>
              <a:rPr lang="en-US" dirty="0" smtClean="0">
                <a:solidFill>
                  <a:schemeClr val="tx1"/>
                </a:solidFill>
              </a:rPr>
              <a:t>atom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1489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Isotopes </a:t>
            </a:r>
            <a:r>
              <a:rPr lang="en-US" dirty="0">
                <a:solidFill>
                  <a:schemeClr val="tx1"/>
                </a:solidFill>
              </a:rPr>
              <a:t>and Atomic Weight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Isotopes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Structural variations of atoms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Differ </a:t>
            </a:r>
            <a:r>
              <a:rPr lang="en-US" dirty="0">
                <a:solidFill>
                  <a:schemeClr val="tx1"/>
                </a:solidFill>
              </a:rPr>
              <a:t>in the number of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Atomic </a:t>
            </a:r>
            <a:r>
              <a:rPr lang="en-US" dirty="0">
                <a:solidFill>
                  <a:schemeClr val="tx1"/>
                </a:solidFill>
              </a:rPr>
              <a:t>numbers </a:t>
            </a:r>
            <a:r>
              <a:rPr lang="en-US" b="1" dirty="0">
                <a:solidFill>
                  <a:schemeClr val="tx1"/>
                </a:solidFill>
              </a:rPr>
              <a:t>same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u="sng" dirty="0">
                <a:solidFill>
                  <a:schemeClr val="tx1"/>
                </a:solidFill>
              </a:rPr>
              <a:t>mass numbers different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164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Isotopes </a:t>
            </a:r>
            <a:r>
              <a:rPr lang="en-US" dirty="0">
                <a:solidFill>
                  <a:schemeClr val="tx1"/>
                </a:solidFill>
              </a:rPr>
              <a:t>and Atomic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Atomic </a:t>
            </a:r>
            <a:r>
              <a:rPr lang="en-US" b="1" dirty="0">
                <a:solidFill>
                  <a:schemeClr val="tx1"/>
                </a:solidFill>
              </a:rPr>
              <a:t>weight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___________________________ of </a:t>
            </a:r>
            <a:r>
              <a:rPr lang="en-US" dirty="0">
                <a:solidFill>
                  <a:schemeClr val="tx1"/>
                </a:solidFill>
              </a:rPr>
              <a:t>mass numbers (relative weights)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837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Combining Matter: Molecules and Compounds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Most atoms chemically combined with other atoms to form molecules and compounds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Two or more atoms bonded </a:t>
            </a:r>
            <a:r>
              <a:rPr lang="en-US" dirty="0" smtClean="0">
                <a:solidFill>
                  <a:schemeClr val="tx1"/>
                </a:solidFill>
              </a:rPr>
              <a:t>together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Can be the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Smallest </a:t>
            </a:r>
            <a:r>
              <a:rPr lang="en-US" dirty="0">
                <a:solidFill>
                  <a:schemeClr val="tx1"/>
                </a:solidFill>
              </a:rPr>
              <a:t>particle of a compound with specific characteristics of the compound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Compound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Two or more </a:t>
            </a:r>
            <a:r>
              <a:rPr lang="en-US" u="sng" dirty="0">
                <a:solidFill>
                  <a:schemeClr val="tx1"/>
                </a:solidFill>
              </a:rPr>
              <a:t>different kinds of atoms </a:t>
            </a:r>
            <a:r>
              <a:rPr lang="en-US" dirty="0">
                <a:solidFill>
                  <a:schemeClr val="tx1"/>
                </a:solidFill>
              </a:rPr>
              <a:t>bonded together </a:t>
            </a:r>
            <a:endParaRPr lang="en-US" dirty="0" smtClean="0">
              <a:solidFill>
                <a:schemeClr val="tx1"/>
              </a:solidFill>
            </a:endParaRP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12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, but not 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881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Mixtures 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Most matter exists as </a:t>
            </a:r>
            <a:r>
              <a:rPr lang="en-US" b="1" dirty="0">
                <a:solidFill>
                  <a:schemeClr val="tx1"/>
                </a:solidFill>
              </a:rPr>
              <a:t>mixtures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Two or more components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Three types of mixtures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56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Levels of Structural Organization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000" dirty="0"/>
              <a:t>Atoms and molecules (chapter 2); and organelles (chapter 3)</a:t>
            </a:r>
            <a:endParaRPr lang="en-US" sz="2200" dirty="0"/>
          </a:p>
          <a:p>
            <a:r>
              <a:rPr lang="en-US" sz="2400" dirty="0" smtClean="0"/>
              <a:t> </a:t>
            </a:r>
            <a:endParaRPr lang="en-US" sz="2800" dirty="0"/>
          </a:p>
          <a:p>
            <a:pPr lvl="1"/>
            <a:r>
              <a:rPr lang="en-US" sz="2000" dirty="0"/>
              <a:t>Cells (chapter 3)</a:t>
            </a:r>
          </a:p>
          <a:p>
            <a:r>
              <a:rPr lang="en-US" sz="2400" dirty="0" smtClean="0"/>
              <a:t> </a:t>
            </a:r>
            <a:endParaRPr lang="en-US" sz="2800" dirty="0"/>
          </a:p>
          <a:p>
            <a:pPr lvl="1"/>
            <a:r>
              <a:rPr lang="en-US" sz="2000" dirty="0"/>
              <a:t>Groups of similar cells (chapter 4)</a:t>
            </a:r>
          </a:p>
          <a:p>
            <a:r>
              <a:rPr lang="en-US" sz="2400" dirty="0" smtClean="0"/>
              <a:t> </a:t>
            </a:r>
            <a:endParaRPr lang="en-US" sz="2800" dirty="0"/>
          </a:p>
          <a:p>
            <a:pPr lvl="1"/>
            <a:r>
              <a:rPr lang="en-US" sz="2000" dirty="0"/>
              <a:t>Contains two or more types of tissues</a:t>
            </a:r>
          </a:p>
          <a:p>
            <a:r>
              <a:rPr lang="en-US" sz="2400" dirty="0" smtClean="0"/>
              <a:t> </a:t>
            </a:r>
            <a:endParaRPr lang="en-US" sz="2800" dirty="0"/>
          </a:p>
          <a:p>
            <a:pPr lvl="1"/>
            <a:r>
              <a:rPr lang="en-US" sz="2000" dirty="0"/>
              <a:t>Organs that work closely together</a:t>
            </a:r>
          </a:p>
          <a:p>
            <a:r>
              <a:rPr lang="en-US" sz="2400" dirty="0" smtClean="0"/>
              <a:t> </a:t>
            </a:r>
            <a:endParaRPr lang="en-US" sz="2800" dirty="0"/>
          </a:p>
          <a:p>
            <a:pPr lvl="1"/>
            <a:r>
              <a:rPr lang="en-US" sz="2000" dirty="0"/>
              <a:t>All organ systems</a:t>
            </a:r>
          </a:p>
        </p:txBody>
      </p:sp>
    </p:spTree>
    <p:extLst>
      <p:ext uri="{BB962C8B-B14F-4D97-AF65-F5344CB8AC3E}">
        <p14:creationId xmlns:p14="http://schemas.microsoft.com/office/powerpoint/2010/main" val="2357267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Types of Mixtures: Solutions 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143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Homogeneous mixtures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Most are true solutions in body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Gases, liquids, or solids dissolved in water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Usually transparent, e.g., atmospheric air or saline solution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</a:rPr>
              <a:t>Solvent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Substance present in greatest amount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Present in smaller amounts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Ex</a:t>
            </a:r>
            <a:r>
              <a:rPr lang="en-US" sz="2800" dirty="0">
                <a:solidFill>
                  <a:schemeClr val="tx1"/>
                </a:solidFill>
              </a:rPr>
              <a:t>. If glucose is dissolved in blood, glucose is solute; blood is solvent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929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Colloids and Suspensions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Colloids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substance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/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emulsions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Heterogeneous </a:t>
            </a:r>
            <a:r>
              <a:rPr lang="en-US" dirty="0" smtClean="0">
                <a:solidFill>
                  <a:schemeClr val="tx1"/>
                </a:solidFill>
              </a:rPr>
              <a:t>mixtures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cytosol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 </a:t>
            </a:r>
            <a:r>
              <a:rPr lang="en-US" dirty="0" smtClean="0">
                <a:solidFill>
                  <a:schemeClr val="tx1"/>
                </a:solidFill>
              </a:rPr>
              <a:t>examples: 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Fog (water dispersed in air)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Smoke (burned particulates suspended in air)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Milk (fats dispersed in water)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4289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Colloids and Suspensions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Suspensions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Heterogeneous </a:t>
            </a:r>
            <a:r>
              <a:rPr lang="en-US" dirty="0" smtClean="0">
                <a:solidFill>
                  <a:schemeClr val="tx1"/>
                </a:solidFill>
              </a:rPr>
              <a:t>mixtures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Large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Unlike </a:t>
            </a:r>
            <a:r>
              <a:rPr lang="en-US" dirty="0" smtClean="0">
                <a:solidFill>
                  <a:schemeClr val="tx1"/>
                </a:solidFill>
              </a:rPr>
              <a:t>colloids which don’t separate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 examples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Muddy water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Flour/water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1558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Mixtures versus Compounds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Mixtures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_________________________________________ between </a:t>
            </a:r>
            <a:r>
              <a:rPr lang="en-US" dirty="0">
                <a:solidFill>
                  <a:schemeClr val="tx1"/>
                </a:solidFill>
              </a:rPr>
              <a:t>components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Can be separated by physical means, such as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Compounds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Can be separated only by breaking </a:t>
            </a:r>
            <a:r>
              <a:rPr lang="en-US" dirty="0" smtClean="0">
                <a:solidFill>
                  <a:schemeClr val="tx1"/>
                </a:solidFill>
              </a:rPr>
              <a:t>bonds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12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Chemical Bonds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Chemical bonds</a:t>
            </a:r>
            <a:r>
              <a:rPr lang="en-US" sz="2800" dirty="0">
                <a:solidFill>
                  <a:schemeClr val="tx1"/>
                </a:solidFill>
              </a:rPr>
              <a:t> are </a:t>
            </a:r>
            <a:r>
              <a:rPr lang="en-US" sz="2800" dirty="0" smtClean="0">
                <a:solidFill>
                  <a:schemeClr val="tx1"/>
                </a:solidFill>
              </a:rPr>
              <a:t>______________________________________ between </a:t>
            </a:r>
            <a:r>
              <a:rPr lang="en-US" sz="2800" dirty="0">
                <a:solidFill>
                  <a:schemeClr val="tx1"/>
                </a:solidFill>
              </a:rPr>
              <a:t>electrons of reacting atoms</a:t>
            </a:r>
          </a:p>
          <a:p>
            <a:r>
              <a:rPr lang="en-US" sz="2800" dirty="0">
                <a:solidFill>
                  <a:schemeClr val="tx1"/>
                </a:solidFill>
              </a:rPr>
              <a:t>Electrons can occupy up to seven electron shells (energy levels) around nucleus</a:t>
            </a:r>
          </a:p>
          <a:p>
            <a:r>
              <a:rPr lang="en-US" sz="2800" dirty="0">
                <a:solidFill>
                  <a:schemeClr val="tx1"/>
                </a:solidFill>
              </a:rPr>
              <a:t>Electrons in </a:t>
            </a:r>
            <a:r>
              <a:rPr lang="en-US" sz="2800" b="1" dirty="0" smtClean="0">
                <a:solidFill>
                  <a:schemeClr val="tx1"/>
                </a:solidFill>
              </a:rPr>
              <a:t>_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Have most potential energy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Are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Octet rule (rule of eights)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Except for the first shell (full with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___________________________) </a:t>
            </a:r>
            <a:r>
              <a:rPr lang="en-US" sz="2400" dirty="0">
                <a:solidFill>
                  <a:schemeClr val="tx1"/>
                </a:solidFill>
              </a:rPr>
              <a:t>atoms interact to have eight electrons in their valence shell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6751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Chemically Inert Elements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Valence shell fully occupied or contains eight electrons</a:t>
            </a:r>
          </a:p>
          <a:p>
            <a:r>
              <a:rPr lang="en-US" dirty="0">
                <a:solidFill>
                  <a:schemeClr val="tx1"/>
                </a:solidFill>
              </a:rPr>
              <a:t>Noble </a:t>
            </a:r>
            <a:r>
              <a:rPr lang="en-US" dirty="0" smtClean="0">
                <a:solidFill>
                  <a:schemeClr val="tx1"/>
                </a:solidFill>
              </a:rPr>
              <a:t>gases</a:t>
            </a:r>
          </a:p>
          <a:p>
            <a:pPr lvl="1"/>
            <a:r>
              <a:rPr lang="en-US" dirty="0"/>
              <a:t>Helium</a:t>
            </a:r>
          </a:p>
          <a:p>
            <a:pPr lvl="1"/>
            <a:r>
              <a:rPr lang="en-US" dirty="0"/>
              <a:t>Neon</a:t>
            </a:r>
          </a:p>
          <a:p>
            <a:pPr lvl="1"/>
            <a:r>
              <a:rPr lang="en-US" dirty="0"/>
              <a:t>Argon</a:t>
            </a:r>
          </a:p>
          <a:p>
            <a:pPr lvl="1"/>
            <a:r>
              <a:rPr lang="en-US" dirty="0"/>
              <a:t>Krypton</a:t>
            </a:r>
          </a:p>
          <a:p>
            <a:pPr lvl="1"/>
            <a:r>
              <a:rPr lang="en-US" dirty="0"/>
              <a:t>Xenon</a:t>
            </a:r>
          </a:p>
          <a:p>
            <a:pPr lvl="1"/>
            <a:r>
              <a:rPr lang="en-US" dirty="0" smtClean="0"/>
              <a:t>Radon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90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Chemically Reactive Elements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Tend </a:t>
            </a:r>
            <a:r>
              <a:rPr lang="en-US" dirty="0">
                <a:solidFill>
                  <a:schemeClr val="tx1"/>
                </a:solidFill>
              </a:rPr>
              <a:t>to gain, lose, or share electrons (form bonds) with other atoms to achieve stability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0635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Types of Chemical Bonds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Three major types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8754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Ionic Bonds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Ions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Atom gains or loses electrons and becomes </a:t>
            </a:r>
            <a:r>
              <a:rPr lang="en-US" sz="2400" dirty="0" smtClean="0">
                <a:solidFill>
                  <a:schemeClr val="tx1"/>
                </a:solidFill>
              </a:rPr>
              <a:t>charged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800" i="1" dirty="0" smtClean="0">
                <a:solidFill>
                  <a:schemeClr val="tx1"/>
                </a:solidFill>
              </a:rPr>
              <a:t>Transfer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of valence shell electrons from one atom to another forms ions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One becomes an </a:t>
            </a:r>
            <a:r>
              <a:rPr lang="en-US" sz="2400" b="1" dirty="0" smtClean="0">
                <a:solidFill>
                  <a:schemeClr val="tx1"/>
                </a:solidFill>
              </a:rPr>
              <a:t>_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Atom that gained one or more electrons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One becomes a </a:t>
            </a:r>
            <a:r>
              <a:rPr lang="en-US" sz="2400" b="1" dirty="0" smtClean="0">
                <a:solidFill>
                  <a:schemeClr val="tx1"/>
                </a:solidFill>
              </a:rPr>
              <a:t>_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/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Atom that lost one or more electrons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Attraction of opposite charges results in an ionic bond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1414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Ionic Compounds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382000" cy="5181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Most ionic compounds are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When </a:t>
            </a:r>
            <a:r>
              <a:rPr lang="en-US" dirty="0">
                <a:solidFill>
                  <a:schemeClr val="tx1"/>
                </a:solidFill>
              </a:rPr>
              <a:t>dry salts form </a:t>
            </a:r>
            <a:r>
              <a:rPr lang="en-US" dirty="0" smtClean="0">
                <a:solidFill>
                  <a:schemeClr val="tx1"/>
                </a:solidFill>
              </a:rPr>
              <a:t>__________________________ </a:t>
            </a:r>
            <a:r>
              <a:rPr lang="en-US" dirty="0">
                <a:solidFill>
                  <a:schemeClr val="tx1"/>
                </a:solidFill>
              </a:rPr>
              <a:t>instead of individual molecules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Example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dirty="0" err="1">
                <a:solidFill>
                  <a:schemeClr val="tx1"/>
                </a:solidFill>
              </a:rPr>
              <a:t>NaCl</a:t>
            </a:r>
            <a:r>
              <a:rPr lang="en-US" dirty="0">
                <a:solidFill>
                  <a:schemeClr val="tx1"/>
                </a:solidFill>
              </a:rPr>
              <a:t> (sodium chloride)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83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Interdependence of Body Cells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Humans are </a:t>
            </a:r>
            <a:r>
              <a:rPr lang="en-US" b="1" dirty="0"/>
              <a:t>multicellular</a:t>
            </a:r>
            <a:endParaRPr lang="en-US" dirty="0"/>
          </a:p>
          <a:p>
            <a:pPr lvl="1"/>
            <a:r>
              <a:rPr lang="en-US" dirty="0"/>
              <a:t>To function, must keep individual cells alive</a:t>
            </a:r>
          </a:p>
          <a:p>
            <a:pPr lvl="1"/>
            <a:r>
              <a:rPr lang="en-US" dirty="0"/>
              <a:t>All cells depend on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body functions spread among different organ systems</a:t>
            </a:r>
          </a:p>
          <a:p>
            <a:endParaRPr lang="en-US" dirty="0" smtClean="0"/>
          </a:p>
          <a:p>
            <a:r>
              <a:rPr lang="en-US" dirty="0" smtClean="0"/>
              <a:t>Organ </a:t>
            </a:r>
            <a:r>
              <a:rPr lang="en-US" dirty="0"/>
              <a:t>systems cooperate to maintain </a:t>
            </a:r>
            <a:r>
              <a:rPr lang="en-US" dirty="0" smtClean="0"/>
              <a:t>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870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Covalent Bonds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Formed by sharing of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Allows </a:t>
            </a:r>
            <a:r>
              <a:rPr lang="en-US" dirty="0">
                <a:solidFill>
                  <a:schemeClr val="tx1"/>
                </a:solidFill>
              </a:rPr>
              <a:t>each atom to fill its valence shell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81200"/>
            <a:ext cx="2574107" cy="27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86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Homeostasis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Homeostasis</a:t>
            </a:r>
            <a:endParaRPr lang="en-US" dirty="0"/>
          </a:p>
          <a:p>
            <a:pPr lvl="1"/>
            <a:r>
              <a:rPr lang="en-US" dirty="0" smtClean="0"/>
              <a:t> 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dynamic state of equilibrium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Maintained </a:t>
            </a:r>
            <a:r>
              <a:rPr lang="en-US" dirty="0"/>
              <a:t>by contributions of all organ systems</a:t>
            </a:r>
          </a:p>
        </p:txBody>
      </p:sp>
    </p:spTree>
    <p:extLst>
      <p:ext uri="{BB962C8B-B14F-4D97-AF65-F5344CB8AC3E}">
        <p14:creationId xmlns:p14="http://schemas.microsoft.com/office/powerpoint/2010/main" val="132387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Homeostatic Control Mechanisms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Involve continuous </a:t>
            </a:r>
            <a:r>
              <a:rPr lang="en-US" dirty="0" smtClean="0"/>
              <a:t>_____________________________________of </a:t>
            </a:r>
            <a:r>
              <a:rPr lang="en-US" dirty="0"/>
              <a:t>all </a:t>
            </a:r>
            <a:r>
              <a:rPr lang="en-US" dirty="0" smtClean="0"/>
              <a:t>variables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 necessary </a:t>
            </a:r>
            <a:r>
              <a:rPr lang="en-US" dirty="0"/>
              <a:t>for monitoring and regulation </a:t>
            </a:r>
          </a:p>
          <a:p>
            <a:pPr lvl="1"/>
            <a:r>
              <a:rPr lang="en-US" dirty="0"/>
              <a:t>Functions of nervous and endocrine systems</a:t>
            </a:r>
          </a:p>
          <a:p>
            <a:endParaRPr lang="en-US" dirty="0" smtClean="0"/>
          </a:p>
          <a:p>
            <a:r>
              <a:rPr lang="en-US" dirty="0" smtClean="0"/>
              <a:t>Nervous </a:t>
            </a:r>
            <a:r>
              <a:rPr lang="en-US" dirty="0"/>
              <a:t>and endocrine systems accomplish communication via </a:t>
            </a:r>
            <a:r>
              <a:rPr lang="en-US" dirty="0" smtClean="0"/>
              <a:t>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0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Components of a Control Mechanism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 </a:t>
            </a:r>
            <a:endParaRPr lang="en-US" dirty="0"/>
          </a:p>
          <a:p>
            <a:pPr lvl="1"/>
            <a:r>
              <a:rPr lang="en-US" sz="2000" dirty="0"/>
              <a:t>Monitors environment</a:t>
            </a:r>
          </a:p>
          <a:p>
            <a:pPr lvl="1"/>
            <a:r>
              <a:rPr lang="en-US" sz="2000" dirty="0"/>
              <a:t>Responds to </a:t>
            </a:r>
            <a:r>
              <a:rPr lang="en-US" sz="2000" b="1" dirty="0"/>
              <a:t>stimuli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400" b="1" dirty="0" smtClean="0"/>
              <a:t> </a:t>
            </a:r>
            <a:endParaRPr lang="en-US" sz="3000" b="1" dirty="0"/>
          </a:p>
          <a:p>
            <a:pPr lvl="1"/>
            <a:r>
              <a:rPr lang="en-US" sz="2000" dirty="0"/>
              <a:t>Determines set point at which variable is maintained</a:t>
            </a:r>
          </a:p>
          <a:p>
            <a:pPr lvl="1"/>
            <a:r>
              <a:rPr lang="en-US" sz="2000" dirty="0"/>
              <a:t>Receives input from receptor</a:t>
            </a:r>
          </a:p>
          <a:p>
            <a:pPr lvl="1"/>
            <a:r>
              <a:rPr lang="en-US" sz="2000" dirty="0"/>
              <a:t>Determines appropriate response</a:t>
            </a:r>
          </a:p>
          <a:p>
            <a:r>
              <a:rPr lang="en-US" sz="2400" b="1" dirty="0" smtClean="0"/>
              <a:t> </a:t>
            </a:r>
            <a:endParaRPr lang="en-US" b="1" dirty="0"/>
          </a:p>
          <a:p>
            <a:pPr lvl="1"/>
            <a:r>
              <a:rPr lang="en-US" sz="2000" dirty="0"/>
              <a:t>Receives output from control center</a:t>
            </a:r>
          </a:p>
          <a:p>
            <a:pPr lvl="1"/>
            <a:r>
              <a:rPr lang="en-US" sz="2000" dirty="0"/>
              <a:t>Provides the means to respond </a:t>
            </a:r>
          </a:p>
          <a:p>
            <a:pPr lvl="1"/>
            <a:r>
              <a:rPr lang="en-US" sz="2000" dirty="0"/>
              <a:t>Response either reduces (negative feedback) or enhances stimulus (positive feedback)</a:t>
            </a:r>
          </a:p>
        </p:txBody>
      </p:sp>
    </p:spTree>
    <p:extLst>
      <p:ext uri="{BB962C8B-B14F-4D97-AF65-F5344CB8AC3E}">
        <p14:creationId xmlns:p14="http://schemas.microsoft.com/office/powerpoint/2010/main" val="187241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Negative Feedback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feedback mechanisms in body</a:t>
            </a:r>
          </a:p>
          <a:p>
            <a:r>
              <a:rPr lang="en-US" dirty="0"/>
              <a:t>Response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Variable changes in opposite direction of initial change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Regulation of body </a:t>
            </a:r>
            <a:r>
              <a:rPr lang="en-US" dirty="0" smtClean="0"/>
              <a:t>temperature  </a:t>
            </a:r>
            <a:endParaRPr lang="en-US" dirty="0"/>
          </a:p>
          <a:p>
            <a:pPr lvl="1"/>
            <a:r>
              <a:rPr lang="en-US" dirty="0"/>
              <a:t>Regulation of blood volume by ADH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2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1565</Words>
  <Application>Microsoft Office PowerPoint</Application>
  <PresentationFormat>On-screen Show (4:3)</PresentationFormat>
  <Paragraphs>450</Paragraphs>
  <Slides>50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Exam One Material</vt:lpstr>
      <vt:lpstr>Overview of Anatomy and Physiology</vt:lpstr>
      <vt:lpstr>Principle of Complementarity</vt:lpstr>
      <vt:lpstr>Levels of Structural Organization</vt:lpstr>
      <vt:lpstr>Interdependence of Body Cells</vt:lpstr>
      <vt:lpstr>Homeostasis</vt:lpstr>
      <vt:lpstr>Homeostatic Control Mechanisms</vt:lpstr>
      <vt:lpstr>Components of a Control Mechanism</vt:lpstr>
      <vt:lpstr>Negative Feedback</vt:lpstr>
      <vt:lpstr>Positive Feedback</vt:lpstr>
      <vt:lpstr>Homeostatic Imbalance</vt:lpstr>
      <vt:lpstr>Anatomical Position</vt:lpstr>
      <vt:lpstr>Regional Terms</vt:lpstr>
      <vt:lpstr>Body Planes</vt:lpstr>
      <vt:lpstr>Sagittal Plane</vt:lpstr>
      <vt:lpstr>Body Planes</vt:lpstr>
      <vt:lpstr>Body Planes</vt:lpstr>
      <vt:lpstr>Body Cavities</vt:lpstr>
      <vt:lpstr>Dorsal Body Cavity</vt:lpstr>
      <vt:lpstr>Ventral Body Cavity</vt:lpstr>
      <vt:lpstr>Ventral Body Cavity</vt:lpstr>
      <vt:lpstr>Ventral Body Cavity</vt:lpstr>
      <vt:lpstr>Membranes in Ventral Body Cavity</vt:lpstr>
      <vt:lpstr>Serous Membranes</vt:lpstr>
      <vt:lpstr>Other Body Cavities</vt:lpstr>
      <vt:lpstr>Matter</vt:lpstr>
      <vt:lpstr>Composition of Matter: Elements</vt:lpstr>
      <vt:lpstr>Composition of Matter</vt:lpstr>
      <vt:lpstr>Atomic Structure</vt:lpstr>
      <vt:lpstr>Atomic Structure: The Nucleus</vt:lpstr>
      <vt:lpstr>Atomic Structure: Electrons</vt:lpstr>
      <vt:lpstr>Models of the Atom</vt:lpstr>
      <vt:lpstr>Models of the Atom</vt:lpstr>
      <vt:lpstr>Identifying Elements</vt:lpstr>
      <vt:lpstr> Atomic Number and Mass Number</vt:lpstr>
      <vt:lpstr>Isotopes and Atomic Weight</vt:lpstr>
      <vt:lpstr>Isotopes and Atomic Weight</vt:lpstr>
      <vt:lpstr>Combining Matter: Molecules and Compounds</vt:lpstr>
      <vt:lpstr>Mixtures </vt:lpstr>
      <vt:lpstr>Types of Mixtures: Solutions </vt:lpstr>
      <vt:lpstr>Colloids and Suspensions</vt:lpstr>
      <vt:lpstr>Colloids and Suspensions</vt:lpstr>
      <vt:lpstr>Mixtures versus Compounds</vt:lpstr>
      <vt:lpstr>Chemical Bonds</vt:lpstr>
      <vt:lpstr>Chemically Inert Elements</vt:lpstr>
      <vt:lpstr>Chemically Reactive Elements</vt:lpstr>
      <vt:lpstr>Types of Chemical Bonds</vt:lpstr>
      <vt:lpstr>Ionic Bonds</vt:lpstr>
      <vt:lpstr>Ionic Compounds</vt:lpstr>
      <vt:lpstr>Covalent Bonds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One Material</dc:title>
  <dc:creator>bawargo</dc:creator>
  <cp:lastModifiedBy>bawargo</cp:lastModifiedBy>
  <cp:revision>1</cp:revision>
  <dcterms:created xsi:type="dcterms:W3CDTF">2012-08-14T15:10:21Z</dcterms:created>
  <dcterms:modified xsi:type="dcterms:W3CDTF">2012-08-14T15:12:42Z</dcterms:modified>
</cp:coreProperties>
</file>