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ctiveX/activeX1.xml" ContentType="application/vnd.ms-office.activeX+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Material, Packet Two</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8B8E08-6E10-42D5-BF1E-8C3A93C7B24E}" type="datetimeFigureOut">
              <a:rPr lang="en-US" smtClean="0"/>
              <a:t>8/14/2012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CEC5E1-03F5-4A31-932E-7508A4A8A609}" type="slidenum">
              <a:rPr lang="en-US" smtClean="0"/>
              <a:t>‹#›</a:t>
            </a:fld>
            <a:endParaRPr lang="en-US"/>
          </a:p>
        </p:txBody>
      </p:sp>
    </p:spTree>
    <p:extLst>
      <p:ext uri="{BB962C8B-B14F-4D97-AF65-F5344CB8AC3E}">
        <p14:creationId xmlns:p14="http://schemas.microsoft.com/office/powerpoint/2010/main" val="380886431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Material, Packet Two</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9836A2-FA2D-4694-888D-14727F7C5562}" type="datetimeFigureOut">
              <a:rPr lang="en-US" smtClean="0"/>
              <a:t>8/14/2012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09DB0-0159-48A6-A3E3-114B07C4B616}" type="slidenum">
              <a:rPr lang="en-US" smtClean="0"/>
              <a:t>‹#›</a:t>
            </a:fld>
            <a:endParaRPr lang="en-US"/>
          </a:p>
        </p:txBody>
      </p:sp>
    </p:spTree>
    <p:extLst>
      <p:ext uri="{BB962C8B-B14F-4D97-AF65-F5344CB8AC3E}">
        <p14:creationId xmlns:p14="http://schemas.microsoft.com/office/powerpoint/2010/main" val="149043412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7B27C5A6-1957-42A3-A369-5DA33C0570D8}" type="slidenum">
              <a:rPr lang="en-US"/>
              <a:pPr/>
              <a:t>12</a:t>
            </a:fld>
            <a:endParaRPr lang="en-US"/>
          </a:p>
        </p:txBody>
      </p:sp>
      <p:sp>
        <p:nvSpPr>
          <p:cNvPr id="7680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BAB697A8-54C5-4B1D-8009-2CFFBAA061FE}" type="slidenum">
              <a:rPr lang="en-US"/>
              <a:pPr/>
              <a:t>13</a:t>
            </a:fld>
            <a:endParaRPr lang="en-US"/>
          </a:p>
        </p:txBody>
      </p:sp>
      <p:sp>
        <p:nvSpPr>
          <p:cNvPr id="778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C329965F-3768-4192-B3A2-7F9E3D8B2650}" type="slidenum">
              <a:rPr lang="en-US"/>
              <a:pPr/>
              <a:t>14</a:t>
            </a:fld>
            <a:endParaRPr lang="en-US"/>
          </a:p>
        </p:txBody>
      </p:sp>
      <p:sp>
        <p:nvSpPr>
          <p:cNvPr id="839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E3EFFCD7-F00D-4052-B18E-5E516BEBCBF9}" type="slidenum">
              <a:rPr lang="en-US"/>
              <a:pPr/>
              <a:t>15</a:t>
            </a:fld>
            <a:endParaRPr lang="en-US"/>
          </a:p>
        </p:txBody>
      </p:sp>
      <p:sp>
        <p:nvSpPr>
          <p:cNvPr id="8601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6B110F58-A3D3-4A9E-B441-C34C8E546C64}" type="slidenum">
              <a:rPr lang="en-US"/>
              <a:pPr/>
              <a:t>16</a:t>
            </a:fld>
            <a:endParaRPr lang="en-US"/>
          </a:p>
        </p:txBody>
      </p:sp>
      <p:sp>
        <p:nvSpPr>
          <p:cNvPr id="870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A2265B20-B7AE-4C0C-A816-457574FF1C91}" type="slidenum">
              <a:rPr lang="en-US"/>
              <a:pPr/>
              <a:t>17</a:t>
            </a:fld>
            <a:endParaRPr lang="en-US"/>
          </a:p>
        </p:txBody>
      </p:sp>
      <p:sp>
        <p:nvSpPr>
          <p:cNvPr id="880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98F8C221-EE09-4970-B6A1-F3CD29A3C9B1}" type="slidenum">
              <a:rPr lang="en-US"/>
              <a:pPr/>
              <a:t>18</a:t>
            </a:fld>
            <a:endParaRPr lang="en-US"/>
          </a:p>
        </p:txBody>
      </p:sp>
      <p:sp>
        <p:nvSpPr>
          <p:cNvPr id="9011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D47750B1-A3B7-48E9-B264-6A6C4B7F6837}" type="slidenum">
              <a:rPr lang="en-US"/>
              <a:pPr/>
              <a:t>19</a:t>
            </a:fld>
            <a:endParaRPr lang="en-US"/>
          </a:p>
        </p:txBody>
      </p:sp>
      <p:sp>
        <p:nvSpPr>
          <p:cNvPr id="911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46F67F45-5E5E-41BD-B497-EBA362CD215C}" type="slidenum">
              <a:rPr lang="en-US"/>
              <a:pPr/>
              <a:t>20</a:t>
            </a:fld>
            <a:endParaRPr lang="en-US"/>
          </a:p>
        </p:txBody>
      </p:sp>
      <p:sp>
        <p:nvSpPr>
          <p:cNvPr id="921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B482FFC6-CF25-4712-8855-959F8449266B}" type="slidenum">
              <a:rPr lang="en-US"/>
              <a:pPr/>
              <a:t>21</a:t>
            </a:fld>
            <a:endParaRPr lang="en-US"/>
          </a:p>
        </p:txBody>
      </p:sp>
      <p:sp>
        <p:nvSpPr>
          <p:cNvPr id="93185"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6"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8848153F-3340-4CB5-A3ED-DA5BBA7E22BF}" type="slidenum">
              <a:rPr lang="en-US"/>
              <a:pPr/>
              <a:t>22</a:t>
            </a:fld>
            <a:endParaRPr lang="en-US"/>
          </a:p>
        </p:txBody>
      </p:sp>
      <p:sp>
        <p:nvSpPr>
          <p:cNvPr id="94209"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F2B51BAA-BB48-4F07-9E57-46F6FDAEA579}" type="slidenum">
              <a:rPr lang="en-US"/>
              <a:pPr/>
              <a:t>23</a:t>
            </a:fld>
            <a:endParaRPr lang="en-US"/>
          </a:p>
        </p:txBody>
      </p:sp>
      <p:sp>
        <p:nvSpPr>
          <p:cNvPr id="96257"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8"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6678AC56-F49E-4C23-BD0A-0F096E16F5F7}" type="slidenum">
              <a:rPr lang="en-US"/>
              <a:pPr/>
              <a:t>24</a:t>
            </a:fld>
            <a:endParaRPr lang="en-US"/>
          </a:p>
        </p:txBody>
      </p:sp>
      <p:sp>
        <p:nvSpPr>
          <p:cNvPr id="97281"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2"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5FF49621-AE26-4B11-86CF-5FCC3DF5390D}" type="slidenum">
              <a:rPr lang="en-US"/>
              <a:pPr/>
              <a:t>25</a:t>
            </a:fld>
            <a:endParaRPr lang="en-US"/>
          </a:p>
        </p:txBody>
      </p:sp>
      <p:sp>
        <p:nvSpPr>
          <p:cNvPr id="98305"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6"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D597E37A-1FEC-40FE-B2BF-1C6B959BE9DF}" type="slidenum">
              <a:rPr lang="en-US"/>
              <a:pPr/>
              <a:t>26</a:t>
            </a:fld>
            <a:endParaRPr lang="en-US"/>
          </a:p>
        </p:txBody>
      </p:sp>
      <p:sp>
        <p:nvSpPr>
          <p:cNvPr id="100353"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4"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F5B762A8-62E2-413C-A39D-2CB3EEF07FEB}" type="slidenum">
              <a:rPr lang="en-US"/>
              <a:pPr/>
              <a:t>27</a:t>
            </a:fld>
            <a:endParaRPr lang="en-US"/>
          </a:p>
        </p:txBody>
      </p:sp>
      <p:sp>
        <p:nvSpPr>
          <p:cNvPr id="102401"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2"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193BD866-C2AE-460C-A3B2-6E605C7BDC67}" type="slidenum">
              <a:rPr lang="en-US"/>
              <a:pPr/>
              <a:t>28</a:t>
            </a:fld>
            <a:endParaRPr lang="en-US"/>
          </a:p>
        </p:txBody>
      </p:sp>
      <p:sp>
        <p:nvSpPr>
          <p:cNvPr id="104449"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0"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8554E56C-4D22-484D-BC31-03A3C9BFE1D3}" type="slidenum">
              <a:rPr lang="en-US"/>
              <a:pPr/>
              <a:t>29</a:t>
            </a:fld>
            <a:endParaRPr lang="en-US"/>
          </a:p>
        </p:txBody>
      </p:sp>
      <p:sp>
        <p:nvSpPr>
          <p:cNvPr id="105473"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5474"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33AC4AB2-611C-4AEE-8D82-0922D043A0DC}" type="slidenum">
              <a:rPr lang="en-US"/>
              <a:pPr/>
              <a:t>30</a:t>
            </a:fld>
            <a:endParaRPr lang="en-US"/>
          </a:p>
        </p:txBody>
      </p:sp>
      <p:sp>
        <p:nvSpPr>
          <p:cNvPr id="107521"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2"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4FC9FABF-4629-4007-813E-F56BBD5E5601}" type="slidenum">
              <a:rPr lang="en-US"/>
              <a:pPr/>
              <a:t>31</a:t>
            </a:fld>
            <a:endParaRPr lang="en-US"/>
          </a:p>
        </p:txBody>
      </p:sp>
      <p:sp>
        <p:nvSpPr>
          <p:cNvPr id="108545"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6"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2CE2B97E-F5FE-4BC5-BDA4-AED080123A3D}" type="slidenum">
              <a:rPr lang="en-US"/>
              <a:pPr/>
              <a:t>32</a:t>
            </a:fld>
            <a:endParaRPr lang="en-US"/>
          </a:p>
        </p:txBody>
      </p:sp>
      <p:sp>
        <p:nvSpPr>
          <p:cNvPr id="110593"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4" name="Rectangle 1026"/>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5AFC3981-5558-4069-8F0B-04AFDCADAFF1}" type="slidenum">
              <a:rPr lang="en-US"/>
              <a:pPr/>
              <a:t>33</a:t>
            </a:fld>
            <a:endParaRPr lang="en-US"/>
          </a:p>
        </p:txBody>
      </p:sp>
      <p:sp>
        <p:nvSpPr>
          <p:cNvPr id="1126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4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CE61B867-D7D4-468A-B435-17B79D971802}" type="slidenum">
              <a:rPr lang="en-US"/>
              <a:pPr/>
              <a:t>34</a:t>
            </a:fld>
            <a:endParaRPr lang="en-US"/>
          </a:p>
        </p:txBody>
      </p:sp>
      <p:sp>
        <p:nvSpPr>
          <p:cNvPr id="1136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366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3046E271-E501-4C44-9B04-A545BAFE38C6}" type="slidenum">
              <a:rPr lang="en-US"/>
              <a:pPr/>
              <a:t>35</a:t>
            </a:fld>
            <a:endParaRPr lang="en-US"/>
          </a:p>
        </p:txBody>
      </p:sp>
      <p:sp>
        <p:nvSpPr>
          <p:cNvPr id="1146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469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F3B77EF6-16EC-4B0D-99CF-06E94F18CC8F}" type="slidenum">
              <a:rPr lang="en-US"/>
              <a:pPr/>
              <a:t>40</a:t>
            </a:fld>
            <a:endParaRPr lang="en-US"/>
          </a:p>
        </p:txBody>
      </p:sp>
      <p:sp>
        <p:nvSpPr>
          <p:cNvPr id="12288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88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C38F5FAC-AF70-4F91-AF04-02363D235A92}" type="slidenum">
              <a:rPr lang="en-US"/>
              <a:pPr/>
              <a:t>41</a:t>
            </a:fld>
            <a:endParaRPr lang="en-US"/>
          </a:p>
        </p:txBody>
      </p:sp>
      <p:sp>
        <p:nvSpPr>
          <p:cNvPr id="1239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390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9768DD7C-5806-486D-B3F5-AC2D176FE4C5}" type="slidenum">
              <a:rPr lang="en-US"/>
              <a:pPr/>
              <a:t>42</a:t>
            </a:fld>
            <a:endParaRPr lang="en-US"/>
          </a:p>
        </p:txBody>
      </p:sp>
      <p:sp>
        <p:nvSpPr>
          <p:cNvPr id="1249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493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8C88482E-B581-47D6-8992-547292B44F69}" type="slidenum">
              <a:rPr lang="en-US"/>
              <a:pPr/>
              <a:t>43</a:t>
            </a:fld>
            <a:endParaRPr lang="en-US"/>
          </a:p>
        </p:txBody>
      </p:sp>
      <p:sp>
        <p:nvSpPr>
          <p:cNvPr id="12800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800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02426028-4C80-4CE1-A431-33A1C93F7C6E}" type="slidenum">
              <a:rPr lang="en-US"/>
              <a:pPr/>
              <a:t>44</a:t>
            </a:fld>
            <a:endParaRPr lang="en-US"/>
          </a:p>
        </p:txBody>
      </p:sp>
      <p:sp>
        <p:nvSpPr>
          <p:cNvPr id="13004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005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026"/>
          <p:cNvSpPr>
            <a:spLocks noGrp="1" noRot="1" noChangeAspect="1" noChangeArrowheads="1" noTextEdit="1"/>
          </p:cNvSpPr>
          <p:nvPr>
            <p:ph type="sldImg"/>
          </p:nvPr>
        </p:nvSpPr>
        <p:spPr>
          <a:ln/>
        </p:spPr>
      </p:sp>
      <p:sp>
        <p:nvSpPr>
          <p:cNvPr id="143363" name="Rectangle 1027"/>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34AC7D2E-9C6E-43A6-8382-67A1FB4E6A32}" type="slidenum">
              <a:rPr lang="en-US"/>
              <a:pPr/>
              <a:t>45</a:t>
            </a:fld>
            <a:endParaRPr lang="en-US"/>
          </a:p>
        </p:txBody>
      </p:sp>
      <p:sp>
        <p:nvSpPr>
          <p:cNvPr id="1351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517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49DC17D1-ADD9-44CB-A4ED-5F0106B9FB99}" type="slidenum">
              <a:rPr lang="en-US"/>
              <a:pPr/>
              <a:t>46</a:t>
            </a:fld>
            <a:endParaRPr lang="en-US"/>
          </a:p>
        </p:txBody>
      </p:sp>
      <p:sp>
        <p:nvSpPr>
          <p:cNvPr id="1361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619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DD032377-B08A-4167-8724-4C4A423DCF23}" type="slidenum">
              <a:rPr lang="en-US"/>
              <a:pPr/>
              <a:t>47</a:t>
            </a:fld>
            <a:endParaRPr lang="en-US"/>
          </a:p>
        </p:txBody>
      </p:sp>
      <p:sp>
        <p:nvSpPr>
          <p:cNvPr id="1382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824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12/10/11</a:t>
            </a:r>
          </a:p>
        </p:txBody>
      </p:sp>
      <p:sp>
        <p:nvSpPr>
          <p:cNvPr id="7" name="Rectangle 7"/>
          <p:cNvSpPr>
            <a:spLocks noGrp="1" noChangeArrowheads="1"/>
          </p:cNvSpPr>
          <p:nvPr>
            <p:ph type="sldNum"/>
          </p:nvPr>
        </p:nvSpPr>
        <p:spPr>
          <a:ln/>
        </p:spPr>
        <p:txBody>
          <a:bodyPr/>
          <a:lstStyle/>
          <a:p>
            <a:fld id="{9ECFCEF1-B47B-408F-A35C-BFFEFC144A5C}" type="slidenum">
              <a:rPr lang="en-US"/>
              <a:pPr/>
              <a:t>48</a:t>
            </a:fld>
            <a:endParaRPr lang="en-US"/>
          </a:p>
        </p:txBody>
      </p:sp>
      <p:sp>
        <p:nvSpPr>
          <p:cNvPr id="1392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926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Rot="1" noChangeAspect="1" noChangeArrowheads="1" noTextEdit="1"/>
          </p:cNvSpPr>
          <p:nvPr>
            <p:ph type="sldImg"/>
          </p:nvPr>
        </p:nvSpPr>
        <p:spPr>
          <a:ln/>
        </p:spPr>
      </p:sp>
      <p:sp>
        <p:nvSpPr>
          <p:cNvPr id="144387" name="Rectangle 1027"/>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026"/>
          <p:cNvSpPr>
            <a:spLocks noGrp="1" noRot="1" noChangeAspect="1" noChangeArrowheads="1" noTextEdit="1"/>
          </p:cNvSpPr>
          <p:nvPr>
            <p:ph type="sldImg"/>
          </p:nvPr>
        </p:nvSpPr>
        <p:spPr>
          <a:ln/>
        </p:spPr>
      </p:sp>
      <p:sp>
        <p:nvSpPr>
          <p:cNvPr id="146435" name="Rectangle 1027"/>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
        <p:nvSpPr>
          <p:cNvPr id="2" name="Header Placeholder 1"/>
          <p:cNvSpPr>
            <a:spLocks noGrp="1"/>
          </p:cNvSpPr>
          <p:nvPr>
            <p:ph type="hdr" sz="quarter" idx="10"/>
          </p:nvPr>
        </p:nvSpPr>
        <p:spPr/>
        <p:txBody>
          <a:bodyPr/>
          <a:lstStyle/>
          <a:p>
            <a:r>
              <a:rPr lang="en-US" smtClean="0"/>
              <a:t>Exam One Material, Packet Two</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D4A62-3D5D-4DAB-9ED4-CA762C64D054}"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238865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D4A62-3D5D-4DAB-9ED4-CA762C64D054}"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385093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D4A62-3D5D-4DAB-9ED4-CA762C64D054}"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61616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D4A62-3D5D-4DAB-9ED4-CA762C64D054}"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104229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D4A62-3D5D-4DAB-9ED4-CA762C64D054}"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174965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D4A62-3D5D-4DAB-9ED4-CA762C64D054}" type="datetimeFigureOut">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81447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D4A62-3D5D-4DAB-9ED4-CA762C64D054}" type="datetimeFigureOut">
              <a:rPr lang="en-US" smtClean="0"/>
              <a:t>8/14/2012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69714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D4A62-3D5D-4DAB-9ED4-CA762C64D054}" type="datetimeFigureOut">
              <a:rPr lang="en-US" smtClean="0"/>
              <a:t>8/14/2012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1514643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D4A62-3D5D-4DAB-9ED4-CA762C64D054}" type="datetimeFigureOut">
              <a:rPr lang="en-US" smtClean="0"/>
              <a:t>8/14/2012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99403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D4A62-3D5D-4DAB-9ED4-CA762C64D054}" type="datetimeFigureOut">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110789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D4A62-3D5D-4DAB-9ED4-CA762C64D054}" type="datetimeFigureOut">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DA6EF-36BD-41C1-A76B-1B6260F5207A}" type="slidenum">
              <a:rPr lang="en-US" smtClean="0"/>
              <a:t>‹#›</a:t>
            </a:fld>
            <a:endParaRPr lang="en-US"/>
          </a:p>
        </p:txBody>
      </p:sp>
    </p:spTree>
    <p:extLst>
      <p:ext uri="{BB962C8B-B14F-4D97-AF65-F5344CB8AC3E}">
        <p14:creationId xmlns:p14="http://schemas.microsoft.com/office/powerpoint/2010/main" val="96303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D4A62-3D5D-4DAB-9ED4-CA762C64D054}" type="datetimeFigureOut">
              <a:rPr lang="en-US" smtClean="0"/>
              <a:t>8/14/2012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DA6EF-36BD-41C1-A76B-1B6260F5207A}" type="slidenum">
              <a:rPr lang="en-US" smtClean="0"/>
              <a:t>‹#›</a:t>
            </a:fld>
            <a:endParaRPr lang="en-US"/>
          </a:p>
        </p:txBody>
      </p:sp>
    </p:spTree>
    <p:extLst>
      <p:ext uri="{BB962C8B-B14F-4D97-AF65-F5344CB8AC3E}">
        <p14:creationId xmlns:p14="http://schemas.microsoft.com/office/powerpoint/2010/main" val="56498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normAutofit/>
          </a:bodyPr>
          <a:lstStyle/>
          <a:p>
            <a:r>
              <a:rPr lang="en-US" dirty="0">
                <a:solidFill>
                  <a:schemeClr val="tx1"/>
                </a:solidFill>
              </a:rPr>
              <a:t>Nonpolar Covalent Bonds</a:t>
            </a:r>
          </a:p>
        </p:txBody>
      </p:sp>
      <p:sp>
        <p:nvSpPr>
          <p:cNvPr id="58373" name="Rectangle 5"/>
          <p:cNvSpPr>
            <a:spLocks noGrp="1" noChangeArrowheads="1"/>
          </p:cNvSpPr>
          <p:nvPr>
            <p:ph idx="1"/>
          </p:nvPr>
        </p:nvSpPr>
        <p:spPr/>
        <p:txBody>
          <a:bodyPr/>
          <a:lstStyle/>
          <a:p>
            <a:r>
              <a:rPr lang="en-US" dirty="0">
                <a:solidFill>
                  <a:schemeClr val="tx1"/>
                </a:solidFill>
              </a:rPr>
              <a:t>Electrons </a:t>
            </a:r>
            <a:r>
              <a:rPr lang="en-US" dirty="0" smtClean="0">
                <a:solidFill>
                  <a:schemeClr val="tx1"/>
                </a:solidFill>
              </a:rPr>
              <a:t>_</a:t>
            </a:r>
            <a:endParaRPr lang="en-US" dirty="0">
              <a:solidFill>
                <a:schemeClr val="tx1"/>
              </a:solidFill>
            </a:endParaRPr>
          </a:p>
          <a:p>
            <a:endParaRPr lang="en-US" dirty="0" smtClean="0">
              <a:solidFill>
                <a:schemeClr val="tx1"/>
              </a:solidFill>
            </a:endParaRPr>
          </a:p>
          <a:p>
            <a:r>
              <a:rPr lang="en-US" dirty="0" smtClean="0">
                <a:solidFill>
                  <a:schemeClr val="tx1"/>
                </a:solidFill>
              </a:rPr>
              <a:t>Produces _____________________________, </a:t>
            </a:r>
            <a:r>
              <a:rPr lang="en-US" dirty="0">
                <a:solidFill>
                  <a:schemeClr val="tx1"/>
                </a:solidFill>
              </a:rPr>
              <a:t>nonpolar molecules such as </a:t>
            </a:r>
            <a:r>
              <a:rPr lang="en-US" dirty="0" smtClean="0">
                <a:solidFill>
                  <a:schemeClr val="tx1"/>
                </a:solidFill>
              </a:rPr>
              <a:t>CO</a:t>
            </a:r>
            <a:r>
              <a:rPr lang="en-US" baseline="-25000" dirty="0" smtClean="0">
                <a:solidFill>
                  <a:schemeClr val="tx1"/>
                </a:solidFill>
              </a:rPr>
              <a:t>2</a:t>
            </a:r>
          </a:p>
          <a:p>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105400"/>
            <a:ext cx="4311482" cy="120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54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ChangeArrowheads="1"/>
          </p:cNvSpPr>
          <p:nvPr>
            <p:ph type="title"/>
          </p:nvPr>
        </p:nvSpPr>
        <p:spPr/>
        <p:txBody>
          <a:bodyPr>
            <a:normAutofit/>
          </a:bodyPr>
          <a:lstStyle/>
          <a:p>
            <a:r>
              <a:rPr lang="en-US" dirty="0">
                <a:solidFill>
                  <a:schemeClr val="tx1"/>
                </a:solidFill>
              </a:rPr>
              <a:t>Reversibility of Chemical Reactions</a:t>
            </a:r>
          </a:p>
        </p:txBody>
      </p:sp>
      <p:sp>
        <p:nvSpPr>
          <p:cNvPr id="77829" name="Rectangle 5"/>
          <p:cNvSpPr>
            <a:spLocks noGrp="1" noChangeArrowheads="1"/>
          </p:cNvSpPr>
          <p:nvPr>
            <p:ph idx="1"/>
          </p:nvPr>
        </p:nvSpPr>
        <p:spPr/>
        <p:txBody>
          <a:bodyPr>
            <a:normAutofit fontScale="92500" lnSpcReduction="10000"/>
          </a:bodyPr>
          <a:lstStyle/>
          <a:p>
            <a:pPr>
              <a:lnSpc>
                <a:spcPct val="90000"/>
              </a:lnSpc>
            </a:pPr>
            <a:r>
              <a:rPr lang="en-US" dirty="0">
                <a:solidFill>
                  <a:schemeClr val="tx1"/>
                </a:solidFill>
              </a:rPr>
              <a:t>All chemical reactions are </a:t>
            </a:r>
            <a:r>
              <a:rPr lang="en-US" dirty="0" smtClean="0">
                <a:solidFill>
                  <a:schemeClr val="tx1"/>
                </a:solidFill>
              </a:rPr>
              <a:t>_</a:t>
            </a:r>
            <a:endParaRPr lang="en-US" dirty="0">
              <a:solidFill>
                <a:schemeClr val="tx1"/>
              </a:solidFill>
            </a:endParaRPr>
          </a:p>
          <a:p>
            <a:pPr lvl="1">
              <a:lnSpc>
                <a:spcPct val="90000"/>
              </a:lnSpc>
            </a:pPr>
            <a:r>
              <a:rPr lang="en-US" dirty="0">
                <a:solidFill>
                  <a:schemeClr val="tx1"/>
                </a:solidFill>
              </a:rPr>
              <a:t>A + B </a:t>
            </a:r>
            <a:r>
              <a:rPr lang="en-US" dirty="0">
                <a:solidFill>
                  <a:schemeClr val="tx1"/>
                </a:solidFill>
                <a:sym typeface="Symbol" pitchFamily="28" charset="2"/>
              </a:rPr>
              <a:t></a:t>
            </a:r>
            <a:r>
              <a:rPr lang="en-US" dirty="0">
                <a:solidFill>
                  <a:schemeClr val="tx1"/>
                </a:solidFill>
              </a:rPr>
              <a:t> AB</a:t>
            </a:r>
          </a:p>
          <a:p>
            <a:pPr lvl="1">
              <a:lnSpc>
                <a:spcPct val="90000"/>
              </a:lnSpc>
            </a:pPr>
            <a:r>
              <a:rPr lang="en-US" dirty="0">
                <a:solidFill>
                  <a:schemeClr val="tx1"/>
                </a:solidFill>
              </a:rPr>
              <a:t>AB </a:t>
            </a:r>
            <a:r>
              <a:rPr lang="en-US" dirty="0">
                <a:solidFill>
                  <a:schemeClr val="tx1"/>
                </a:solidFill>
                <a:sym typeface="Symbol" pitchFamily="28" charset="2"/>
              </a:rPr>
              <a:t></a:t>
            </a:r>
            <a:r>
              <a:rPr lang="en-US" dirty="0">
                <a:solidFill>
                  <a:schemeClr val="tx1"/>
                </a:solidFill>
              </a:rPr>
              <a:t> A + B</a:t>
            </a:r>
          </a:p>
          <a:p>
            <a:pPr>
              <a:lnSpc>
                <a:spcPct val="90000"/>
              </a:lnSpc>
            </a:pPr>
            <a:r>
              <a:rPr lang="en-US" dirty="0" smtClean="0">
                <a:solidFill>
                  <a:schemeClr val="tx1"/>
                </a:solidFill>
              </a:rPr>
              <a:t>________________________________________occurs </a:t>
            </a:r>
            <a:r>
              <a:rPr lang="en-US" dirty="0">
                <a:solidFill>
                  <a:schemeClr val="tx1"/>
                </a:solidFill>
              </a:rPr>
              <a:t>if neither a forward nor reverse reaction is dominant</a:t>
            </a:r>
          </a:p>
          <a:p>
            <a:pPr>
              <a:lnSpc>
                <a:spcPct val="90000"/>
              </a:lnSpc>
            </a:pPr>
            <a:endParaRPr lang="en-US" dirty="0" smtClean="0">
              <a:solidFill>
                <a:schemeClr val="tx1"/>
              </a:solidFill>
            </a:endParaRPr>
          </a:p>
          <a:p>
            <a:pPr>
              <a:lnSpc>
                <a:spcPct val="90000"/>
              </a:lnSpc>
            </a:pPr>
            <a:r>
              <a:rPr lang="en-US" dirty="0" smtClean="0">
                <a:solidFill>
                  <a:schemeClr val="tx1"/>
                </a:solidFill>
              </a:rPr>
              <a:t>Many </a:t>
            </a:r>
            <a:r>
              <a:rPr lang="en-US" dirty="0">
                <a:solidFill>
                  <a:schemeClr val="tx1"/>
                </a:solidFill>
              </a:rPr>
              <a:t>biological reactions are essentially irreversible</a:t>
            </a:r>
          </a:p>
          <a:p>
            <a:pPr lvl="1">
              <a:lnSpc>
                <a:spcPct val="90000"/>
              </a:lnSpc>
            </a:pPr>
            <a:r>
              <a:rPr lang="en-US" dirty="0">
                <a:solidFill>
                  <a:schemeClr val="tx1"/>
                </a:solidFill>
              </a:rPr>
              <a:t> Due to </a:t>
            </a:r>
            <a:r>
              <a:rPr lang="en-US" dirty="0" smtClean="0">
                <a:solidFill>
                  <a:schemeClr val="tx1"/>
                </a:solidFill>
              </a:rPr>
              <a:t>_</a:t>
            </a:r>
            <a:endParaRPr lang="en-US" dirty="0">
              <a:solidFill>
                <a:schemeClr val="tx1"/>
              </a:solidFill>
            </a:endParaRPr>
          </a:p>
          <a:p>
            <a:pPr lvl="1">
              <a:lnSpc>
                <a:spcPct val="90000"/>
              </a:lnSpc>
            </a:pPr>
            <a:r>
              <a:rPr lang="en-US" dirty="0">
                <a:solidFill>
                  <a:schemeClr val="tx1"/>
                </a:solidFill>
              </a:rPr>
              <a:t> Due to </a:t>
            </a:r>
            <a:r>
              <a:rPr lang="en-US" dirty="0" smtClean="0">
                <a:solidFill>
                  <a:schemeClr val="tx1"/>
                </a:solidFill>
              </a:rPr>
              <a:t>_</a:t>
            </a:r>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279338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p:txBody>
          <a:bodyPr>
            <a:normAutofit/>
          </a:bodyPr>
          <a:lstStyle/>
          <a:p>
            <a:r>
              <a:rPr lang="en-US" dirty="0">
                <a:solidFill>
                  <a:schemeClr val="tx1"/>
                </a:solidFill>
              </a:rPr>
              <a:t>Rate of Chemical Reactions</a:t>
            </a:r>
          </a:p>
        </p:txBody>
      </p:sp>
      <p:sp>
        <p:nvSpPr>
          <p:cNvPr id="78853" name="Rectangle 5"/>
          <p:cNvSpPr>
            <a:spLocks noGrp="1" noChangeArrowheads="1"/>
          </p:cNvSpPr>
          <p:nvPr>
            <p:ph idx="1"/>
          </p:nvPr>
        </p:nvSpPr>
        <p:spPr/>
        <p:txBody>
          <a:bodyPr>
            <a:normAutofit fontScale="92500" lnSpcReduction="10000"/>
          </a:bodyPr>
          <a:lstStyle/>
          <a:p>
            <a:r>
              <a:rPr lang="en-US" dirty="0">
                <a:solidFill>
                  <a:schemeClr val="tx1"/>
                </a:solidFill>
              </a:rPr>
              <a:t>Affected by</a:t>
            </a:r>
          </a:p>
          <a:p>
            <a:pPr lvl="1"/>
            <a:r>
              <a:rPr lang="en-US" dirty="0" smtClean="0">
                <a:solidFill>
                  <a:schemeClr val="tx1"/>
                </a:solidFill>
                <a:sym typeface="Symbol" pitchFamily="28" charset="2"/>
              </a:rPr>
              <a:t> </a:t>
            </a:r>
            <a:endParaRPr lang="en-US" dirty="0">
              <a:solidFill>
                <a:schemeClr val="tx1"/>
              </a:solidFill>
            </a:endParaRPr>
          </a:p>
          <a:p>
            <a:pPr lvl="1"/>
            <a:endParaRPr lang="en-US" dirty="0" smtClean="0">
              <a:solidFill>
                <a:schemeClr val="tx1"/>
              </a:solidFill>
              <a:sym typeface="Symbol" pitchFamily="28" charset="2"/>
            </a:endParaRPr>
          </a:p>
          <a:p>
            <a:pPr lvl="1"/>
            <a:r>
              <a:rPr lang="en-US" dirty="0" smtClean="0">
                <a:solidFill>
                  <a:schemeClr val="tx1"/>
                </a:solidFill>
                <a:sym typeface="Symbol" pitchFamily="28" charset="2"/>
              </a:rPr>
              <a:t></a:t>
            </a:r>
            <a:r>
              <a:rPr lang="en-US" dirty="0" smtClean="0">
                <a:solidFill>
                  <a:schemeClr val="tx1"/>
                </a:solidFill>
              </a:rPr>
              <a:t> </a:t>
            </a:r>
            <a:r>
              <a:rPr lang="en-US" dirty="0">
                <a:solidFill>
                  <a:schemeClr val="tx1"/>
                </a:solidFill>
              </a:rPr>
              <a:t>Concentration of reactant </a:t>
            </a:r>
            <a:r>
              <a:rPr lang="en-US" dirty="0">
                <a:solidFill>
                  <a:schemeClr val="tx1"/>
                </a:solidFill>
                <a:sym typeface="Symbol" pitchFamily="28" charset="2"/>
              </a:rPr>
              <a:t></a:t>
            </a:r>
            <a:r>
              <a:rPr lang="en-US" dirty="0">
                <a:solidFill>
                  <a:schemeClr val="tx1"/>
                </a:solidFill>
              </a:rPr>
              <a:t> </a:t>
            </a:r>
            <a:r>
              <a:rPr lang="en-US" dirty="0">
                <a:solidFill>
                  <a:schemeClr val="tx1"/>
                </a:solidFill>
                <a:sym typeface="Symbol" pitchFamily="28" charset="2"/>
              </a:rPr>
              <a:t></a:t>
            </a:r>
            <a:r>
              <a:rPr lang="en-US" dirty="0">
                <a:solidFill>
                  <a:schemeClr val="tx1"/>
                </a:solidFill>
              </a:rPr>
              <a:t> Rate </a:t>
            </a:r>
          </a:p>
          <a:p>
            <a:pPr lvl="1"/>
            <a:endParaRPr lang="en-US" dirty="0" smtClean="0">
              <a:solidFill>
                <a:schemeClr val="tx1"/>
              </a:solidFill>
              <a:sym typeface="Symbol" pitchFamily="28" charset="2"/>
            </a:endParaRPr>
          </a:p>
          <a:p>
            <a:pPr lvl="1"/>
            <a:r>
              <a:rPr lang="en-US" dirty="0" smtClean="0">
                <a:solidFill>
                  <a:schemeClr val="tx1"/>
                </a:solidFill>
                <a:sym typeface="Symbol" pitchFamily="28" charset="2"/>
              </a:rPr>
              <a:t> </a:t>
            </a:r>
            <a:endParaRPr lang="en-US" dirty="0">
              <a:solidFill>
                <a:schemeClr val="tx1"/>
              </a:solidFill>
            </a:endParaRPr>
          </a:p>
          <a:p>
            <a:pPr lvl="1"/>
            <a:endParaRPr lang="en-US" dirty="0" smtClean="0">
              <a:solidFill>
                <a:schemeClr val="tx1"/>
              </a:solidFill>
            </a:endParaRPr>
          </a:p>
          <a:p>
            <a:pPr lvl="1"/>
            <a:r>
              <a:rPr lang="en-US" dirty="0" smtClean="0">
                <a:solidFill>
                  <a:schemeClr val="tx1"/>
                </a:solidFill>
              </a:rPr>
              <a:t>_________________________________: </a:t>
            </a:r>
            <a:r>
              <a:rPr lang="en-US" dirty="0">
                <a:solidFill>
                  <a:schemeClr val="tx1"/>
                </a:solidFill>
                <a:sym typeface="Symbol" pitchFamily="28" charset="2"/>
              </a:rPr>
              <a:t></a:t>
            </a:r>
            <a:r>
              <a:rPr lang="en-US" dirty="0">
                <a:solidFill>
                  <a:schemeClr val="tx1"/>
                </a:solidFill>
              </a:rPr>
              <a:t> Rate without being chemically changed or part of product</a:t>
            </a:r>
          </a:p>
          <a:p>
            <a:pPr lvl="2"/>
            <a:r>
              <a:rPr lang="en-US" dirty="0" smtClean="0">
                <a:solidFill>
                  <a:schemeClr val="tx1"/>
                </a:solidFill>
              </a:rPr>
              <a:t> </a:t>
            </a:r>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605922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Classes of Compounds</a:t>
            </a:r>
          </a:p>
        </p:txBody>
      </p:sp>
      <p:sp>
        <p:nvSpPr>
          <p:cNvPr id="8194" name="Rectangle 2"/>
          <p:cNvSpPr>
            <a:spLocks noGrp="1" noChangeArrowheads="1"/>
          </p:cNvSpPr>
          <p:nvPr>
            <p:ph idx="1"/>
          </p:nvPr>
        </p:nvSpPr>
        <p:spPr>
          <a:xfrm>
            <a:off x="365125" y="1141413"/>
            <a:ext cx="8229600" cy="5106987"/>
          </a:xfrm>
          <a:ln/>
        </p:spPr>
        <p:txBody>
          <a:bodyPr>
            <a:normAutofit fontScale="92500" lnSpcReduction="20000"/>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b="1" dirty="0">
                <a:solidFill>
                  <a:schemeClr val="tx1"/>
                </a:solidFill>
              </a:rPr>
              <a:t>Inorganic</a:t>
            </a:r>
            <a:r>
              <a:rPr lang="en-IN" dirty="0">
                <a:solidFill>
                  <a:schemeClr val="tx1"/>
                </a:solidFill>
              </a:rPr>
              <a:t> compounds</a:t>
            </a:r>
          </a:p>
          <a:p>
            <a:pPr lvl="2">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a:solidFill>
                  <a:schemeClr val="tx1"/>
                </a:solidFill>
              </a:rPr>
              <a:t>Water, salts, and many acids and bases</a:t>
            </a:r>
          </a:p>
          <a:p>
            <a:pPr lvl="2">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smtClean="0">
                <a:solidFill>
                  <a:schemeClr val="tx1"/>
                </a:solidFill>
              </a:rPr>
              <a:t>Do not contain _</a:t>
            </a:r>
            <a:endParaRPr lang="en-IN" sz="2800"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b="1"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b="1" dirty="0" smtClean="0">
                <a:solidFill>
                  <a:schemeClr val="tx1"/>
                </a:solidFill>
              </a:rPr>
              <a:t>Organic</a:t>
            </a:r>
            <a:r>
              <a:rPr lang="en-IN" dirty="0" smtClean="0">
                <a:solidFill>
                  <a:schemeClr val="tx1"/>
                </a:solidFill>
              </a:rPr>
              <a:t> </a:t>
            </a:r>
            <a:r>
              <a:rPr lang="en-IN" dirty="0">
                <a:solidFill>
                  <a:schemeClr val="tx1"/>
                </a:solidFill>
              </a:rPr>
              <a:t>compounds</a:t>
            </a:r>
          </a:p>
          <a:p>
            <a:pPr lvl="2">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smtClean="0">
                <a:solidFill>
                  <a:schemeClr val="tx1"/>
                </a:solidFill>
              </a:rPr>
              <a:t> </a:t>
            </a:r>
            <a:endParaRPr lang="en-IN" sz="2800" dirty="0">
              <a:solidFill>
                <a:schemeClr val="tx1"/>
              </a:solidFill>
            </a:endParaRPr>
          </a:p>
          <a:p>
            <a:pPr lvl="2">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800" dirty="0" smtClean="0">
              <a:solidFill>
                <a:schemeClr val="tx1"/>
              </a:solidFill>
            </a:endParaRPr>
          </a:p>
          <a:p>
            <a:pPr lvl="2">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800" dirty="0"/>
          </a:p>
          <a:p>
            <a:pPr lvl="2">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smtClean="0">
                <a:solidFill>
                  <a:schemeClr val="tx1"/>
                </a:solidFill>
              </a:rPr>
              <a:t>Contain </a:t>
            </a:r>
            <a:r>
              <a:rPr lang="en-IN" sz="2800" dirty="0">
                <a:solidFill>
                  <a:schemeClr val="tx1"/>
                </a:solidFill>
              </a:rPr>
              <a:t>carbon, usually large, and are covalently bonded</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Both </a:t>
            </a:r>
            <a:r>
              <a:rPr lang="en-IN" dirty="0">
                <a:solidFill>
                  <a:schemeClr val="tx1"/>
                </a:solidFill>
              </a:rPr>
              <a:t>equally essential for life</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461108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Water in Living Organisms</a:t>
            </a:r>
          </a:p>
        </p:txBody>
      </p:sp>
      <p:sp>
        <p:nvSpPr>
          <p:cNvPr id="9218"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Most </a:t>
            </a:r>
            <a:r>
              <a:rPr lang="en-IN" u="sng" dirty="0" smtClean="0">
                <a:solidFill>
                  <a:schemeClr val="tx1"/>
                </a:solidFill>
              </a:rPr>
              <a:t>_</a:t>
            </a:r>
            <a:endParaRPr lang="en-IN"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60%–80% volume of living cells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Most </a:t>
            </a:r>
            <a:r>
              <a:rPr lang="en-IN" u="sng" dirty="0">
                <a:solidFill>
                  <a:schemeClr val="tx1"/>
                </a:solidFill>
              </a:rPr>
              <a:t>important</a:t>
            </a:r>
            <a:r>
              <a:rPr lang="en-IN" dirty="0">
                <a:solidFill>
                  <a:schemeClr val="tx1"/>
                </a:solidFill>
              </a:rPr>
              <a:t> inorganic compound</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Due to water’s properties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52842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Acids and Bases</a:t>
            </a:r>
          </a:p>
        </p:txBody>
      </p:sp>
      <p:sp>
        <p:nvSpPr>
          <p:cNvPr id="15362" name="Rectangle 2"/>
          <p:cNvSpPr>
            <a:spLocks noGrp="1" noChangeArrowheads="1"/>
          </p:cNvSpPr>
          <p:nvPr>
            <p:ph idx="1"/>
          </p:nvPr>
        </p:nvSpPr>
        <p:spPr>
          <a:xfrm>
            <a:off x="365125" y="1141413"/>
            <a:ext cx="8229600" cy="5133975"/>
          </a:xfrm>
          <a:ln/>
        </p:spPr>
        <p:txBody>
          <a:bodyPr/>
          <a:lstStyle/>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 Both are electrolytes</a:t>
            </a: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rPr>
              <a:t> </a:t>
            </a:r>
            <a:endParaRPr lang="en-US" sz="2400" dirty="0">
              <a:solidFill>
                <a:schemeClr val="tx1"/>
              </a:solidFill>
            </a:endParaRPr>
          </a:p>
          <a:p>
            <a:pPr marL="341313" indent="-341313">
              <a:lnSpc>
                <a:spcPct val="90000"/>
              </a:lnSpc>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chemeClr val="tx1"/>
              </a:solidFill>
            </a:endParaRPr>
          </a:p>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chemeClr val="tx1"/>
                </a:solidFill>
              </a:rPr>
              <a:t>Acids</a:t>
            </a:r>
            <a:r>
              <a:rPr lang="en-US" sz="2800" dirty="0">
                <a:solidFill>
                  <a:schemeClr val="tx1"/>
                </a:solidFill>
              </a:rPr>
              <a:t> are </a:t>
            </a:r>
            <a:r>
              <a:rPr lang="en-US" sz="2800" b="1" dirty="0" smtClean="0">
                <a:solidFill>
                  <a:schemeClr val="tx1"/>
                </a:solidFill>
              </a:rPr>
              <a:t>_</a:t>
            </a:r>
            <a:endParaRPr lang="en-US" sz="2800" b="1" dirty="0">
              <a:solidFill>
                <a:schemeClr val="tx1"/>
              </a:solidFill>
            </a:endParaRP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rPr>
              <a:t>Release H</a:t>
            </a:r>
            <a:r>
              <a:rPr lang="en-US" sz="2400" baseline="30000" dirty="0">
                <a:solidFill>
                  <a:schemeClr val="tx1"/>
                </a:solidFill>
              </a:rPr>
              <a:t>+</a:t>
            </a:r>
            <a:r>
              <a:rPr lang="en-US" sz="2400" dirty="0">
                <a:solidFill>
                  <a:schemeClr val="tx1"/>
                </a:solidFill>
              </a:rPr>
              <a:t> (a bare proton) in solution</a:t>
            </a: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a:solidFill>
                  <a:schemeClr val="tx1"/>
                </a:solidFill>
              </a:rPr>
              <a:t>HCl</a:t>
            </a:r>
            <a:r>
              <a:rPr lang="en-US" sz="2400" dirty="0">
                <a:solidFill>
                  <a:schemeClr val="tx1"/>
                </a:solidFill>
              </a:rPr>
              <a:t> </a:t>
            </a:r>
            <a:r>
              <a:rPr lang="en-US" sz="2400" dirty="0">
                <a:solidFill>
                  <a:schemeClr val="tx1"/>
                </a:solidFill>
                <a:latin typeface="Symbol" pitchFamily="80" charset="2"/>
              </a:rPr>
              <a:t></a:t>
            </a:r>
            <a:r>
              <a:rPr lang="en-US" sz="2400" dirty="0">
                <a:solidFill>
                  <a:schemeClr val="tx1"/>
                </a:solidFill>
              </a:rPr>
              <a:t> H</a:t>
            </a:r>
            <a:r>
              <a:rPr lang="en-US" sz="2400" baseline="30000" dirty="0">
                <a:solidFill>
                  <a:schemeClr val="tx1"/>
                </a:solidFill>
              </a:rPr>
              <a:t>+</a:t>
            </a:r>
            <a:r>
              <a:rPr lang="en-US" sz="2400" dirty="0">
                <a:solidFill>
                  <a:schemeClr val="tx1"/>
                </a:solidFill>
              </a:rPr>
              <a:t> + </a:t>
            </a:r>
            <a:r>
              <a:rPr lang="en-US" sz="2400" dirty="0" err="1">
                <a:solidFill>
                  <a:schemeClr val="tx1"/>
                </a:solidFill>
              </a:rPr>
              <a:t>Cl</a:t>
            </a:r>
            <a:r>
              <a:rPr lang="en-US" sz="2400" baseline="30000" dirty="0">
                <a:solidFill>
                  <a:schemeClr val="tx1"/>
                </a:solidFill>
              </a:rPr>
              <a:t>–</a:t>
            </a:r>
          </a:p>
          <a:p>
            <a:pPr marL="341313" indent="-341313">
              <a:lnSpc>
                <a:spcPct val="90000"/>
              </a:lnSpc>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chemeClr val="tx1"/>
              </a:solidFill>
            </a:endParaRPr>
          </a:p>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chemeClr val="tx1"/>
                </a:solidFill>
              </a:rPr>
              <a:t>Bases</a:t>
            </a:r>
            <a:r>
              <a:rPr lang="en-US" sz="2800" dirty="0">
                <a:solidFill>
                  <a:schemeClr val="tx1"/>
                </a:solidFill>
              </a:rPr>
              <a:t> are </a:t>
            </a:r>
            <a:r>
              <a:rPr lang="en-US" sz="2800" b="1" dirty="0" smtClean="0">
                <a:solidFill>
                  <a:schemeClr val="tx1"/>
                </a:solidFill>
              </a:rPr>
              <a:t>_</a:t>
            </a:r>
            <a:endParaRPr lang="en-US" sz="2800" b="1" dirty="0">
              <a:solidFill>
                <a:schemeClr val="tx1"/>
              </a:solidFill>
            </a:endParaRP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rPr>
              <a:t>Take up H</a:t>
            </a:r>
            <a:r>
              <a:rPr lang="en-US" sz="2400" baseline="30000" dirty="0">
                <a:solidFill>
                  <a:schemeClr val="tx1"/>
                </a:solidFill>
              </a:rPr>
              <a:t>+</a:t>
            </a:r>
            <a:r>
              <a:rPr lang="en-US" sz="2400" dirty="0">
                <a:solidFill>
                  <a:schemeClr val="tx1"/>
                </a:solidFill>
              </a:rPr>
              <a:t> from solution</a:t>
            </a:r>
          </a:p>
          <a:p>
            <a:pPr lvl="2">
              <a:lnSpc>
                <a:spcPct val="9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err="1">
                <a:solidFill>
                  <a:schemeClr val="tx1"/>
                </a:solidFill>
              </a:rPr>
              <a:t>NaOH</a:t>
            </a:r>
            <a:r>
              <a:rPr lang="en-US" sz="2000" dirty="0">
                <a:solidFill>
                  <a:schemeClr val="tx1"/>
                </a:solidFill>
              </a:rPr>
              <a:t> </a:t>
            </a:r>
            <a:r>
              <a:rPr lang="en-US" sz="2000" dirty="0">
                <a:solidFill>
                  <a:schemeClr val="tx1"/>
                </a:solidFill>
                <a:latin typeface="Symbol" pitchFamily="80" charset="2"/>
              </a:rPr>
              <a:t></a:t>
            </a:r>
            <a:r>
              <a:rPr lang="en-US" sz="2000" dirty="0">
                <a:solidFill>
                  <a:schemeClr val="tx1"/>
                </a:solidFill>
              </a:rPr>
              <a:t> Na</a:t>
            </a:r>
            <a:r>
              <a:rPr lang="en-US" sz="2000" baseline="30000" dirty="0">
                <a:solidFill>
                  <a:schemeClr val="tx1"/>
                </a:solidFill>
              </a:rPr>
              <a:t>+</a:t>
            </a:r>
            <a:r>
              <a:rPr lang="en-US" sz="2000" dirty="0">
                <a:solidFill>
                  <a:schemeClr val="tx1"/>
                </a:solidFill>
              </a:rPr>
              <a:t> + OH</a:t>
            </a:r>
            <a:r>
              <a:rPr lang="en-US" sz="2000" baseline="30000" dirty="0">
                <a:solidFill>
                  <a:schemeClr val="tx1"/>
                </a:solidFill>
              </a:rPr>
              <a:t>–</a:t>
            </a:r>
          </a:p>
          <a:p>
            <a:pPr lvl="3">
              <a:lnSpc>
                <a:spcPct val="9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solidFill>
                  <a:schemeClr val="tx1"/>
                </a:solidFill>
              </a:rPr>
              <a:t>OH</a:t>
            </a:r>
            <a:r>
              <a:rPr lang="en-US" sz="1800" baseline="30000" dirty="0">
                <a:solidFill>
                  <a:schemeClr val="tx1"/>
                </a:solidFill>
              </a:rPr>
              <a:t>–</a:t>
            </a:r>
            <a:r>
              <a:rPr lang="en-US" sz="1800" dirty="0">
                <a:solidFill>
                  <a:schemeClr val="tx1"/>
                </a:solidFill>
              </a:rPr>
              <a:t> accepts an available proton (H</a:t>
            </a:r>
            <a:r>
              <a:rPr lang="en-US" sz="1800" baseline="30000" dirty="0">
                <a:solidFill>
                  <a:schemeClr val="tx1"/>
                </a:solidFill>
              </a:rPr>
              <a:t>+</a:t>
            </a:r>
            <a:r>
              <a:rPr lang="en-US" sz="1800" dirty="0">
                <a:solidFill>
                  <a:schemeClr val="tx1"/>
                </a:solidFill>
              </a:rPr>
              <a:t>)</a:t>
            </a:r>
          </a:p>
          <a:p>
            <a:pPr lvl="3">
              <a:lnSpc>
                <a:spcPct val="9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solidFill>
                  <a:schemeClr val="tx1"/>
                </a:solidFill>
              </a:rPr>
              <a:t>OH</a:t>
            </a:r>
            <a:r>
              <a:rPr lang="en-US" sz="1800" baseline="30000" dirty="0">
                <a:solidFill>
                  <a:schemeClr val="tx1"/>
                </a:solidFill>
              </a:rPr>
              <a:t>–</a:t>
            </a:r>
            <a:r>
              <a:rPr lang="en-US" sz="1800" dirty="0">
                <a:solidFill>
                  <a:schemeClr val="tx1"/>
                </a:solidFill>
              </a:rPr>
              <a:t> + H</a:t>
            </a:r>
            <a:r>
              <a:rPr lang="en-US" sz="1800" baseline="30000" dirty="0">
                <a:solidFill>
                  <a:schemeClr val="tx1"/>
                </a:solidFill>
              </a:rPr>
              <a:t>+</a:t>
            </a:r>
            <a:r>
              <a:rPr lang="en-US" sz="1800" dirty="0">
                <a:solidFill>
                  <a:schemeClr val="tx1"/>
                </a:solidFill>
              </a:rPr>
              <a:t> </a:t>
            </a:r>
            <a:r>
              <a:rPr lang="en-US" sz="1800" dirty="0">
                <a:solidFill>
                  <a:schemeClr val="tx1"/>
                </a:solidFill>
                <a:latin typeface="Symbol" pitchFamily="80" charset="2"/>
              </a:rPr>
              <a:t></a:t>
            </a:r>
            <a:r>
              <a:rPr lang="en-US" sz="1800" dirty="0">
                <a:solidFill>
                  <a:schemeClr val="tx1"/>
                </a:solidFill>
              </a:rPr>
              <a:t> H</a:t>
            </a:r>
            <a:r>
              <a:rPr lang="en-US" sz="1800" baseline="-25000" dirty="0">
                <a:solidFill>
                  <a:schemeClr val="tx1"/>
                </a:solidFill>
              </a:rPr>
              <a:t>2</a:t>
            </a:r>
            <a:r>
              <a:rPr lang="en-US" sz="1800" dirty="0">
                <a:solidFill>
                  <a:schemeClr val="tx1"/>
                </a:solidFill>
              </a:rPr>
              <a:t>O</a:t>
            </a:r>
          </a:p>
          <a:p>
            <a:pPr marL="341313" indent="-341313">
              <a:lnSpc>
                <a:spcPct val="90000"/>
              </a:lnSpc>
              <a:spcBef>
                <a:spcPts val="4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509022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pH: Acid-base Concentration </a:t>
            </a:r>
          </a:p>
        </p:txBody>
      </p:sp>
      <p:sp>
        <p:nvSpPr>
          <p:cNvPr id="17410" name="Rectangle 2"/>
          <p:cNvSpPr>
            <a:spLocks noGrp="1" noChangeArrowheads="1"/>
          </p:cNvSpPr>
          <p:nvPr>
            <p:ph idx="1"/>
          </p:nvPr>
        </p:nvSpPr>
        <p:spPr>
          <a:xfrm>
            <a:off x="365125" y="1141413"/>
            <a:ext cx="8229600" cy="5106987"/>
          </a:xfrm>
          <a:ln/>
        </p:spPr>
        <p:txBody>
          <a:bodyPr/>
          <a:lstStyle/>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Relative free [H</a:t>
            </a:r>
            <a:r>
              <a:rPr lang="en-IN" baseline="30000" dirty="0">
                <a:solidFill>
                  <a:schemeClr val="tx1"/>
                </a:solidFill>
              </a:rPr>
              <a:t>+</a:t>
            </a:r>
            <a:r>
              <a:rPr lang="en-IN" dirty="0">
                <a:solidFill>
                  <a:schemeClr val="tx1"/>
                </a:solidFill>
              </a:rPr>
              <a:t>] of a solution measured on </a:t>
            </a:r>
            <a:r>
              <a:rPr lang="en-IN" b="1" dirty="0">
                <a:solidFill>
                  <a:schemeClr val="tx1"/>
                </a:solidFill>
              </a:rPr>
              <a:t>pH scale</a:t>
            </a:r>
          </a:p>
          <a:p>
            <a:pPr>
              <a:lnSpc>
                <a:spcPct val="90000"/>
              </a:lnSpc>
              <a:spcBef>
                <a:spcPts val="7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a:solidFill>
                <a:schemeClr val="tx1"/>
              </a:solidFill>
            </a:endParaRP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As free [H</a:t>
            </a:r>
            <a:r>
              <a:rPr lang="en-IN" baseline="30000" dirty="0">
                <a:solidFill>
                  <a:schemeClr val="tx1"/>
                </a:solidFill>
              </a:rPr>
              <a:t>+</a:t>
            </a:r>
            <a:r>
              <a:rPr lang="en-IN" dirty="0">
                <a:solidFill>
                  <a:schemeClr val="tx1"/>
                </a:solidFill>
              </a:rPr>
              <a:t>] increases, </a:t>
            </a:r>
            <a:r>
              <a:rPr lang="en-IN" dirty="0" smtClean="0">
                <a:solidFill>
                  <a:schemeClr val="tx1"/>
                </a:solidFill>
              </a:rPr>
              <a:t>_</a:t>
            </a:r>
            <a:endParaRPr lang="en-IN" dirty="0">
              <a:solidFill>
                <a:schemeClr val="tx1"/>
              </a:solidFill>
            </a:endParaRPr>
          </a:p>
          <a:p>
            <a:pPr lvl="2">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[OH</a:t>
            </a:r>
            <a:r>
              <a:rPr lang="en-IN" baseline="30000" dirty="0">
                <a:solidFill>
                  <a:schemeClr val="tx1"/>
                </a:solidFill>
              </a:rPr>
              <a:t>–</a:t>
            </a:r>
            <a:r>
              <a:rPr lang="en-IN" dirty="0">
                <a:solidFill>
                  <a:schemeClr val="tx1"/>
                </a:solidFill>
              </a:rPr>
              <a:t>] decreases as [H</a:t>
            </a:r>
            <a:r>
              <a:rPr lang="en-IN" baseline="30000" dirty="0">
                <a:solidFill>
                  <a:schemeClr val="tx1"/>
                </a:solidFill>
              </a:rPr>
              <a:t>+</a:t>
            </a:r>
            <a:r>
              <a:rPr lang="en-IN" dirty="0">
                <a:solidFill>
                  <a:schemeClr val="tx1"/>
                </a:solidFill>
              </a:rPr>
              <a:t>] increases </a:t>
            </a:r>
          </a:p>
          <a:p>
            <a:pPr lvl="2">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a:p>
            <a:pPr>
              <a:lnSpc>
                <a:spcPct val="90000"/>
              </a:lnSpc>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a:solidFill>
                <a:schemeClr val="tx1"/>
              </a:solidFill>
            </a:endParaRP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As free [H</a:t>
            </a:r>
            <a:r>
              <a:rPr lang="en-IN" baseline="30000" dirty="0">
                <a:solidFill>
                  <a:schemeClr val="tx1"/>
                </a:solidFill>
              </a:rPr>
              <a:t>+</a:t>
            </a:r>
            <a:r>
              <a:rPr lang="en-IN" dirty="0">
                <a:solidFill>
                  <a:schemeClr val="tx1"/>
                </a:solidFill>
              </a:rPr>
              <a:t>] decreases </a:t>
            </a:r>
            <a:r>
              <a:rPr lang="en-IN" dirty="0" smtClean="0">
                <a:solidFill>
                  <a:schemeClr val="tx1"/>
                </a:solidFill>
              </a:rPr>
              <a:t>_</a:t>
            </a:r>
            <a:endParaRPr lang="en-IN" dirty="0">
              <a:solidFill>
                <a:schemeClr val="tx1"/>
              </a:solidFill>
            </a:endParaRPr>
          </a:p>
          <a:p>
            <a:pPr lvl="2">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[OH</a:t>
            </a:r>
            <a:r>
              <a:rPr lang="en-IN" baseline="30000" dirty="0">
                <a:solidFill>
                  <a:schemeClr val="tx1"/>
                </a:solidFill>
              </a:rPr>
              <a:t>–</a:t>
            </a:r>
            <a:r>
              <a:rPr lang="en-IN" dirty="0">
                <a:solidFill>
                  <a:schemeClr val="tx1"/>
                </a:solidFill>
              </a:rPr>
              <a:t>] increases as [H</a:t>
            </a:r>
            <a:r>
              <a:rPr lang="en-IN" baseline="30000" dirty="0">
                <a:solidFill>
                  <a:schemeClr val="tx1"/>
                </a:solidFill>
              </a:rPr>
              <a:t>+</a:t>
            </a:r>
            <a:r>
              <a:rPr lang="en-IN" dirty="0">
                <a:solidFill>
                  <a:schemeClr val="tx1"/>
                </a:solidFill>
              </a:rPr>
              <a:t>] decreases</a:t>
            </a:r>
          </a:p>
          <a:p>
            <a:pPr lvl="2">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a:p>
            <a:pPr>
              <a:lnSpc>
                <a:spcPct val="90000"/>
              </a:lnSpc>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88230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pH: Acid-base Concentration</a:t>
            </a:r>
          </a:p>
        </p:txBody>
      </p:sp>
      <p:sp>
        <p:nvSpPr>
          <p:cNvPr id="18434"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pH = negative logarithm of [H</a:t>
            </a:r>
            <a:r>
              <a:rPr lang="en-IN" baseline="30000" dirty="0">
                <a:solidFill>
                  <a:schemeClr val="tx1"/>
                </a:solidFill>
              </a:rPr>
              <a:t>+</a:t>
            </a:r>
            <a:r>
              <a:rPr lang="en-IN" dirty="0">
                <a:solidFill>
                  <a:schemeClr val="tx1"/>
                </a:solidFill>
              </a:rPr>
              <a:t>] in moles per </a:t>
            </a:r>
            <a:r>
              <a:rPr lang="en-IN" dirty="0" err="1">
                <a:solidFill>
                  <a:schemeClr val="tx1"/>
                </a:solidFill>
              </a:rPr>
              <a:t>liter</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pH scale ranges from 0–14</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Because </a:t>
            </a:r>
            <a:r>
              <a:rPr lang="en-IN" dirty="0">
                <a:solidFill>
                  <a:schemeClr val="tx1"/>
                </a:solidFill>
              </a:rPr>
              <a:t>pH scale is logarithmic</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a:p>
            <a:pPr marL="341313" indent="-341313">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5945909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pH: Acid-base Concentration</a:t>
            </a:r>
          </a:p>
        </p:txBody>
      </p:sp>
      <p:sp>
        <p:nvSpPr>
          <p:cNvPr id="19458" name="Rectangle 2"/>
          <p:cNvSpPr>
            <a:spLocks noGrp="1" noChangeArrowheads="1"/>
          </p:cNvSpPr>
          <p:nvPr>
            <p:ph idx="1"/>
          </p:nvPr>
        </p:nvSpPr>
        <p:spPr>
          <a:xfrm>
            <a:off x="365125" y="1141413"/>
            <a:ext cx="8229600" cy="5106987"/>
          </a:xfrm>
          <a:ln/>
        </p:spPr>
        <p:txBody>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b="1" dirty="0">
                <a:solidFill>
                  <a:schemeClr val="tx1"/>
                </a:solidFill>
              </a:rPr>
              <a:t>Acidic</a:t>
            </a:r>
            <a:r>
              <a:rPr lang="en-IN" sz="2800" dirty="0">
                <a:solidFill>
                  <a:schemeClr val="tx1"/>
                </a:solidFill>
              </a:rPr>
              <a:t> solutions </a:t>
            </a:r>
            <a:endParaRPr lang="en-IN" sz="2800" dirty="0" smtClean="0">
              <a:solidFill>
                <a:schemeClr val="tx1"/>
              </a:solidFill>
            </a:endParaRPr>
          </a:p>
          <a:p>
            <a:pPr marL="741363" lvl="1"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smtClean="0">
                <a:solidFill>
                  <a:schemeClr val="tx1"/>
                </a:solidFill>
                <a:latin typeface="Symbol" pitchFamily="80" charset="2"/>
              </a:rPr>
              <a:t> </a:t>
            </a:r>
            <a:endParaRPr lang="en-IN" sz="2000" dirty="0" smtClean="0">
              <a:solidFill>
                <a:schemeClr val="tx1"/>
              </a:solidFill>
            </a:endParaRPr>
          </a:p>
          <a:p>
            <a:pPr marL="741363" lvl="1"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Acidic </a:t>
            </a:r>
            <a:r>
              <a:rPr lang="en-IN" sz="2400" dirty="0">
                <a:solidFill>
                  <a:schemeClr val="tx1"/>
                </a:solidFill>
              </a:rPr>
              <a:t>pH: 0–6.99</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a:solidFill>
                  <a:schemeClr val="tx1"/>
                </a:solidFill>
              </a:rPr>
              <a:t>Neutral solutions</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 </a:t>
            </a:r>
            <a:endParaRPr lang="en-IN" sz="2400" baseline="30000" dirty="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a:solidFill>
                  <a:schemeClr val="tx1"/>
                </a:solidFill>
              </a:rPr>
              <a:t>All neutral solutions are pH 7</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a:solidFill>
                  <a:schemeClr val="tx1"/>
                </a:solidFill>
              </a:rPr>
              <a:t>Pure water is pH neutral</a:t>
            </a:r>
          </a:p>
          <a:p>
            <a:pPr lvl="2">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a:solidFill>
                  <a:schemeClr val="tx1"/>
                </a:solidFill>
              </a:rPr>
              <a:t>pH of pure water = pH 7: [H</a:t>
            </a:r>
            <a:r>
              <a:rPr lang="en-IN" sz="2000" baseline="30000" dirty="0">
                <a:solidFill>
                  <a:schemeClr val="tx1"/>
                </a:solidFill>
              </a:rPr>
              <a:t>+</a:t>
            </a:r>
            <a:r>
              <a:rPr lang="en-IN" sz="2000" dirty="0">
                <a:solidFill>
                  <a:schemeClr val="tx1"/>
                </a:solidFill>
              </a:rPr>
              <a:t>] = 10</a:t>
            </a:r>
            <a:r>
              <a:rPr lang="en-IN" sz="2000" baseline="30000" dirty="0">
                <a:solidFill>
                  <a:schemeClr val="tx1"/>
                </a:solidFill>
              </a:rPr>
              <a:t>–7</a:t>
            </a:r>
            <a:r>
              <a:rPr lang="en-IN" sz="2000" dirty="0">
                <a:solidFill>
                  <a:schemeClr val="tx1"/>
                </a:solidFill>
              </a:rPr>
              <a:t> m</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b="1" dirty="0">
                <a:solidFill>
                  <a:schemeClr val="tx1"/>
                </a:solidFill>
              </a:rPr>
              <a:t>Alkaline (basic)</a:t>
            </a:r>
            <a:r>
              <a:rPr lang="en-IN" sz="2800" dirty="0">
                <a:solidFill>
                  <a:schemeClr val="tx1"/>
                </a:solidFill>
              </a:rPr>
              <a:t> solutions </a:t>
            </a:r>
            <a:endParaRPr lang="en-IN" sz="2800" dirty="0" smtClean="0">
              <a:solidFill>
                <a:schemeClr val="tx1"/>
              </a:solidFill>
            </a:endParaRPr>
          </a:p>
          <a:p>
            <a:pPr marL="741363" lvl="1"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smtClean="0">
                <a:solidFill>
                  <a:schemeClr val="tx1"/>
                </a:solidFill>
                <a:latin typeface="Symbol" pitchFamily="80" charset="2"/>
              </a:rPr>
              <a:t> </a:t>
            </a:r>
            <a:endParaRPr lang="en-IN" sz="2000" dirty="0" smtClean="0">
              <a:solidFill>
                <a:schemeClr val="tx1"/>
              </a:solidFill>
            </a:endParaRPr>
          </a:p>
          <a:p>
            <a:pPr marL="741363" lvl="1"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Alkaline </a:t>
            </a:r>
            <a:r>
              <a:rPr lang="en-IN" sz="2400" dirty="0">
                <a:solidFill>
                  <a:schemeClr val="tx1"/>
                </a:solidFill>
              </a:rPr>
              <a:t>pH: 7.01–14</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6612540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Neutralization</a:t>
            </a:r>
          </a:p>
        </p:txBody>
      </p:sp>
      <p:sp>
        <p:nvSpPr>
          <p:cNvPr id="21506"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Results from </a:t>
            </a:r>
            <a:r>
              <a:rPr lang="en-IN" dirty="0" smtClean="0">
                <a:solidFill>
                  <a:schemeClr val="tx1"/>
                </a:solidFill>
              </a:rPr>
              <a:t>_</a:t>
            </a:r>
            <a:endParaRPr lang="en-IN"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Displacement </a:t>
            </a:r>
            <a:r>
              <a:rPr lang="en-IN" dirty="0">
                <a:solidFill>
                  <a:schemeClr val="tx1"/>
                </a:solidFill>
              </a:rPr>
              <a:t>reactions occur forming water and A salt</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b="1"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b="1" dirty="0" smtClean="0">
                <a:solidFill>
                  <a:schemeClr val="tx1"/>
                </a:solidFill>
              </a:rPr>
              <a:t>Neutralization </a:t>
            </a:r>
            <a:r>
              <a:rPr lang="en-IN" b="1" dirty="0">
                <a:solidFill>
                  <a:schemeClr val="tx1"/>
                </a:solidFill>
              </a:rPr>
              <a:t>reaction</a:t>
            </a: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Joining of H</a:t>
            </a:r>
            <a:r>
              <a:rPr lang="en-IN" baseline="30000" dirty="0">
                <a:solidFill>
                  <a:schemeClr val="tx1"/>
                </a:solidFill>
              </a:rPr>
              <a:t>+</a:t>
            </a:r>
            <a:r>
              <a:rPr lang="en-IN" dirty="0">
                <a:solidFill>
                  <a:schemeClr val="tx1"/>
                </a:solidFill>
              </a:rPr>
              <a:t> and OH</a:t>
            </a:r>
            <a:r>
              <a:rPr lang="en-IN" baseline="30000" dirty="0">
                <a:solidFill>
                  <a:schemeClr val="tx1"/>
                </a:solidFill>
              </a:rPr>
              <a:t>–</a:t>
            </a:r>
            <a:r>
              <a:rPr lang="en-IN" dirty="0">
                <a:solidFill>
                  <a:schemeClr val="tx1"/>
                </a:solidFill>
              </a:rPr>
              <a:t> </a:t>
            </a:r>
            <a:r>
              <a:rPr lang="en-IN" dirty="0" smtClean="0">
                <a:solidFill>
                  <a:schemeClr val="tx1"/>
                </a:solidFill>
              </a:rPr>
              <a:t>______________________________________ neutralizes </a:t>
            </a:r>
            <a:r>
              <a:rPr lang="en-IN" dirty="0">
                <a:solidFill>
                  <a:schemeClr val="tx1"/>
                </a:solidFill>
              </a:rPr>
              <a:t>solution</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9386830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Acid-base Homeostasis</a:t>
            </a:r>
          </a:p>
        </p:txBody>
      </p:sp>
      <p:sp>
        <p:nvSpPr>
          <p:cNvPr id="22530"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pH change </a:t>
            </a:r>
            <a:r>
              <a:rPr lang="en-IN" dirty="0" smtClean="0">
                <a:solidFill>
                  <a:schemeClr val="tx1"/>
                </a:solidFill>
              </a:rPr>
              <a:t>_____________________________________ and </a:t>
            </a:r>
            <a:r>
              <a:rPr lang="en-IN" dirty="0">
                <a:solidFill>
                  <a:schemeClr val="tx1"/>
                </a:solidFill>
              </a:rPr>
              <a:t>may damage living tissue</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Even _</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pH </a:t>
            </a:r>
            <a:r>
              <a:rPr lang="en-IN" dirty="0">
                <a:solidFill>
                  <a:schemeClr val="tx1"/>
                </a:solidFill>
              </a:rPr>
              <a:t>is regulated by kidneys, lungs, and chemical buffers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8856314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r>
              <a:rPr lang="en-US" dirty="0">
                <a:solidFill>
                  <a:schemeClr val="tx1"/>
                </a:solidFill>
              </a:rPr>
              <a:t>Polar Covalent Bonds</a:t>
            </a:r>
          </a:p>
        </p:txBody>
      </p:sp>
      <p:sp>
        <p:nvSpPr>
          <p:cNvPr id="60421" name="Rectangle 5"/>
          <p:cNvSpPr>
            <a:spLocks noGrp="1" noChangeArrowheads="1"/>
          </p:cNvSpPr>
          <p:nvPr>
            <p:ph idx="1"/>
          </p:nvPr>
        </p:nvSpPr>
        <p:spPr>
          <a:xfrm>
            <a:off x="365125" y="1371600"/>
            <a:ext cx="8229600" cy="4725988"/>
          </a:xfrm>
        </p:spPr>
        <p:txBody>
          <a:bodyPr>
            <a:normAutofit/>
          </a:bodyPr>
          <a:lstStyle/>
          <a:p>
            <a:pPr>
              <a:lnSpc>
                <a:spcPct val="90000"/>
              </a:lnSpc>
            </a:pPr>
            <a:r>
              <a:rPr lang="en-US" dirty="0" smtClean="0">
                <a:solidFill>
                  <a:schemeClr val="tx1"/>
                </a:solidFill>
              </a:rPr>
              <a:t>_____________________ </a:t>
            </a:r>
            <a:r>
              <a:rPr lang="en-US" dirty="0">
                <a:solidFill>
                  <a:schemeClr val="tx1"/>
                </a:solidFill>
              </a:rPr>
              <a:t>sharing of electrons produces </a:t>
            </a:r>
            <a:r>
              <a:rPr lang="en-US" dirty="0" smtClean="0">
                <a:solidFill>
                  <a:schemeClr val="tx1"/>
                </a:solidFill>
              </a:rPr>
              <a:t>polar molecules _</a:t>
            </a:r>
          </a:p>
          <a:p>
            <a:pPr lvl="1">
              <a:lnSpc>
                <a:spcPct val="90000"/>
              </a:lnSpc>
            </a:pPr>
            <a:r>
              <a:rPr lang="en-US" dirty="0" smtClean="0">
                <a:solidFill>
                  <a:schemeClr val="tx1"/>
                </a:solidFill>
              </a:rPr>
              <a:t>Atoms in bond have different electron-attracting abilities </a:t>
            </a:r>
          </a:p>
          <a:p>
            <a:pPr>
              <a:lnSpc>
                <a:spcPct val="90000"/>
              </a:lnSpc>
            </a:pPr>
            <a:r>
              <a:rPr lang="en-US" b="1" dirty="0" smtClean="0">
                <a:solidFill>
                  <a:schemeClr val="tx1"/>
                </a:solidFill>
              </a:rPr>
              <a:t>_________________________</a:t>
            </a:r>
            <a:r>
              <a:rPr lang="en-US" dirty="0" smtClean="0">
                <a:solidFill>
                  <a:schemeClr val="tx1"/>
                </a:solidFill>
              </a:rPr>
              <a:t>:  two poles, one electronegative and the other electropositive</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5029200"/>
            <a:ext cx="3886200" cy="1413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960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Buffers</a:t>
            </a:r>
          </a:p>
        </p:txBody>
      </p:sp>
      <p:sp>
        <p:nvSpPr>
          <p:cNvPr id="23555" name="Rectangle 3"/>
          <p:cNvSpPr>
            <a:spLocks noGrp="1" noChangeArrowheads="1"/>
          </p:cNvSpPr>
          <p:nvPr>
            <p:ph idx="1"/>
          </p:nvPr>
        </p:nvSpPr>
        <p:spPr>
          <a:xfrm>
            <a:off x="365125" y="1141413"/>
            <a:ext cx="8229600" cy="5106987"/>
          </a:xfrm>
          <a:ln/>
        </p:spPr>
        <p:txBody>
          <a:bodyPr/>
          <a:lstStyle/>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rPr>
              <a:t>Acidity reflects only </a:t>
            </a:r>
            <a:r>
              <a:rPr lang="en-US" sz="2400" dirty="0" smtClean="0">
                <a:solidFill>
                  <a:schemeClr val="tx1"/>
                </a:solidFill>
              </a:rPr>
              <a:t>_</a:t>
            </a:r>
            <a:endParaRPr lang="en-US" sz="2400" dirty="0">
              <a:solidFill>
                <a:schemeClr val="tx1"/>
              </a:solidFill>
            </a:endParaRPr>
          </a:p>
          <a:p>
            <a:pPr marL="741363" lvl="1" indent="-284163">
              <a:lnSpc>
                <a:spcPct val="9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olidFill>
                  <a:schemeClr val="tx1"/>
                </a:solidFill>
              </a:rPr>
              <a:t>Not those bound to anions</a:t>
            </a:r>
          </a:p>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solidFill>
                <a:schemeClr val="tx1"/>
              </a:solidFill>
            </a:endParaRPr>
          </a:p>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rPr>
              <a:t>_______________________________ resist </a:t>
            </a:r>
            <a:r>
              <a:rPr lang="en-US" sz="2400" dirty="0">
                <a:solidFill>
                  <a:schemeClr val="tx1"/>
                </a:solidFill>
              </a:rPr>
              <a:t>abrupt and large swings in pH</a:t>
            </a:r>
          </a:p>
          <a:p>
            <a:pPr marL="741363" lvl="1" indent="-284163">
              <a:lnSpc>
                <a:spcPct val="9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olidFill>
                  <a:schemeClr val="tx1"/>
                </a:solidFill>
              </a:rPr>
              <a:t>Release hydrogen ions if pH rises</a:t>
            </a:r>
          </a:p>
          <a:p>
            <a:pPr marL="741363" lvl="1" indent="-284163">
              <a:lnSpc>
                <a:spcPct val="9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olidFill>
                  <a:schemeClr val="tx1"/>
                </a:solidFill>
              </a:rPr>
              <a:t>Bind hydrogen ions if pH falls</a:t>
            </a:r>
          </a:p>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solidFill>
                <a:schemeClr val="tx1"/>
              </a:solidFill>
            </a:endParaRPr>
          </a:p>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rPr>
              <a:t>Convert </a:t>
            </a:r>
            <a:r>
              <a:rPr lang="en-US" sz="2400" dirty="0">
                <a:solidFill>
                  <a:schemeClr val="tx1"/>
                </a:solidFill>
              </a:rPr>
              <a:t>strong (completely dissociated) acids or bases </a:t>
            </a:r>
            <a:r>
              <a:rPr lang="en-US" sz="2400" dirty="0" smtClean="0">
                <a:solidFill>
                  <a:schemeClr val="tx1"/>
                </a:solidFill>
              </a:rPr>
              <a:t>_</a:t>
            </a:r>
            <a:endParaRPr lang="en-US" sz="2400" dirty="0">
              <a:solidFill>
                <a:schemeClr val="tx1"/>
              </a:solidFill>
            </a:endParaRPr>
          </a:p>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solidFill>
                <a:schemeClr val="tx1"/>
              </a:solidFill>
            </a:endParaRPr>
          </a:p>
          <a:p>
            <a:pPr marL="341313"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rPr>
              <a:t>Carbonic </a:t>
            </a:r>
            <a:r>
              <a:rPr lang="en-US" sz="2400" dirty="0">
                <a:solidFill>
                  <a:schemeClr val="tx1"/>
                </a:solidFill>
              </a:rPr>
              <a:t>acid-bicarbonate system (important buffer system of blood</a:t>
            </a:r>
            <a:r>
              <a:rPr lang="en-US" sz="2400" dirty="0" smtClean="0">
                <a:solidFill>
                  <a:schemeClr val="tx1"/>
                </a:solidFill>
              </a:rPr>
              <a:t>)</a:t>
            </a:r>
            <a:endParaRPr lang="en-US" sz="2400" dirty="0">
              <a:solidFill>
                <a:schemeClr val="tx1"/>
              </a:solidFill>
            </a:endParaRPr>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688052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Organic Compounds</a:t>
            </a:r>
          </a:p>
        </p:txBody>
      </p:sp>
      <p:sp>
        <p:nvSpPr>
          <p:cNvPr id="24578"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Molecules that contain carbon</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Except </a:t>
            </a:r>
            <a:r>
              <a:rPr lang="en-US" dirty="0" smtClean="0">
                <a:solidFill>
                  <a:schemeClr val="tx1"/>
                </a:solidFill>
              </a:rPr>
              <a:t>________________________________, </a:t>
            </a:r>
            <a:r>
              <a:rPr lang="en-US" dirty="0">
                <a:solidFill>
                  <a:schemeClr val="tx1"/>
                </a:solidFill>
              </a:rPr>
              <a:t>which are considered inorganic</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Carbon is </a:t>
            </a:r>
            <a:r>
              <a:rPr lang="en-US" b="1" dirty="0" err="1">
                <a:solidFill>
                  <a:schemeClr val="tx1"/>
                </a:solidFill>
              </a:rPr>
              <a:t>electroneutral</a:t>
            </a:r>
            <a:endParaRPr lang="en-US" b="1" dirty="0">
              <a:solidFill>
                <a:schemeClr val="tx1"/>
              </a:solidFill>
            </a:endParaRP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Forms four covalent bonds with other elements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Unique to living systems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solidFill>
                  <a:schemeClr val="tx1"/>
                </a:solidFill>
              </a:rPr>
              <a:t>Carbohydrates, lipids, proteins,</a:t>
            </a:r>
            <a:r>
              <a:rPr lang="en-US" dirty="0">
                <a:solidFill>
                  <a:schemeClr val="tx1"/>
                </a:solidFill>
              </a:rPr>
              <a:t> and </a:t>
            </a:r>
            <a:r>
              <a:rPr lang="en-US" b="1" dirty="0">
                <a:solidFill>
                  <a:schemeClr val="tx1"/>
                </a:solidFill>
              </a:rPr>
              <a:t>nucleic acids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0466666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Organic Compounds</a:t>
            </a:r>
          </a:p>
        </p:txBody>
      </p:sp>
      <p:sp>
        <p:nvSpPr>
          <p:cNvPr id="25602"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Many are </a:t>
            </a:r>
            <a:r>
              <a:rPr lang="en-IN" b="1" dirty="0" smtClean="0">
                <a:solidFill>
                  <a:schemeClr val="tx1"/>
                </a:solidFill>
              </a:rPr>
              <a:t>_</a:t>
            </a:r>
            <a:endParaRPr lang="en-IN" b="1"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Chains of </a:t>
            </a:r>
            <a:r>
              <a:rPr lang="en-IN" dirty="0" smtClean="0">
                <a:solidFill>
                  <a:schemeClr val="tx1"/>
                </a:solidFill>
              </a:rPr>
              <a:t>____________________________ called </a:t>
            </a:r>
            <a:r>
              <a:rPr lang="en-IN" b="1" dirty="0">
                <a:solidFill>
                  <a:schemeClr val="tx1"/>
                </a:solidFill>
              </a:rPr>
              <a:t>monomers</a:t>
            </a:r>
            <a:r>
              <a:rPr lang="en-IN" dirty="0">
                <a:solidFill>
                  <a:schemeClr val="tx1"/>
                </a:solidFill>
              </a:rPr>
              <a:t> </a:t>
            </a:r>
            <a:r>
              <a:rPr lang="en-IN" dirty="0" smtClean="0">
                <a:solidFill>
                  <a:schemeClr val="tx1"/>
                </a:solidFill>
              </a:rPr>
              <a:t>(________________________)</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Synthesized </a:t>
            </a:r>
            <a:r>
              <a:rPr lang="en-IN" dirty="0">
                <a:solidFill>
                  <a:schemeClr val="tx1"/>
                </a:solidFill>
              </a:rPr>
              <a:t>by </a:t>
            </a:r>
            <a:r>
              <a:rPr lang="en-IN" dirty="0" smtClean="0">
                <a:solidFill>
                  <a:schemeClr val="tx1"/>
                </a:solidFill>
              </a:rPr>
              <a:t>_</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Broken </a:t>
            </a:r>
            <a:r>
              <a:rPr lang="en-IN" dirty="0">
                <a:solidFill>
                  <a:schemeClr val="tx1"/>
                </a:solidFill>
              </a:rPr>
              <a:t>down by </a:t>
            </a:r>
            <a:r>
              <a:rPr lang="en-IN" dirty="0" smtClean="0">
                <a:solidFill>
                  <a:schemeClr val="tx1"/>
                </a:solidFill>
              </a:rPr>
              <a:t>_</a:t>
            </a: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713390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Carbohydrates</a:t>
            </a:r>
          </a:p>
        </p:txBody>
      </p:sp>
      <p:sp>
        <p:nvSpPr>
          <p:cNvPr id="27650" name="Rectangle 2"/>
          <p:cNvSpPr>
            <a:spLocks noGrp="1" noChangeArrowheads="1"/>
          </p:cNvSpPr>
          <p:nvPr>
            <p:ph idx="1"/>
          </p:nvPr>
        </p:nvSpPr>
        <p:spPr>
          <a:xfrm>
            <a:off x="365125" y="1141413"/>
            <a:ext cx="8229600" cy="5106987"/>
          </a:xfrm>
          <a:ln/>
        </p:spPr>
        <p:txBody>
          <a:bodyPr>
            <a:normAutofit lnSpcReduction="10000"/>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Sugars and starches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Polymers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Contain C, H, and O </a:t>
            </a:r>
            <a:r>
              <a:rPr lang="en-US" dirty="0" smtClean="0">
                <a:solidFill>
                  <a:schemeClr val="tx1"/>
                </a:solidFill>
              </a:rPr>
              <a:t> </a:t>
            </a:r>
            <a:endParaRPr lang="en-US"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Three classes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 </a:t>
            </a:r>
            <a:endParaRPr lang="en-US" dirty="0" smtClean="0">
              <a:solidFill>
                <a:schemeClr val="tx1"/>
              </a:solidFill>
            </a:endParaRP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r>
              <a:rPr lang="en-US" dirty="0">
                <a:solidFill>
                  <a:schemeClr val="tx1"/>
                </a:solidFill>
              </a:rPr>
              <a:t>one sugar</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 </a:t>
            </a: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two </a:t>
            </a:r>
            <a:r>
              <a:rPr lang="en-US" dirty="0">
                <a:solidFill>
                  <a:schemeClr val="tx1"/>
                </a:solidFill>
              </a:rPr>
              <a:t>sugars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 </a:t>
            </a: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many </a:t>
            </a:r>
            <a:r>
              <a:rPr lang="en-US" dirty="0">
                <a:solidFill>
                  <a:schemeClr val="tx1"/>
                </a:solidFill>
              </a:rPr>
              <a:t>sugars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421203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Carbohydrates</a:t>
            </a:r>
          </a:p>
        </p:txBody>
      </p:sp>
      <p:sp>
        <p:nvSpPr>
          <p:cNvPr id="28674"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Functions of carbohydrates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Major </a:t>
            </a:r>
            <a:r>
              <a:rPr lang="en-IN" dirty="0">
                <a:solidFill>
                  <a:schemeClr val="tx1"/>
                </a:solidFill>
              </a:rPr>
              <a:t>source of </a:t>
            </a:r>
            <a:r>
              <a:rPr lang="en-IN" dirty="0" smtClean="0">
                <a:solidFill>
                  <a:schemeClr val="tx1"/>
                </a:solidFill>
              </a:rPr>
              <a:t>_</a:t>
            </a:r>
            <a:endParaRPr lang="en-IN" dirty="0">
              <a:solidFill>
                <a:schemeClr val="tx1"/>
              </a:solidFill>
            </a:endParaRP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Structural </a:t>
            </a:r>
            <a:r>
              <a:rPr lang="en-IN" dirty="0">
                <a:solidFill>
                  <a:schemeClr val="tx1"/>
                </a:solidFill>
              </a:rPr>
              <a:t>molecules </a:t>
            </a:r>
            <a:endParaRPr lang="en-IN" dirty="0" smtClean="0">
              <a:solidFill>
                <a:schemeClr val="tx1"/>
              </a:solidFill>
            </a:endParaRP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8760123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solidFill>
                  <a:schemeClr val="tx1"/>
                </a:solidFill>
              </a:rPr>
              <a:t>Monosaccharides</a:t>
            </a:r>
            <a:endParaRPr lang="en-US" dirty="0">
              <a:solidFill>
                <a:schemeClr val="tx1"/>
              </a:solidFill>
            </a:endParaRPr>
          </a:p>
        </p:txBody>
      </p:sp>
      <p:sp>
        <p:nvSpPr>
          <p:cNvPr id="29698" name="Rectangle 2"/>
          <p:cNvSpPr>
            <a:spLocks noGrp="1" noChangeArrowheads="1"/>
          </p:cNvSpPr>
          <p:nvPr>
            <p:ph idx="1"/>
          </p:nvPr>
        </p:nvSpPr>
        <p:spPr>
          <a:xfrm>
            <a:off x="365125" y="1141413"/>
            <a:ext cx="8229600" cy="5106987"/>
          </a:xfrm>
          <a:ln/>
        </p:spPr>
        <p:txBody>
          <a:bodyPr/>
          <a:lstStyle/>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Simple sugars containing three to seven C atoms</a:t>
            </a: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Monomers </a:t>
            </a:r>
            <a:r>
              <a:rPr lang="en-US" dirty="0">
                <a:solidFill>
                  <a:schemeClr val="tx1"/>
                </a:solidFill>
              </a:rPr>
              <a:t>of </a:t>
            </a:r>
            <a:r>
              <a:rPr lang="en-US" dirty="0" smtClean="0">
                <a:solidFill>
                  <a:schemeClr val="tx1"/>
                </a:solidFill>
              </a:rPr>
              <a:t>carbohydrates</a:t>
            </a: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Important </a:t>
            </a:r>
            <a:r>
              <a:rPr lang="en-US" dirty="0" err="1">
                <a:solidFill>
                  <a:schemeClr val="tx1"/>
                </a:solidFill>
              </a:rPr>
              <a:t>monosaccharides</a:t>
            </a:r>
            <a:endParaRPr lang="en-US" dirty="0">
              <a:solidFill>
                <a:schemeClr val="tx1"/>
              </a:solidFill>
            </a:endParaRP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a:p>
            <a:pPr lvl="2">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a:p>
            <a:pPr lvl="2">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Glucose (blood sugar)</a:t>
            </a:r>
          </a:p>
          <a:p>
            <a:pPr marL="341313" indent="-341313">
              <a:lnSpc>
                <a:spcPct val="90000"/>
              </a:lnSpc>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636735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Disaccharides </a:t>
            </a:r>
          </a:p>
        </p:txBody>
      </p:sp>
      <p:sp>
        <p:nvSpPr>
          <p:cNvPr id="31746"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Double </a:t>
            </a:r>
            <a:r>
              <a:rPr lang="en-IN" dirty="0" smtClean="0">
                <a:solidFill>
                  <a:schemeClr val="tx1"/>
                </a:solidFill>
              </a:rPr>
              <a:t>sugars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_________________________________ to </a:t>
            </a:r>
            <a:r>
              <a:rPr lang="en-IN" dirty="0">
                <a:solidFill>
                  <a:schemeClr val="tx1"/>
                </a:solidFill>
              </a:rPr>
              <a:t>pass through cell </a:t>
            </a:r>
            <a:r>
              <a:rPr lang="en-IN" dirty="0" smtClean="0">
                <a:solidFill>
                  <a:schemeClr val="tx1"/>
                </a:solidFill>
              </a:rPr>
              <a:t>membranes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Important </a:t>
            </a:r>
            <a:r>
              <a:rPr lang="en-IN" dirty="0">
                <a:solidFill>
                  <a:schemeClr val="tx1"/>
                </a:solidFill>
              </a:rPr>
              <a:t>disaccharides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7282645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Polysaccharides</a:t>
            </a:r>
          </a:p>
        </p:txBody>
      </p:sp>
      <p:sp>
        <p:nvSpPr>
          <p:cNvPr id="33794"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Polymers of </a:t>
            </a:r>
            <a:r>
              <a:rPr lang="en-US" dirty="0" err="1">
                <a:solidFill>
                  <a:schemeClr val="tx1"/>
                </a:solidFill>
              </a:rPr>
              <a:t>monosaccharides</a:t>
            </a:r>
            <a:endParaRPr lang="en-US"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Important </a:t>
            </a:r>
            <a:r>
              <a:rPr lang="en-US" dirty="0">
                <a:solidFill>
                  <a:schemeClr val="tx1"/>
                </a:solidFill>
              </a:rPr>
              <a:t>polysaccharides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Not _</a:t>
            </a:r>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844405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Lipids</a:t>
            </a:r>
          </a:p>
        </p:txBody>
      </p:sp>
      <p:sp>
        <p:nvSpPr>
          <p:cNvPr id="35843" name="Rectangle 3"/>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Contain C, H, O (less than in carbohydrates), and sometimes P</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Main types: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solidFill>
                  <a:schemeClr val="tx1"/>
                </a:solidFill>
              </a:rPr>
              <a:t>Neutral fats</a:t>
            </a:r>
            <a:r>
              <a:rPr lang="en-US" dirty="0">
                <a:solidFill>
                  <a:schemeClr val="tx1"/>
                </a:solidFill>
              </a:rPr>
              <a:t> or </a:t>
            </a:r>
            <a:r>
              <a:rPr lang="en-US" b="1" dirty="0" smtClean="0">
                <a:solidFill>
                  <a:schemeClr val="tx1"/>
                </a:solidFill>
              </a:rPr>
              <a:t>_</a:t>
            </a:r>
            <a:endParaRPr lang="en-US" b="1"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 </a:t>
            </a:r>
            <a:endParaRPr lang="en-US" b="1"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solidFill>
                  <a:schemeClr val="tx1"/>
                </a:solidFill>
              </a:rPr>
              <a:t>Steroids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solidFill>
                  <a:schemeClr val="tx1"/>
                </a:solidFill>
              </a:rPr>
              <a:t>Eicosanoids</a:t>
            </a:r>
          </a:p>
        </p:txBody>
      </p:sp>
      <p:sp>
        <p:nvSpPr>
          <p:cNvPr id="6" name="Footer Placeholder 5"/>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1533913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Neutral Fats or Triglycerides</a:t>
            </a:r>
          </a:p>
        </p:txBody>
      </p:sp>
      <p:sp>
        <p:nvSpPr>
          <p:cNvPr id="36866" name="Rectangle 2"/>
          <p:cNvSpPr>
            <a:spLocks noGrp="1" noChangeArrowheads="1"/>
          </p:cNvSpPr>
          <p:nvPr>
            <p:ph idx="1"/>
          </p:nvPr>
        </p:nvSpPr>
        <p:spPr>
          <a:xfrm>
            <a:off x="365125" y="1141413"/>
            <a:ext cx="8229600" cy="5106987"/>
          </a:xfrm>
          <a:ln/>
        </p:spPr>
        <p:txBody>
          <a:bodyPr>
            <a:normAutofit lnSpcReduction="10000"/>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Called </a:t>
            </a:r>
            <a:r>
              <a:rPr lang="en-IN" dirty="0" smtClean="0">
                <a:solidFill>
                  <a:schemeClr val="tx1"/>
                </a:solidFill>
              </a:rPr>
              <a:t>__________________________ when </a:t>
            </a:r>
            <a:r>
              <a:rPr lang="en-IN" dirty="0">
                <a:solidFill>
                  <a:schemeClr val="tx1"/>
                </a:solidFill>
              </a:rPr>
              <a:t>solid and </a:t>
            </a:r>
            <a:r>
              <a:rPr lang="en-IN" dirty="0" smtClean="0">
                <a:solidFill>
                  <a:schemeClr val="tx1"/>
                </a:solidFill>
              </a:rPr>
              <a:t>____________________when </a:t>
            </a:r>
            <a:r>
              <a:rPr lang="en-IN" dirty="0">
                <a:solidFill>
                  <a:schemeClr val="tx1"/>
                </a:solidFill>
              </a:rPr>
              <a:t>liquid</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Composed </a:t>
            </a:r>
            <a:r>
              <a:rPr lang="en-IN" dirty="0">
                <a:solidFill>
                  <a:schemeClr val="tx1"/>
                </a:solidFill>
              </a:rPr>
              <a:t>of </a:t>
            </a:r>
            <a:r>
              <a:rPr lang="en-IN" dirty="0" smtClean="0">
                <a:solidFill>
                  <a:schemeClr val="tx1"/>
                </a:solidFill>
              </a:rPr>
              <a:t>__________________________________ bonded </a:t>
            </a:r>
            <a:r>
              <a:rPr lang="en-IN" dirty="0">
                <a:solidFill>
                  <a:schemeClr val="tx1"/>
                </a:solidFill>
              </a:rPr>
              <a:t>to </a:t>
            </a:r>
            <a:r>
              <a:rPr lang="en-IN" dirty="0" smtClean="0">
                <a:solidFill>
                  <a:schemeClr val="tx1"/>
                </a:solidFill>
              </a:rPr>
              <a:t>_</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Main functions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Energy storage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Insulation</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Protection </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0407718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6" name="Rectangle 8"/>
          <p:cNvSpPr>
            <a:spLocks noGrp="1" noChangeArrowheads="1"/>
          </p:cNvSpPr>
          <p:nvPr>
            <p:ph type="title"/>
          </p:nvPr>
        </p:nvSpPr>
        <p:spPr>
          <a:xfrm>
            <a:off x="457200" y="273050"/>
            <a:ext cx="8077200" cy="1162050"/>
          </a:xfrm>
        </p:spPr>
        <p:txBody>
          <a:bodyPr>
            <a:normAutofit/>
          </a:bodyPr>
          <a:lstStyle/>
          <a:p>
            <a:pPr algn="ctr"/>
            <a:r>
              <a:rPr lang="en-US" sz="4400" dirty="0">
                <a:solidFill>
                  <a:schemeClr val="tx1"/>
                </a:solidFill>
              </a:rPr>
              <a:t>Hydrogen Bonds</a:t>
            </a:r>
          </a:p>
        </p:txBody>
      </p:sp>
      <p:sp>
        <p:nvSpPr>
          <p:cNvPr id="63497" name="Rectangle 9"/>
          <p:cNvSpPr>
            <a:spLocks noGrp="1" noChangeArrowheads="1"/>
          </p:cNvSpPr>
          <p:nvPr>
            <p:ph type="body" sz="half" idx="2"/>
          </p:nvPr>
        </p:nvSpPr>
        <p:spPr>
          <a:xfrm>
            <a:off x="457200" y="1435100"/>
            <a:ext cx="7924800" cy="4691063"/>
          </a:xfrm>
        </p:spPr>
        <p:txBody>
          <a:bodyPr>
            <a:normAutofit/>
          </a:bodyPr>
          <a:lstStyle/>
          <a:p>
            <a:r>
              <a:rPr lang="en-US" sz="2800" dirty="0" smtClean="0">
                <a:solidFill>
                  <a:schemeClr val="tx1"/>
                </a:solidFill>
              </a:rPr>
              <a:t>_____________________________________ between </a:t>
            </a:r>
            <a:r>
              <a:rPr lang="en-US" sz="2800" dirty="0">
                <a:solidFill>
                  <a:schemeClr val="tx1"/>
                </a:solidFill>
              </a:rPr>
              <a:t>electropositive hydrogen of one molecule and an electronegative atom of another molecule</a:t>
            </a:r>
          </a:p>
          <a:p>
            <a:pPr marL="914400" lvl="1" indent="-457200">
              <a:buFont typeface="Arial" pitchFamily="34" charset="0"/>
              <a:buChar char="•"/>
            </a:pPr>
            <a:r>
              <a:rPr lang="en-US" sz="2800" dirty="0" smtClean="0">
                <a:solidFill>
                  <a:schemeClr val="tx1"/>
                </a:solidFill>
              </a:rPr>
              <a:t> </a:t>
            </a:r>
            <a:endParaRPr lang="en-US" sz="2800" dirty="0">
              <a:solidFill>
                <a:schemeClr val="tx1"/>
              </a:solidFill>
            </a:endParaRPr>
          </a:p>
          <a:p>
            <a:pPr marL="914400" lvl="1" indent="-457200">
              <a:buFont typeface="Arial" pitchFamily="34" charset="0"/>
              <a:buChar char="•"/>
            </a:pPr>
            <a:r>
              <a:rPr lang="en-US" sz="2800" dirty="0">
                <a:solidFill>
                  <a:schemeClr val="tx1"/>
                </a:solidFill>
              </a:rPr>
              <a:t>Common between dipoles such as </a:t>
            </a:r>
            <a:r>
              <a:rPr lang="en-US" sz="2800" dirty="0" smtClean="0">
                <a:solidFill>
                  <a:schemeClr val="tx1"/>
                </a:solidFill>
              </a:rPr>
              <a:t>water</a:t>
            </a:r>
          </a:p>
          <a:p>
            <a:pPr marL="1371600" lvl="2" indent="-457200">
              <a:buFont typeface="Arial" pitchFamily="34" charset="0"/>
              <a:buChar char="•"/>
            </a:pPr>
            <a:r>
              <a:rPr lang="en-US" sz="2600" dirty="0" smtClean="0">
                <a:solidFill>
                  <a:schemeClr val="tx1"/>
                </a:solidFill>
              </a:rPr>
              <a:t> </a:t>
            </a:r>
            <a:endParaRPr lang="en-US" sz="2600" dirty="0">
              <a:solidFill>
                <a:schemeClr val="tx1"/>
              </a:solidFill>
            </a:endParaRPr>
          </a:p>
          <a:p>
            <a:pPr marL="914400" lvl="1" indent="-457200">
              <a:buFont typeface="Arial" pitchFamily="34" charset="0"/>
              <a:buChar char="•"/>
            </a:pPr>
            <a:r>
              <a:rPr lang="en-US" sz="2800" dirty="0" smtClean="0">
                <a:solidFill>
                  <a:schemeClr val="tx1"/>
                </a:solidFill>
              </a:rPr>
              <a:t>Maintains 3-dimensional shape of large molecules</a:t>
            </a:r>
          </a:p>
          <a:p>
            <a:pPr marL="1371600" lvl="2" indent="-457200">
              <a:buFont typeface="Arial" pitchFamily="34" charset="0"/>
              <a:buChar char="•"/>
            </a:pPr>
            <a:r>
              <a:rPr lang="en-US" sz="2600" dirty="0" smtClean="0">
                <a:solidFill>
                  <a:schemeClr val="tx1"/>
                </a:solidFill>
              </a:rPr>
              <a:t> </a:t>
            </a:r>
            <a:endParaRPr lang="en-US" sz="2600" dirty="0">
              <a:solidFill>
                <a:schemeClr val="tx1"/>
              </a:solidFill>
            </a:endParaRPr>
          </a:p>
        </p:txBody>
      </p:sp>
      <p:sp>
        <p:nvSpPr>
          <p:cNvPr id="6" name="Footer Placeholder 3"/>
          <p:cNvSpPr>
            <a:spLocks noGrp="1"/>
          </p:cNvSpPr>
          <p:nvPr>
            <p:ph type="ftr" sz="quarter" idx="11"/>
          </p:nvPr>
        </p:nvSpPr>
        <p:spPr/>
        <p:txBody>
          <a:bodyPr/>
          <a:lstStyle/>
          <a:p>
            <a:r>
              <a:rPr lang="en-GB" dirty="0" smtClean="0"/>
              <a:t>  </a:t>
            </a:r>
            <a:endParaRPr lang="en-GB" dirty="0"/>
          </a:p>
        </p:txBody>
      </p:sp>
    </p:spTree>
    <p:extLst>
      <p:ext uri="{BB962C8B-B14F-4D97-AF65-F5344CB8AC3E}">
        <p14:creationId xmlns:p14="http://schemas.microsoft.com/office/powerpoint/2010/main" val="3069241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Saturation of Fatty Acids</a:t>
            </a:r>
          </a:p>
        </p:txBody>
      </p:sp>
      <p:sp>
        <p:nvSpPr>
          <p:cNvPr id="38914" name="Rectangle 2"/>
          <p:cNvSpPr>
            <a:spLocks noGrp="1" noChangeArrowheads="1"/>
          </p:cNvSpPr>
          <p:nvPr>
            <p:ph idx="1"/>
          </p:nvPr>
        </p:nvSpPr>
        <p:spPr>
          <a:xfrm>
            <a:off x="365125" y="1141413"/>
            <a:ext cx="8229600" cy="5106987"/>
          </a:xfrm>
          <a:ln/>
        </p:spPr>
        <p:txBody>
          <a:bodyPr>
            <a:normAutofit fontScale="92500" lnSpcReduction="20000"/>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a:solidFill>
                  <a:schemeClr val="tx1"/>
                </a:solidFill>
              </a:rPr>
              <a:t>Saturated fatty acids</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_______________________________________________ between </a:t>
            </a:r>
            <a:r>
              <a:rPr lang="en-IN" sz="2400" dirty="0">
                <a:solidFill>
                  <a:schemeClr val="tx1"/>
                </a:solidFill>
              </a:rPr>
              <a:t>C atoms</a:t>
            </a:r>
          </a:p>
          <a:p>
            <a:pPr lvl="2">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a:solidFill>
                  <a:schemeClr val="tx1"/>
                </a:solidFill>
              </a:rPr>
              <a:t>Maximum number of H atoms</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 </a:t>
            </a:r>
            <a:endParaRPr lang="en-IN" sz="2400" dirty="0">
              <a:solidFill>
                <a:schemeClr val="tx1"/>
              </a:solidFill>
            </a:endParaRP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a:solidFill>
                  <a:schemeClr val="tx1"/>
                </a:solidFill>
              </a:rPr>
              <a:t>Unsaturated fatty acids</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___________________________________________________ between </a:t>
            </a:r>
            <a:r>
              <a:rPr lang="en-IN" sz="2400" dirty="0">
                <a:solidFill>
                  <a:schemeClr val="tx1"/>
                </a:solidFill>
              </a:rPr>
              <a:t>C atoms</a:t>
            </a:r>
          </a:p>
          <a:p>
            <a:pPr lvl="2">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a:solidFill>
                  <a:schemeClr val="tx1"/>
                </a:solidFill>
              </a:rPr>
              <a:t>Reduced number of H atoms </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a:solidFill>
                  <a:schemeClr val="tx1"/>
                </a:solidFill>
              </a:rPr>
              <a:t>Plant oils, e.g., olive oil</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a:solidFill>
                  <a:schemeClr val="tx1"/>
                </a:solidFill>
              </a:rPr>
              <a:t>“Heart healthy”</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a:solidFill>
                  <a:schemeClr val="tx1"/>
                </a:solidFill>
              </a:rPr>
              <a:t>Trans fats – </a:t>
            </a:r>
            <a:r>
              <a:rPr lang="en-IN" sz="2800" dirty="0" smtClean="0">
                <a:solidFill>
                  <a:schemeClr val="tx1"/>
                </a:solidFill>
              </a:rPr>
              <a:t>_</a:t>
            </a:r>
            <a:endParaRPr lang="en-IN" sz="2800" dirty="0">
              <a:solidFill>
                <a:schemeClr val="tx1"/>
              </a:solidFill>
            </a:endParaRP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800" dirty="0" smtClean="0">
              <a:solidFill>
                <a:schemeClr val="tx1"/>
              </a:solidFill>
            </a:endParaRP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800" dirty="0" smtClean="0">
                <a:solidFill>
                  <a:schemeClr val="tx1"/>
                </a:solidFill>
              </a:rPr>
              <a:t>Omega-3 </a:t>
            </a:r>
            <a:r>
              <a:rPr lang="en-IN" sz="2800" dirty="0">
                <a:solidFill>
                  <a:schemeClr val="tx1"/>
                </a:solidFill>
              </a:rPr>
              <a:t>fatty acids – “heart healthy”</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2381835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Phospholipids</a:t>
            </a:r>
          </a:p>
        </p:txBody>
      </p:sp>
      <p:sp>
        <p:nvSpPr>
          <p:cNvPr id="39938"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Modified triglycerides: </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Glycerol + two fatty acids and </a:t>
            </a:r>
            <a:r>
              <a:rPr lang="en-IN" dirty="0" smtClean="0">
                <a:solidFill>
                  <a:schemeClr val="tx1"/>
                </a:solidFill>
              </a:rPr>
              <a:t>_</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a:t>
            </a:r>
            <a:r>
              <a:rPr lang="en-IN" dirty="0">
                <a:solidFill>
                  <a:schemeClr val="tx1"/>
                </a:solidFill>
              </a:rPr>
              <a:t>Head” and “tail” regions have different properties </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Important </a:t>
            </a:r>
            <a:r>
              <a:rPr lang="en-IN" dirty="0">
                <a:solidFill>
                  <a:schemeClr val="tx1"/>
                </a:solidFill>
              </a:rPr>
              <a:t>in </a:t>
            </a:r>
            <a:r>
              <a:rPr lang="en-IN" dirty="0" smtClean="0">
                <a:solidFill>
                  <a:schemeClr val="tx1"/>
                </a:solidFill>
              </a:rPr>
              <a:t>_</a:t>
            </a: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4097315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Steroids</a:t>
            </a:r>
          </a:p>
        </p:txBody>
      </p:sp>
      <p:sp>
        <p:nvSpPr>
          <p:cNvPr id="41986" name="Rectangle 2"/>
          <p:cNvSpPr>
            <a:spLocks noGrp="1" noChangeArrowheads="1"/>
          </p:cNvSpPr>
          <p:nvPr>
            <p:ph idx="1"/>
          </p:nvPr>
        </p:nvSpPr>
        <p:spPr>
          <a:xfrm>
            <a:off x="365125" y="1141413"/>
            <a:ext cx="8229600" cy="5106987"/>
          </a:xfrm>
          <a:ln/>
        </p:spPr>
        <p:txBody>
          <a:bodyPr>
            <a:normAutofit/>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Steroids</a:t>
            </a:r>
          </a:p>
          <a:p>
            <a:pPr marL="741363" lvl="1"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interlocking </a:t>
            </a:r>
            <a:r>
              <a:rPr lang="en-IN" dirty="0">
                <a:solidFill>
                  <a:schemeClr val="tx1"/>
                </a:solidFill>
              </a:rPr>
              <a:t>four-ring structure</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______________________________, </a:t>
            </a:r>
            <a:r>
              <a:rPr lang="en-IN" dirty="0">
                <a:solidFill>
                  <a:schemeClr val="tx1"/>
                </a:solidFill>
              </a:rPr>
              <a:t>vitamin D, steroid hormones, and bile salts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Most </a:t>
            </a:r>
            <a:r>
              <a:rPr lang="en-IN" dirty="0">
                <a:solidFill>
                  <a:schemeClr val="tx1"/>
                </a:solidFill>
              </a:rPr>
              <a:t>important steroid</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b="1" dirty="0">
                <a:solidFill>
                  <a:schemeClr val="tx1"/>
                </a:solidFill>
              </a:rPr>
              <a:t>Cholesterol</a:t>
            </a: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Important in </a:t>
            </a:r>
            <a:r>
              <a:rPr lang="en-IN" dirty="0" smtClean="0">
                <a:solidFill>
                  <a:schemeClr val="tx1"/>
                </a:solidFill>
              </a:rPr>
              <a:t>__________________________________, </a:t>
            </a:r>
            <a:r>
              <a:rPr lang="en-IN" dirty="0">
                <a:solidFill>
                  <a:schemeClr val="tx1"/>
                </a:solidFill>
              </a:rPr>
              <a:t>vitamin D synthesis, steroid hormones, and bile salts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4128986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Eicosanoids</a:t>
            </a:r>
          </a:p>
        </p:txBody>
      </p:sp>
      <p:sp>
        <p:nvSpPr>
          <p:cNvPr id="44034"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Many different ones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Derived from a fatty acid (</a:t>
            </a:r>
            <a:r>
              <a:rPr lang="en-US" dirty="0" err="1">
                <a:solidFill>
                  <a:schemeClr val="tx1"/>
                </a:solidFill>
              </a:rPr>
              <a:t>arachidonic</a:t>
            </a:r>
            <a:r>
              <a:rPr lang="en-US" dirty="0">
                <a:solidFill>
                  <a:schemeClr val="tx1"/>
                </a:solidFill>
              </a:rPr>
              <a:t> acid) in cell membranes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Most </a:t>
            </a:r>
            <a:r>
              <a:rPr lang="en-US" dirty="0">
                <a:solidFill>
                  <a:schemeClr val="tx1"/>
                </a:solidFill>
              </a:rPr>
              <a:t>important eicosanoid</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  </a:t>
            </a:r>
            <a:endParaRPr lang="en-US" b="1" dirty="0">
              <a:solidFill>
                <a:schemeClr val="tx1"/>
              </a:solidFill>
            </a:endParaRP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Role in </a:t>
            </a:r>
            <a:r>
              <a:rPr lang="en-US" dirty="0" smtClean="0">
                <a:solidFill>
                  <a:schemeClr val="tx1"/>
                </a:solidFill>
              </a:rPr>
              <a:t>____________________________________, </a:t>
            </a:r>
            <a:r>
              <a:rPr lang="en-US" dirty="0">
                <a:solidFill>
                  <a:schemeClr val="tx1"/>
                </a:solidFill>
              </a:rPr>
              <a:t>control of blood pressure, </a:t>
            </a:r>
            <a:r>
              <a:rPr lang="en-US" dirty="0" smtClean="0">
                <a:solidFill>
                  <a:schemeClr val="tx1"/>
                </a:solidFill>
              </a:rPr>
              <a:t>____________________________________, </a:t>
            </a:r>
            <a:r>
              <a:rPr lang="en-US" dirty="0">
                <a:solidFill>
                  <a:schemeClr val="tx1"/>
                </a:solidFill>
              </a:rPr>
              <a:t>and labor contractions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1974320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Other Lipids in the Body</a:t>
            </a:r>
          </a:p>
        </p:txBody>
      </p:sp>
      <p:sp>
        <p:nvSpPr>
          <p:cNvPr id="45058"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Other fat-soluble vitamins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Vitamins A, D, E, and K</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Lipoproteins</a:t>
            </a:r>
            <a:endParaRPr lang="en-IN"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Transport fats in the blood</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7459672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Proteins</a:t>
            </a:r>
          </a:p>
        </p:txBody>
      </p:sp>
      <p:sp>
        <p:nvSpPr>
          <p:cNvPr id="46082" name="Rectangle 2"/>
          <p:cNvSpPr>
            <a:spLocks noGrp="1" noChangeArrowheads="1"/>
          </p:cNvSpPr>
          <p:nvPr>
            <p:ph idx="1"/>
          </p:nvPr>
        </p:nvSpPr>
        <p:spPr>
          <a:xfrm>
            <a:off x="365125" y="1141413"/>
            <a:ext cx="8229600" cy="5106987"/>
          </a:xfrm>
          <a:ln/>
        </p:spPr>
        <p:txBody>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a:solidFill>
                  <a:schemeClr val="tx1"/>
                </a:solidFill>
              </a:rPr>
              <a:t>Contain C, H, O, N, and sometimes S and P</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 </a:t>
            </a:r>
            <a:endParaRPr lang="en-IN" sz="2400" dirty="0">
              <a:solidFill>
                <a:schemeClr val="tx1"/>
              </a:solidFill>
            </a:endParaRP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dirty="0" smtClean="0">
                <a:solidFill>
                  <a:schemeClr val="tx1"/>
                </a:solidFill>
              </a:rPr>
              <a:t>________________________________________________ (</a:t>
            </a:r>
            <a:r>
              <a:rPr lang="en-IN" sz="2400" dirty="0">
                <a:solidFill>
                  <a:schemeClr val="tx1"/>
                </a:solidFill>
              </a:rPr>
              <a:t>20 types) are the monomers in proteins</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000" dirty="0" smtClean="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smtClean="0">
                <a:solidFill>
                  <a:schemeClr val="tx1"/>
                </a:solidFill>
              </a:rPr>
              <a:t>Joined </a:t>
            </a:r>
            <a:r>
              <a:rPr lang="en-IN" sz="2000" dirty="0">
                <a:solidFill>
                  <a:schemeClr val="tx1"/>
                </a:solidFill>
              </a:rPr>
              <a:t>by </a:t>
            </a:r>
            <a:r>
              <a:rPr lang="en-IN" sz="2000" dirty="0" smtClean="0">
                <a:solidFill>
                  <a:schemeClr val="tx1"/>
                </a:solidFill>
              </a:rPr>
              <a:t>_</a:t>
            </a:r>
            <a:endParaRPr lang="en-IN" sz="2000" dirty="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000" dirty="0" smtClean="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smtClean="0">
                <a:solidFill>
                  <a:schemeClr val="tx1"/>
                </a:solidFill>
              </a:rPr>
              <a:t>Contain </a:t>
            </a:r>
            <a:r>
              <a:rPr lang="en-IN" sz="2000" dirty="0">
                <a:solidFill>
                  <a:schemeClr val="tx1"/>
                </a:solidFill>
              </a:rPr>
              <a:t>amine group and acid group</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000" dirty="0" smtClean="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smtClean="0">
                <a:solidFill>
                  <a:schemeClr val="tx1"/>
                </a:solidFill>
              </a:rPr>
              <a:t>Can </a:t>
            </a:r>
            <a:r>
              <a:rPr lang="en-IN" sz="2000" dirty="0">
                <a:solidFill>
                  <a:schemeClr val="tx1"/>
                </a:solidFill>
              </a:rPr>
              <a:t>act as either </a:t>
            </a:r>
            <a:r>
              <a:rPr lang="en-IN" sz="2000" dirty="0" smtClean="0">
                <a:solidFill>
                  <a:schemeClr val="tx1"/>
                </a:solidFill>
              </a:rPr>
              <a:t>_</a:t>
            </a:r>
            <a:endParaRPr lang="en-IN" sz="2000" dirty="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000" dirty="0" smtClean="0">
              <a:solidFill>
                <a:schemeClr val="tx1"/>
              </a:solidFill>
            </a:endParaRP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000" dirty="0" smtClean="0">
                <a:solidFill>
                  <a:schemeClr val="tx1"/>
                </a:solidFill>
              </a:rPr>
              <a:t>All </a:t>
            </a:r>
            <a:r>
              <a:rPr lang="en-IN" sz="2000" dirty="0">
                <a:solidFill>
                  <a:schemeClr val="tx1"/>
                </a:solidFill>
              </a:rPr>
              <a:t>identical except for “R group” </a:t>
            </a:r>
            <a:r>
              <a:rPr lang="en-IN" sz="2000" dirty="0" smtClean="0">
                <a:solidFill>
                  <a:schemeClr val="tx1"/>
                </a:solidFill>
              </a:rPr>
              <a:t> </a:t>
            </a:r>
            <a:endParaRPr lang="en-IN" sz="2000" dirty="0">
              <a:solidFill>
                <a:schemeClr val="tx1"/>
              </a:solidFill>
            </a:endParaRPr>
          </a:p>
          <a:p>
            <a:pPr marL="341313" indent="-341313">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2400"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1234520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1"/>
          <p:cNvSpPr>
            <a:spLocks noGrp="1"/>
          </p:cNvSpPr>
          <p:nvPr>
            <p:ph type="title"/>
          </p:nvPr>
        </p:nvSpPr>
        <p:spPr>
          <a:xfrm>
            <a:off x="914400" y="609600"/>
            <a:ext cx="7391400" cy="1201738"/>
          </a:xfrm>
        </p:spPr>
        <p:txBody>
          <a:bodyPr>
            <a:normAutofit/>
          </a:bodyPr>
          <a:lstStyle/>
          <a:p>
            <a:r>
              <a:rPr lang="en-US" dirty="0" smtClean="0">
                <a:solidFill>
                  <a:schemeClr val="tx1"/>
                </a:solidFill>
              </a:rPr>
              <a:t>Primary Structure of Protein</a:t>
            </a:r>
          </a:p>
        </p:txBody>
      </p:sp>
      <p:sp>
        <p:nvSpPr>
          <p:cNvPr id="133123" name="Content Placeholder 12"/>
          <p:cNvSpPr>
            <a:spLocks noGrp="1"/>
          </p:cNvSpPr>
          <p:nvPr>
            <p:ph idx="1"/>
          </p:nvPr>
        </p:nvSpPr>
        <p:spPr>
          <a:xfrm>
            <a:off x="533400" y="1981200"/>
            <a:ext cx="8153400" cy="1828800"/>
          </a:xfrm>
        </p:spPr>
        <p:txBody>
          <a:bodyPr/>
          <a:lstStyle/>
          <a:p>
            <a:r>
              <a:rPr lang="en-US" dirty="0" smtClean="0">
                <a:solidFill>
                  <a:schemeClr val="tx1"/>
                </a:solidFill>
              </a:rPr>
              <a:t>The _________________in which the amino acids are arranged</a:t>
            </a:r>
          </a:p>
          <a:p>
            <a:pPr>
              <a:buFont typeface="Arial" charset="0"/>
              <a:buNone/>
            </a:pPr>
            <a:endParaRPr lang="en-US" dirty="0" smtClean="0">
              <a:solidFill>
                <a:schemeClr val="tx1"/>
              </a:solidFill>
            </a:endParaRPr>
          </a:p>
        </p:txBody>
      </p:sp>
    </p:spTree>
    <p:extLst>
      <p:ext uri="{BB962C8B-B14F-4D97-AF65-F5344CB8AC3E}">
        <p14:creationId xmlns:p14="http://schemas.microsoft.com/office/powerpoint/2010/main" val="559776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8"/>
          <p:cNvSpPr>
            <a:spLocks noGrp="1"/>
          </p:cNvSpPr>
          <p:nvPr>
            <p:ph type="title"/>
          </p:nvPr>
        </p:nvSpPr>
        <p:spPr>
          <a:xfrm>
            <a:off x="876300" y="609600"/>
            <a:ext cx="7391400" cy="914400"/>
          </a:xfrm>
        </p:spPr>
        <p:txBody>
          <a:bodyPr>
            <a:normAutofit/>
          </a:bodyPr>
          <a:lstStyle/>
          <a:p>
            <a:r>
              <a:rPr lang="en-US" sz="3600" dirty="0" smtClean="0">
                <a:solidFill>
                  <a:schemeClr val="tx1"/>
                </a:solidFill>
              </a:rPr>
              <a:t>Secondary Structure of Protein</a:t>
            </a:r>
          </a:p>
        </p:txBody>
      </p:sp>
      <p:sp>
        <p:nvSpPr>
          <p:cNvPr id="134147" name="Content Placeholder 9"/>
          <p:cNvSpPr>
            <a:spLocks noGrp="1"/>
          </p:cNvSpPr>
          <p:nvPr>
            <p:ph idx="1"/>
          </p:nvPr>
        </p:nvSpPr>
        <p:spPr>
          <a:xfrm>
            <a:off x="762000" y="1676400"/>
            <a:ext cx="7620000" cy="1066800"/>
          </a:xfrm>
        </p:spPr>
        <p:txBody>
          <a:bodyPr>
            <a:normAutofit fontScale="92500"/>
          </a:bodyPr>
          <a:lstStyle/>
          <a:p>
            <a:r>
              <a:rPr lang="en-US" dirty="0" smtClean="0">
                <a:solidFill>
                  <a:schemeClr val="tx1"/>
                </a:solidFill>
              </a:rPr>
              <a:t>The shapes that the polypeptide chain takes</a:t>
            </a:r>
          </a:p>
          <a:p>
            <a:pPr lvl="1"/>
            <a:r>
              <a:rPr lang="en-US" dirty="0" smtClean="0">
                <a:solidFill>
                  <a:schemeClr val="tx1"/>
                </a:solidFill>
              </a:rPr>
              <a:t> </a:t>
            </a:r>
          </a:p>
          <a:p>
            <a:pPr lvl="1"/>
            <a:endParaRPr lang="en-US" dirty="0" smtClean="0">
              <a:solidFill>
                <a:schemeClr val="tx1"/>
              </a:solidFill>
            </a:endParaRPr>
          </a:p>
          <a:p>
            <a:pPr lvl="1"/>
            <a:endParaRPr lang="en-US" dirty="0" smtClean="0">
              <a:solidFill>
                <a:schemeClr val="tx1"/>
              </a:solidFill>
            </a:endParaRPr>
          </a:p>
        </p:txBody>
      </p:sp>
    </p:spTree>
    <p:extLst>
      <p:ext uri="{BB962C8B-B14F-4D97-AF65-F5344CB8AC3E}">
        <p14:creationId xmlns:p14="http://schemas.microsoft.com/office/powerpoint/2010/main" val="2592554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Title 8"/>
          <p:cNvSpPr>
            <a:spLocks noGrp="1"/>
          </p:cNvSpPr>
          <p:nvPr>
            <p:ph type="title"/>
          </p:nvPr>
        </p:nvSpPr>
        <p:spPr>
          <a:xfrm>
            <a:off x="990600" y="609600"/>
            <a:ext cx="7315200" cy="914400"/>
          </a:xfrm>
        </p:spPr>
        <p:txBody>
          <a:bodyPr>
            <a:normAutofit/>
          </a:bodyPr>
          <a:lstStyle/>
          <a:p>
            <a:r>
              <a:rPr lang="en-US" dirty="0" smtClean="0">
                <a:solidFill>
                  <a:schemeClr val="tx1"/>
                </a:solidFill>
              </a:rPr>
              <a:t>Tertiary Structure of Protein</a:t>
            </a:r>
          </a:p>
        </p:txBody>
      </p:sp>
      <p:sp>
        <p:nvSpPr>
          <p:cNvPr id="135172" name="Content Placeholder 9"/>
          <p:cNvSpPr>
            <a:spLocks noGrp="1"/>
          </p:cNvSpPr>
          <p:nvPr>
            <p:ph idx="1"/>
          </p:nvPr>
        </p:nvSpPr>
        <p:spPr>
          <a:xfrm>
            <a:off x="838200" y="1676400"/>
            <a:ext cx="7620000" cy="1905000"/>
          </a:xfrm>
        </p:spPr>
        <p:txBody>
          <a:bodyPr/>
          <a:lstStyle/>
          <a:p>
            <a:r>
              <a:rPr lang="en-US" dirty="0" smtClean="0">
                <a:solidFill>
                  <a:schemeClr val="tx1"/>
                </a:solidFill>
              </a:rPr>
              <a:t>The _</a:t>
            </a:r>
          </a:p>
        </p:txBody>
      </p:sp>
    </p:spTree>
    <p:extLst>
      <p:ext uri="{BB962C8B-B14F-4D97-AF65-F5344CB8AC3E}">
        <p14:creationId xmlns:p14="http://schemas.microsoft.com/office/powerpoint/2010/main" val="2366652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Title 7"/>
          <p:cNvSpPr>
            <a:spLocks noGrp="1"/>
          </p:cNvSpPr>
          <p:nvPr>
            <p:ph type="title"/>
          </p:nvPr>
        </p:nvSpPr>
        <p:spPr>
          <a:xfrm>
            <a:off x="874456" y="228600"/>
            <a:ext cx="7391400" cy="685800"/>
          </a:xfrm>
        </p:spPr>
        <p:txBody>
          <a:bodyPr>
            <a:noAutofit/>
          </a:bodyPr>
          <a:lstStyle/>
          <a:p>
            <a:r>
              <a:rPr lang="en-US" dirty="0" smtClean="0">
                <a:solidFill>
                  <a:schemeClr val="tx1"/>
                </a:solidFill>
              </a:rPr>
              <a:t>Quaternary Protein</a:t>
            </a:r>
          </a:p>
        </p:txBody>
      </p:sp>
      <p:sp>
        <p:nvSpPr>
          <p:cNvPr id="136196" name="Content Placeholder 8"/>
          <p:cNvSpPr>
            <a:spLocks noGrp="1"/>
          </p:cNvSpPr>
          <p:nvPr>
            <p:ph idx="1"/>
          </p:nvPr>
        </p:nvSpPr>
        <p:spPr>
          <a:xfrm>
            <a:off x="762000" y="1676400"/>
            <a:ext cx="7543800" cy="3657600"/>
          </a:xfrm>
        </p:spPr>
        <p:txBody>
          <a:bodyPr>
            <a:normAutofit/>
          </a:bodyPr>
          <a:lstStyle/>
          <a:p>
            <a:r>
              <a:rPr lang="en-US" dirty="0" smtClean="0">
                <a:solidFill>
                  <a:schemeClr val="tx1"/>
                </a:solidFill>
              </a:rPr>
              <a:t>A combination of _</a:t>
            </a:r>
          </a:p>
          <a:p>
            <a:endParaRPr lang="en-US" dirty="0" smtClean="0">
              <a:solidFill>
                <a:schemeClr val="tx1"/>
              </a:solidFill>
            </a:endParaRPr>
          </a:p>
          <a:p>
            <a:endParaRPr lang="en-US" dirty="0"/>
          </a:p>
          <a:p>
            <a:r>
              <a:rPr lang="en-US" dirty="0" smtClean="0">
                <a:solidFill>
                  <a:schemeClr val="tx1"/>
                </a:solidFill>
              </a:rPr>
              <a:t>Not all proteins will reach this stage.  Some are fully _</a:t>
            </a:r>
          </a:p>
        </p:txBody>
      </p:sp>
    </p:spTree>
    <p:extLst>
      <p:ext uri="{BB962C8B-B14F-4D97-AF65-F5344CB8AC3E}">
        <p14:creationId xmlns:p14="http://schemas.microsoft.com/office/powerpoint/2010/main" val="275354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normAutofit/>
          </a:bodyPr>
          <a:lstStyle/>
          <a:p>
            <a:r>
              <a:rPr lang="en-US" dirty="0">
                <a:solidFill>
                  <a:schemeClr val="tx1"/>
                </a:solidFill>
              </a:rPr>
              <a:t>Patterns of Chemical Reactions</a:t>
            </a:r>
          </a:p>
        </p:txBody>
      </p:sp>
      <p:sp>
        <p:nvSpPr>
          <p:cNvPr id="68613" name="Rectangle 5"/>
          <p:cNvSpPr>
            <a:spLocks noGrp="1" noChangeArrowheads="1"/>
          </p:cNvSpPr>
          <p:nvPr>
            <p:ph idx="1"/>
          </p:nvPr>
        </p:nvSpPr>
        <p:spPr/>
        <p:txBody>
          <a:bodyPr/>
          <a:lstStyle/>
          <a:p>
            <a:pPr marL="0" indent="0">
              <a:buNone/>
            </a:pPr>
            <a:r>
              <a:rPr lang="en-US" b="1" dirty="0">
                <a:solidFill>
                  <a:schemeClr val="tx1"/>
                </a:solidFill>
              </a:rPr>
              <a:t> </a:t>
            </a:r>
            <a:endParaRPr lang="en-US" b="1" dirty="0" smtClean="0">
              <a:solidFill>
                <a:schemeClr val="tx1"/>
              </a:solidFill>
            </a:endParaRPr>
          </a:p>
          <a:p>
            <a:r>
              <a:rPr lang="en-US" b="1" dirty="0" smtClean="0">
                <a:solidFill>
                  <a:schemeClr val="tx1"/>
                </a:solidFill>
              </a:rPr>
              <a:t>___________________________________ </a:t>
            </a:r>
            <a:r>
              <a:rPr lang="en-US" dirty="0" smtClean="0">
                <a:solidFill>
                  <a:schemeClr val="tx1"/>
                </a:solidFill>
              </a:rPr>
              <a:t>(</a:t>
            </a:r>
            <a:r>
              <a:rPr lang="en-US" dirty="0">
                <a:solidFill>
                  <a:schemeClr val="tx1"/>
                </a:solidFill>
              </a:rPr>
              <a:t>combination) reactions</a:t>
            </a:r>
          </a:p>
          <a:p>
            <a:pPr marL="0" indent="0">
              <a:buNone/>
            </a:pPr>
            <a:r>
              <a:rPr lang="en-US" b="1" dirty="0">
                <a:solidFill>
                  <a:schemeClr val="tx1"/>
                </a:solidFill>
              </a:rPr>
              <a:t> </a:t>
            </a:r>
            <a:endParaRPr lang="en-US" b="1" dirty="0" smtClean="0">
              <a:solidFill>
                <a:schemeClr val="tx1"/>
              </a:solidFill>
            </a:endParaRPr>
          </a:p>
          <a:p>
            <a:r>
              <a:rPr lang="en-US" b="1" dirty="0" smtClean="0">
                <a:solidFill>
                  <a:schemeClr val="tx1"/>
                </a:solidFill>
              </a:rPr>
              <a:t> </a:t>
            </a:r>
            <a:endParaRPr lang="en-US" dirty="0">
              <a:solidFill>
                <a:schemeClr val="tx1"/>
              </a:solidFill>
            </a:endParaRPr>
          </a:p>
          <a:p>
            <a:endParaRPr lang="en-US" b="1" dirty="0" smtClean="0">
              <a:solidFill>
                <a:schemeClr val="tx1"/>
              </a:solidFill>
            </a:endParaRPr>
          </a:p>
          <a:p>
            <a:r>
              <a:rPr lang="en-US" b="1" dirty="0" smtClean="0">
                <a:solidFill>
                  <a:schemeClr val="tx1"/>
                </a:solidFill>
              </a:rPr>
              <a:t>Exchange</a:t>
            </a:r>
            <a:r>
              <a:rPr lang="en-US" dirty="0" smtClean="0">
                <a:solidFill>
                  <a:schemeClr val="tx1"/>
                </a:solidFill>
              </a:rPr>
              <a:t> </a:t>
            </a:r>
            <a:r>
              <a:rPr lang="en-US" dirty="0">
                <a:solidFill>
                  <a:schemeClr val="tx1"/>
                </a:solidFill>
              </a:rPr>
              <a:t>reactions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252133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Fibrous and Globular Proteins</a:t>
            </a:r>
          </a:p>
        </p:txBody>
      </p:sp>
      <p:sp>
        <p:nvSpPr>
          <p:cNvPr id="54274" name="Rectangle 2"/>
          <p:cNvSpPr>
            <a:spLocks noGrp="1" noChangeArrowheads="1"/>
          </p:cNvSpPr>
          <p:nvPr>
            <p:ph idx="1"/>
          </p:nvPr>
        </p:nvSpPr>
        <p:spPr>
          <a:xfrm>
            <a:off x="365125" y="1141413"/>
            <a:ext cx="8397875" cy="5106987"/>
          </a:xfrm>
          <a:ln/>
        </p:spPr>
        <p:txBody>
          <a:bodyPr>
            <a:normAutofit/>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____________________________________ </a:t>
            </a:r>
            <a:r>
              <a:rPr lang="en-US" dirty="0" smtClean="0">
                <a:solidFill>
                  <a:schemeClr val="tx1"/>
                </a:solidFill>
              </a:rPr>
              <a:t>proteins</a:t>
            </a:r>
            <a:endParaRPr lang="en-US"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err="1">
                <a:solidFill>
                  <a:schemeClr val="tx1"/>
                </a:solidFill>
              </a:rPr>
              <a:t>Strandlike</a:t>
            </a:r>
            <a:r>
              <a:rPr lang="en-US" dirty="0">
                <a:solidFill>
                  <a:schemeClr val="tx1"/>
                </a:solidFill>
              </a:rPr>
              <a:t>, </a:t>
            </a:r>
            <a:r>
              <a:rPr lang="en-US" dirty="0" smtClean="0">
                <a:solidFill>
                  <a:schemeClr val="tx1"/>
                </a:solidFill>
              </a:rPr>
              <a:t>_</a:t>
            </a:r>
            <a:endParaRPr lang="en-US"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Most </a:t>
            </a:r>
            <a:r>
              <a:rPr lang="en-US" dirty="0">
                <a:solidFill>
                  <a:schemeClr val="tx1"/>
                </a:solidFill>
              </a:rPr>
              <a:t>have tertiary or quaternary structure (3-D)</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Provide _</a:t>
            </a:r>
            <a:endParaRPr lang="en-US"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Examples</a:t>
            </a:r>
            <a:r>
              <a:rPr lang="en-US" dirty="0">
                <a:solidFill>
                  <a:schemeClr val="tx1"/>
                </a:solidFill>
              </a:rPr>
              <a:t>: keratin, elastin, collagen (single most abundant protein in body), and certain contractile fibers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92876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Fibrous and Globular Proteins</a:t>
            </a:r>
          </a:p>
        </p:txBody>
      </p:sp>
      <p:sp>
        <p:nvSpPr>
          <p:cNvPr id="55298"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b="1" dirty="0" smtClean="0">
                <a:solidFill>
                  <a:schemeClr val="tx1"/>
                </a:solidFill>
              </a:rPr>
              <a:t> </a:t>
            </a:r>
            <a:endParaRPr lang="en-IN"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Compact, </a:t>
            </a:r>
            <a:r>
              <a:rPr lang="en-IN" dirty="0" smtClean="0">
                <a:solidFill>
                  <a:schemeClr val="tx1"/>
                </a:solidFill>
              </a:rPr>
              <a:t>___________________________, </a:t>
            </a:r>
            <a:r>
              <a:rPr lang="en-IN" dirty="0">
                <a:solidFill>
                  <a:schemeClr val="tx1"/>
                </a:solidFill>
              </a:rPr>
              <a:t>water-soluble and sensitive to environmental changes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Tertiary or quaternary structure (3-D)</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Specific </a:t>
            </a:r>
            <a:r>
              <a:rPr lang="en-IN" dirty="0" smtClean="0">
                <a:solidFill>
                  <a:schemeClr val="tx1"/>
                </a:solidFill>
              </a:rPr>
              <a:t>__________________________________ (</a:t>
            </a:r>
            <a:r>
              <a:rPr lang="en-IN" dirty="0">
                <a:solidFill>
                  <a:schemeClr val="tx1"/>
                </a:solidFill>
              </a:rPr>
              <a:t>active sites) </a:t>
            </a: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Examples</a:t>
            </a:r>
            <a:r>
              <a:rPr lang="en-IN" dirty="0">
                <a:solidFill>
                  <a:schemeClr val="tx1"/>
                </a:solidFill>
              </a:rPr>
              <a:t>: antibodies, hormones, molecular chaperones, and enzymes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41513742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Protein Denaturation</a:t>
            </a:r>
          </a:p>
        </p:txBody>
      </p:sp>
      <p:sp>
        <p:nvSpPr>
          <p:cNvPr id="56322" name="Rectangle 2"/>
          <p:cNvSpPr>
            <a:spLocks noGrp="1" noChangeArrowheads="1"/>
          </p:cNvSpPr>
          <p:nvPr>
            <p:ph idx="1"/>
          </p:nvPr>
        </p:nvSpPr>
        <p:spPr>
          <a:xfrm>
            <a:off x="365125" y="1141413"/>
            <a:ext cx="8229600" cy="5106987"/>
          </a:xfrm>
          <a:ln/>
        </p:spPr>
        <p:txBody>
          <a:bodyPr>
            <a:normAutofit lnSpcReduction="10000"/>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smtClean="0">
                <a:solidFill>
                  <a:schemeClr val="tx1"/>
                </a:solidFill>
              </a:rPr>
              <a:t> </a:t>
            </a:r>
            <a:endParaRPr lang="en-US" b="1"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Globular proteins </a:t>
            </a:r>
            <a:r>
              <a:rPr lang="en-US" dirty="0" smtClean="0">
                <a:solidFill>
                  <a:schemeClr val="tx1"/>
                </a:solidFill>
              </a:rPr>
              <a:t>_</a:t>
            </a:r>
            <a:endParaRPr lang="en-US" dirty="0">
              <a:solidFill>
                <a:schemeClr val="tx1"/>
              </a:solidFill>
            </a:endParaRP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solidFill>
                  <a:schemeClr val="tx1"/>
                </a:solidFill>
              </a:rPr>
              <a:t>Active sites</a:t>
            </a:r>
            <a:r>
              <a:rPr lang="en-US" dirty="0">
                <a:solidFill>
                  <a:schemeClr val="tx1"/>
                </a:solidFill>
              </a:rPr>
              <a:t> destroyed</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Can </a:t>
            </a:r>
            <a:r>
              <a:rPr lang="en-US" dirty="0">
                <a:solidFill>
                  <a:schemeClr val="tx1"/>
                </a:solidFill>
              </a:rPr>
              <a:t>be cause by </a:t>
            </a:r>
            <a:r>
              <a:rPr lang="en-US" dirty="0" smtClean="0">
                <a:solidFill>
                  <a:schemeClr val="tx1"/>
                </a:solidFill>
              </a:rPr>
              <a:t>_</a:t>
            </a:r>
            <a:endParaRPr lang="en-US"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Usually </a:t>
            </a:r>
            <a:r>
              <a:rPr lang="en-US" dirty="0">
                <a:solidFill>
                  <a:schemeClr val="tx1"/>
                </a:solidFill>
              </a:rPr>
              <a:t>reversible if normal conditions restored</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Irreversible if changes extreme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e.g., cooking an egg</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4165181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Enzymes</a:t>
            </a:r>
          </a:p>
        </p:txBody>
      </p:sp>
      <p:sp>
        <p:nvSpPr>
          <p:cNvPr id="59394"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b="1" dirty="0" smtClean="0">
                <a:solidFill>
                  <a:schemeClr val="tx1"/>
                </a:solidFill>
              </a:rPr>
              <a:t> </a:t>
            </a:r>
            <a:endParaRPr lang="en-IN" b="1" dirty="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Globular </a:t>
            </a:r>
            <a:r>
              <a:rPr lang="en-IN" dirty="0">
                <a:solidFill>
                  <a:schemeClr val="tx1"/>
                </a:solidFill>
              </a:rPr>
              <a:t>proteins that act as </a:t>
            </a:r>
            <a:r>
              <a:rPr lang="en-IN" dirty="0" smtClean="0">
                <a:solidFill>
                  <a:schemeClr val="tx1"/>
                </a:solidFill>
              </a:rPr>
              <a:t>_</a:t>
            </a:r>
            <a:endParaRPr lang="en-IN" b="1" dirty="0">
              <a:solidFill>
                <a:schemeClr val="tx1"/>
              </a:solidFill>
            </a:endParaRP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Regulate and increase speed of chemical reactions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dirty="0" smtClean="0">
              <a:solidFill>
                <a:schemeClr val="tx1"/>
              </a:solidFill>
            </a:endParaRP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Lower </a:t>
            </a:r>
            <a:r>
              <a:rPr lang="en-IN" dirty="0">
                <a:solidFill>
                  <a:schemeClr val="tx1"/>
                </a:solidFill>
              </a:rPr>
              <a:t>the activation energy, increase the speed of a reaction </a:t>
            </a:r>
            <a:endParaRPr lang="en-IN" dirty="0" smtClean="0">
              <a:solidFill>
                <a:schemeClr val="tx1"/>
              </a:solidFill>
            </a:endParaRPr>
          </a:p>
          <a:p>
            <a:pPr marL="1141413" lvl="2"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millions </a:t>
            </a:r>
            <a:r>
              <a:rPr lang="en-IN" dirty="0">
                <a:solidFill>
                  <a:schemeClr val="tx1"/>
                </a:solidFill>
              </a:rPr>
              <a:t>of reactions per </a:t>
            </a:r>
            <a:r>
              <a:rPr lang="en-IN" dirty="0" smtClean="0">
                <a:solidFill>
                  <a:schemeClr val="tx1"/>
                </a:solidFill>
              </a:rPr>
              <a:t>minute</a:t>
            </a: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5608224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Characteristics of Enzymes</a:t>
            </a:r>
          </a:p>
        </p:txBody>
      </p:sp>
      <p:sp>
        <p:nvSpPr>
          <p:cNvPr id="61442" name="Rectangle 2"/>
          <p:cNvSpPr>
            <a:spLocks noGrp="1" noChangeArrowheads="1"/>
          </p:cNvSpPr>
          <p:nvPr>
            <p:ph idx="1"/>
          </p:nvPr>
        </p:nvSpPr>
        <p:spPr>
          <a:xfrm>
            <a:off x="365125" y="1141413"/>
            <a:ext cx="8229600" cy="5106987"/>
          </a:xfrm>
          <a:ln/>
        </p:spPr>
        <p:txBody>
          <a:bodyPr/>
          <a:lstStyle/>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Enzymes </a:t>
            </a:r>
            <a:r>
              <a:rPr lang="en-US" dirty="0">
                <a:solidFill>
                  <a:schemeClr val="tx1"/>
                </a:solidFill>
              </a:rPr>
              <a:t>are specific</a:t>
            </a: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Act on specific </a:t>
            </a:r>
            <a:r>
              <a:rPr lang="en-US" b="1" dirty="0" smtClean="0">
                <a:solidFill>
                  <a:schemeClr val="tx1"/>
                </a:solidFill>
              </a:rPr>
              <a:t>_</a:t>
            </a:r>
            <a:endParaRPr lang="en-US" b="1" dirty="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Usually </a:t>
            </a:r>
            <a:r>
              <a:rPr lang="en-US" dirty="0">
                <a:solidFill>
                  <a:schemeClr val="tx1"/>
                </a:solidFill>
              </a:rPr>
              <a:t>end in </a:t>
            </a:r>
            <a:r>
              <a:rPr lang="en-US" dirty="0" smtClean="0">
                <a:solidFill>
                  <a:schemeClr val="tx1"/>
                </a:solidFill>
              </a:rPr>
              <a:t>_</a:t>
            </a:r>
            <a:endParaRPr lang="en-US" i="1" dirty="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Often </a:t>
            </a:r>
            <a:r>
              <a:rPr lang="en-US" dirty="0">
                <a:solidFill>
                  <a:schemeClr val="tx1"/>
                </a:solidFill>
              </a:rPr>
              <a:t>named for the </a:t>
            </a:r>
            <a:r>
              <a:rPr lang="en-US" dirty="0" smtClean="0">
                <a:solidFill>
                  <a:schemeClr val="tx1"/>
                </a:solidFill>
              </a:rPr>
              <a:t>_</a:t>
            </a:r>
            <a:endParaRPr lang="en-US" dirty="0">
              <a:solidFill>
                <a:schemeClr val="tx1"/>
              </a:solidFill>
            </a:endParaRP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 Hydrolases, oxidases </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1260504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Nucleic Acids</a:t>
            </a:r>
          </a:p>
        </p:txBody>
      </p:sp>
      <p:sp>
        <p:nvSpPr>
          <p:cNvPr id="66562" name="Rectangle 2"/>
          <p:cNvSpPr>
            <a:spLocks noGrp="1" noChangeArrowheads="1"/>
          </p:cNvSpPr>
          <p:nvPr>
            <p:ph idx="1"/>
          </p:nvPr>
        </p:nvSpPr>
        <p:spPr>
          <a:xfrm>
            <a:off x="365125" y="1141413"/>
            <a:ext cx="8229600" cy="5106987"/>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Deoxyribonucleic acid </a:t>
            </a:r>
            <a:r>
              <a:rPr lang="en-IN" b="1" dirty="0">
                <a:solidFill>
                  <a:schemeClr val="tx1"/>
                </a:solidFill>
              </a:rPr>
              <a:t>(DNA)</a:t>
            </a:r>
            <a:r>
              <a:rPr lang="en-IN" dirty="0">
                <a:solidFill>
                  <a:schemeClr val="tx1"/>
                </a:solidFill>
              </a:rPr>
              <a:t> and ribonucleic acid </a:t>
            </a:r>
            <a:r>
              <a:rPr lang="en-IN" b="1" dirty="0">
                <a:solidFill>
                  <a:schemeClr val="tx1"/>
                </a:solidFill>
              </a:rPr>
              <a:t>(RNA)</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smtClean="0">
                <a:solidFill>
                  <a:schemeClr val="tx1"/>
                </a:solidFill>
              </a:rPr>
              <a:t> </a:t>
            </a:r>
            <a:endParaRPr lang="en-IN" dirty="0">
              <a:solidFill>
                <a:schemeClr val="tx1"/>
              </a:solidFill>
            </a:endParaRP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Contain C, O, H, N, and P</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Polymers</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Monomer = </a:t>
            </a:r>
            <a:r>
              <a:rPr lang="en-IN" b="1" dirty="0" smtClean="0">
                <a:solidFill>
                  <a:schemeClr val="tx1"/>
                </a:solidFill>
              </a:rPr>
              <a:t> </a:t>
            </a:r>
            <a:endParaRPr lang="en-IN" b="1" dirty="0">
              <a:solidFill>
                <a:schemeClr val="tx1"/>
              </a:solidFill>
            </a:endParaRPr>
          </a:p>
          <a:p>
            <a:pPr lvl="2">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Composed of </a:t>
            </a:r>
            <a:r>
              <a:rPr lang="en-IN" dirty="0" smtClean="0">
                <a:solidFill>
                  <a:schemeClr val="tx1"/>
                </a:solidFill>
              </a:rPr>
              <a:t> </a:t>
            </a:r>
            <a:endParaRPr lang="en-IN"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011873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Deoxyribonucleic Acid (DNA)</a:t>
            </a:r>
          </a:p>
        </p:txBody>
      </p:sp>
      <p:sp>
        <p:nvSpPr>
          <p:cNvPr id="67586" name="Rectangle 2"/>
          <p:cNvSpPr>
            <a:spLocks noGrp="1" noChangeArrowheads="1"/>
          </p:cNvSpPr>
          <p:nvPr>
            <p:ph idx="1"/>
          </p:nvPr>
        </p:nvSpPr>
        <p:spPr>
          <a:xfrm>
            <a:off x="365125" y="1141413"/>
            <a:ext cx="8229600" cy="5106987"/>
          </a:xfrm>
          <a:ln/>
        </p:spPr>
        <p:txBody>
          <a:bodyPr>
            <a:normAutofit lnSpcReduction="10000"/>
          </a:bodyPr>
          <a:lstStyle/>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Utilizes four nitrogen bases: </a:t>
            </a: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rPr>
              <a:t>________________________: </a:t>
            </a:r>
            <a:r>
              <a:rPr lang="en-US" sz="2400" dirty="0">
                <a:solidFill>
                  <a:schemeClr val="tx1"/>
                </a:solidFill>
              </a:rPr>
              <a:t>Adenine (A), Guanine (G) </a:t>
            </a: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rPr>
              <a:t>________________________: </a:t>
            </a:r>
            <a:r>
              <a:rPr lang="en-US" sz="2400" dirty="0">
                <a:solidFill>
                  <a:schemeClr val="tx1"/>
                </a:solidFill>
              </a:rPr>
              <a:t>Cytosine (C), and Thymine (T)</a:t>
            </a:r>
          </a:p>
          <a:p>
            <a:pPr marL="741363" lvl="1"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rPr>
              <a:t>Base-pair rule </a:t>
            </a:r>
            <a:endParaRPr lang="en-US" sz="2400" dirty="0" smtClean="0">
              <a:solidFill>
                <a:schemeClr val="tx1"/>
              </a:solidFill>
            </a:endParaRPr>
          </a:p>
          <a:p>
            <a:pPr marL="1141413" lvl="2"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tx1"/>
                </a:solidFill>
              </a:rPr>
              <a:t>each </a:t>
            </a:r>
            <a:r>
              <a:rPr lang="en-US" sz="2000" dirty="0">
                <a:solidFill>
                  <a:schemeClr val="tx1"/>
                </a:solidFill>
              </a:rPr>
              <a:t>base pairs with its </a:t>
            </a:r>
            <a:r>
              <a:rPr lang="en-US" sz="2000" dirty="0" smtClean="0">
                <a:solidFill>
                  <a:schemeClr val="tx1"/>
                </a:solidFill>
              </a:rPr>
              <a:t>_</a:t>
            </a:r>
          </a:p>
          <a:p>
            <a:pPr marL="1141413" lvl="2" indent="-28416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tx1"/>
                </a:solidFill>
              </a:rPr>
              <a:t>A </a:t>
            </a:r>
            <a:r>
              <a:rPr lang="en-US" sz="2000" dirty="0">
                <a:solidFill>
                  <a:schemeClr val="tx1"/>
                </a:solidFill>
              </a:rPr>
              <a:t>always pairs with T; G always pairs with C</a:t>
            </a:r>
          </a:p>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Double-stranded helical molecule </a:t>
            </a:r>
            <a:r>
              <a:rPr lang="en-US" sz="2800" dirty="0" smtClean="0">
                <a:solidFill>
                  <a:schemeClr val="tx1"/>
                </a:solidFill>
              </a:rPr>
              <a:t>in </a:t>
            </a:r>
            <a:r>
              <a:rPr lang="en-US" sz="2800" dirty="0">
                <a:solidFill>
                  <a:schemeClr val="tx1"/>
                </a:solidFill>
              </a:rPr>
              <a:t>the cell nucleus </a:t>
            </a:r>
          </a:p>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Pentose sugar is </a:t>
            </a:r>
            <a:r>
              <a:rPr lang="en-US" sz="2800" dirty="0" smtClean="0">
                <a:solidFill>
                  <a:schemeClr val="tx1"/>
                </a:solidFill>
              </a:rPr>
              <a:t>_</a:t>
            </a:r>
            <a:endParaRPr lang="en-US" sz="2800" dirty="0">
              <a:solidFill>
                <a:schemeClr val="tx1"/>
              </a:solidFill>
            </a:endParaRPr>
          </a:p>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Provides </a:t>
            </a:r>
            <a:r>
              <a:rPr lang="en-US" sz="2800" dirty="0" smtClean="0">
                <a:solidFill>
                  <a:schemeClr val="tx1"/>
                </a:solidFill>
              </a:rPr>
              <a:t>__________________________________ for </a:t>
            </a:r>
            <a:r>
              <a:rPr lang="en-US" sz="2800" dirty="0">
                <a:solidFill>
                  <a:schemeClr val="tx1"/>
                </a:solidFill>
              </a:rPr>
              <a:t>protein synthesis</a:t>
            </a:r>
          </a:p>
          <a:p>
            <a:pPr marL="341313" indent="-341313">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tx1"/>
                </a:solidFill>
              </a:rPr>
              <a:t>_______________________________________ ensuring </a:t>
            </a:r>
            <a:r>
              <a:rPr lang="en-US" sz="2800" dirty="0">
                <a:solidFill>
                  <a:schemeClr val="tx1"/>
                </a:solidFill>
              </a:rPr>
              <a:t>genetic continuity</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539708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N" dirty="0">
                <a:solidFill>
                  <a:schemeClr val="tx1"/>
                </a:solidFill>
              </a:rPr>
              <a:t>Ribonucleic Acid (RNA)</a:t>
            </a:r>
          </a:p>
        </p:txBody>
      </p:sp>
      <p:sp>
        <p:nvSpPr>
          <p:cNvPr id="69635" name="Rectangle 3"/>
          <p:cNvSpPr>
            <a:spLocks noGrp="1" noChangeArrowheads="1"/>
          </p:cNvSpPr>
          <p:nvPr>
            <p:ph idx="1"/>
          </p:nvPr>
        </p:nvSpPr>
        <p:spPr>
          <a:xfrm>
            <a:off x="365125" y="1141413"/>
            <a:ext cx="8229600" cy="5106987"/>
          </a:xfrm>
          <a:ln/>
        </p:spPr>
        <p:txBody>
          <a:bodyPr>
            <a:normAutofit fontScale="92500" lnSpcReduction="20000"/>
          </a:bodyPr>
          <a:lstStyle/>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Four bases: </a:t>
            </a: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Adenine (A), Guanine (G), Cytosine (C), and </a:t>
            </a:r>
            <a:r>
              <a:rPr lang="en-US" dirty="0" smtClean="0">
                <a:solidFill>
                  <a:schemeClr val="tx1"/>
                </a:solidFill>
              </a:rPr>
              <a:t>_</a:t>
            </a:r>
            <a:endParaRPr lang="en-US" dirty="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Pentose </a:t>
            </a:r>
            <a:r>
              <a:rPr lang="en-US" dirty="0">
                <a:solidFill>
                  <a:schemeClr val="tx1"/>
                </a:solidFill>
              </a:rPr>
              <a:t>sugar is </a:t>
            </a:r>
            <a:r>
              <a:rPr lang="en-US" dirty="0" smtClean="0">
                <a:solidFill>
                  <a:schemeClr val="tx1"/>
                </a:solidFill>
              </a:rPr>
              <a:t>_</a:t>
            </a:r>
            <a:endParaRPr lang="en-US" dirty="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________________________________________  </a:t>
            </a:r>
            <a:r>
              <a:rPr lang="en-US" dirty="0">
                <a:solidFill>
                  <a:schemeClr val="tx1"/>
                </a:solidFill>
              </a:rPr>
              <a:t>molecule mostly active outside the nucleus</a:t>
            </a: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solidFill>
                <a:schemeClr val="tx1"/>
              </a:solidFill>
            </a:endParaRPr>
          </a:p>
          <a:p>
            <a:pPr marL="341313" indent="-34131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Three </a:t>
            </a:r>
            <a:r>
              <a:rPr lang="en-US" dirty="0">
                <a:solidFill>
                  <a:schemeClr val="tx1"/>
                </a:solidFill>
              </a:rPr>
              <a:t>varieties of RNA carry out the DNA orders for protein synthesis</a:t>
            </a: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p>
          <a:p>
            <a:pPr marL="741363" lvl="1" indent="-284163">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 </a:t>
            </a:r>
            <a:endParaRPr lang="en-US" dirty="0">
              <a:solidFill>
                <a:schemeClr val="tx1"/>
              </a:solidFill>
            </a:endParaRPr>
          </a:p>
        </p:txBody>
      </p:sp>
      <p:sp>
        <p:nvSpPr>
          <p:cNvPr id="6" name="Footer Placeholder 5"/>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4162186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Grp="1" noChangeArrowheads="1"/>
          </p:cNvSpPr>
          <p:nvPr>
            <p:ph type="title"/>
          </p:nvPr>
        </p:nvSpPr>
        <p:spPr>
          <a:xfrm>
            <a:off x="0" y="0"/>
            <a:ext cx="9144000" cy="5810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Adenosine Triphosphate (ATP)</a:t>
            </a:r>
          </a:p>
        </p:txBody>
      </p:sp>
      <p:sp>
        <p:nvSpPr>
          <p:cNvPr id="70658" name="Rectangle 2"/>
          <p:cNvSpPr>
            <a:spLocks noGrp="1" noChangeArrowheads="1"/>
          </p:cNvSpPr>
          <p:nvPr>
            <p:ph idx="1"/>
          </p:nvPr>
        </p:nvSpPr>
        <p:spPr>
          <a:xfrm>
            <a:off x="365125" y="1141413"/>
            <a:ext cx="8229600" cy="5106987"/>
          </a:xfrm>
          <a:ln/>
        </p:spPr>
        <p:txBody>
          <a:bodyPr>
            <a:normAutofit lnSpcReduction="10000"/>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Chemical energy in glucose captured in this important molecule</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Directly </a:t>
            </a:r>
            <a:r>
              <a:rPr lang="en-IN" dirty="0" smtClean="0">
                <a:solidFill>
                  <a:schemeClr val="tx1"/>
                </a:solidFill>
              </a:rPr>
              <a:t>_____________________________________ in </a:t>
            </a:r>
            <a:r>
              <a:rPr lang="en-IN" dirty="0">
                <a:solidFill>
                  <a:schemeClr val="tx1"/>
                </a:solidFill>
              </a:rPr>
              <a:t>cells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Energy form immediately useable by all body cells</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Structure of ATP</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dirty="0">
                <a:solidFill>
                  <a:schemeClr val="tx1"/>
                </a:solidFill>
              </a:rPr>
              <a:t>Adenine-containing RNA nucleotide with two additional phosphate groups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4792975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p:txBody>
          <a:bodyPr/>
          <a:lstStyle/>
          <a:p>
            <a:r>
              <a:rPr lang="en-US" dirty="0">
                <a:solidFill>
                  <a:schemeClr val="tx1"/>
                </a:solidFill>
              </a:rPr>
              <a:t>Synthesis Reactions</a:t>
            </a:r>
          </a:p>
        </p:txBody>
      </p:sp>
      <p:sp>
        <p:nvSpPr>
          <p:cNvPr id="69637" name="Rectangle 5"/>
          <p:cNvSpPr>
            <a:spLocks noGrp="1" noChangeArrowheads="1"/>
          </p:cNvSpPr>
          <p:nvPr>
            <p:ph idx="1"/>
          </p:nvPr>
        </p:nvSpPr>
        <p:spPr>
          <a:xfrm>
            <a:off x="457200" y="1600200"/>
            <a:ext cx="7924800" cy="4525963"/>
          </a:xfrm>
        </p:spPr>
        <p:txBody>
          <a:bodyPr/>
          <a:lstStyle/>
          <a:p>
            <a:r>
              <a:rPr lang="en-US" dirty="0">
                <a:solidFill>
                  <a:schemeClr val="tx1"/>
                </a:solidFill>
              </a:rPr>
              <a:t>A + B </a:t>
            </a:r>
            <a:r>
              <a:rPr lang="en-US" dirty="0">
                <a:solidFill>
                  <a:schemeClr val="tx1"/>
                </a:solidFill>
                <a:sym typeface="Symbol" pitchFamily="28" charset="2"/>
              </a:rPr>
              <a:t></a:t>
            </a:r>
            <a:r>
              <a:rPr lang="en-US" dirty="0">
                <a:solidFill>
                  <a:schemeClr val="tx1"/>
                </a:solidFill>
              </a:rPr>
              <a:t> AB</a:t>
            </a:r>
          </a:p>
          <a:p>
            <a:pPr lvl="1"/>
            <a:r>
              <a:rPr lang="en-US" dirty="0">
                <a:solidFill>
                  <a:schemeClr val="tx1"/>
                </a:solidFill>
              </a:rPr>
              <a:t>Atoms or molecules combine to form larger, more complex molecule</a:t>
            </a:r>
          </a:p>
          <a:p>
            <a:pPr lvl="1"/>
            <a:r>
              <a:rPr lang="en-US" dirty="0" smtClean="0">
                <a:solidFill>
                  <a:schemeClr val="tx1"/>
                </a:solidFill>
              </a:rPr>
              <a:t> </a:t>
            </a:r>
          </a:p>
          <a:p>
            <a:pPr lvl="1"/>
            <a:endParaRPr lang="en-US" dirty="0">
              <a:solidFill>
                <a:schemeClr val="tx1"/>
              </a:solidFill>
            </a:endParaRPr>
          </a:p>
          <a:p>
            <a:pPr lvl="1"/>
            <a:r>
              <a:rPr lang="en-US" b="1" dirty="0" smtClean="0">
                <a:solidFill>
                  <a:schemeClr val="tx1"/>
                </a:solidFill>
              </a:rPr>
              <a:t> </a:t>
            </a:r>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89311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normAutofit/>
          </a:bodyPr>
          <a:lstStyle/>
          <a:p>
            <a:r>
              <a:rPr lang="en-US" dirty="0">
                <a:solidFill>
                  <a:schemeClr val="tx1"/>
                </a:solidFill>
              </a:rPr>
              <a:t>Decomposition Reactions</a:t>
            </a:r>
          </a:p>
        </p:txBody>
      </p:sp>
      <p:sp>
        <p:nvSpPr>
          <p:cNvPr id="71685" name="Rectangle 5"/>
          <p:cNvSpPr>
            <a:spLocks noGrp="1" noChangeArrowheads="1"/>
          </p:cNvSpPr>
          <p:nvPr>
            <p:ph idx="1"/>
          </p:nvPr>
        </p:nvSpPr>
        <p:spPr>
          <a:xfrm>
            <a:off x="457200" y="1600200"/>
            <a:ext cx="8077200" cy="4525963"/>
          </a:xfrm>
        </p:spPr>
        <p:txBody>
          <a:bodyPr>
            <a:normAutofit/>
          </a:bodyPr>
          <a:lstStyle/>
          <a:p>
            <a:r>
              <a:rPr lang="en-US" dirty="0">
                <a:solidFill>
                  <a:schemeClr val="tx1"/>
                </a:solidFill>
              </a:rPr>
              <a:t>AB </a:t>
            </a:r>
            <a:r>
              <a:rPr lang="en-US" dirty="0">
                <a:solidFill>
                  <a:schemeClr val="tx1"/>
                </a:solidFill>
                <a:sym typeface="Symbol" pitchFamily="28" charset="2"/>
              </a:rPr>
              <a:t></a:t>
            </a:r>
            <a:r>
              <a:rPr lang="en-US" dirty="0">
                <a:solidFill>
                  <a:schemeClr val="tx1"/>
                </a:solidFill>
              </a:rPr>
              <a:t> A + B</a:t>
            </a:r>
          </a:p>
          <a:p>
            <a:pPr lvl="1"/>
            <a:r>
              <a:rPr lang="en-US" dirty="0">
                <a:solidFill>
                  <a:schemeClr val="tx1"/>
                </a:solidFill>
              </a:rPr>
              <a:t>Molecule is broken down into smaller molecules or its constituent atoms</a:t>
            </a:r>
          </a:p>
          <a:p>
            <a:pPr lvl="2"/>
            <a:r>
              <a:rPr lang="en-US" dirty="0" smtClean="0">
                <a:solidFill>
                  <a:schemeClr val="tx1"/>
                </a:solidFill>
              </a:rPr>
              <a:t> </a:t>
            </a:r>
            <a:endParaRPr lang="en-US" dirty="0">
              <a:solidFill>
                <a:schemeClr val="tx1"/>
              </a:solidFill>
            </a:endParaRPr>
          </a:p>
          <a:p>
            <a:pPr lvl="1"/>
            <a:endParaRPr lang="en-US" dirty="0" smtClean="0">
              <a:solidFill>
                <a:schemeClr val="tx1"/>
              </a:solidFill>
            </a:endParaRPr>
          </a:p>
          <a:p>
            <a:pPr lvl="1"/>
            <a:r>
              <a:rPr lang="en-US" dirty="0" smtClean="0">
                <a:solidFill>
                  <a:schemeClr val="tx1"/>
                </a:solidFill>
              </a:rPr>
              <a:t>Involve _</a:t>
            </a:r>
            <a:endParaRPr lang="en-US" dirty="0">
              <a:solidFill>
                <a:schemeClr val="tx1"/>
              </a:solidFill>
            </a:endParaRPr>
          </a:p>
          <a:p>
            <a:pPr lvl="1"/>
            <a:r>
              <a:rPr lang="en-US" b="1" dirty="0" smtClean="0">
                <a:solidFill>
                  <a:schemeClr val="tx1"/>
                </a:solidFill>
              </a:rPr>
              <a:t> </a:t>
            </a:r>
            <a:endParaRPr lang="en-US"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370300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p:txBody>
          <a:bodyPr/>
          <a:lstStyle/>
          <a:p>
            <a:r>
              <a:rPr lang="en-US" dirty="0">
                <a:solidFill>
                  <a:schemeClr val="tx1"/>
                </a:solidFill>
              </a:rPr>
              <a:t>Exchange Reactions</a:t>
            </a:r>
          </a:p>
        </p:txBody>
      </p:sp>
      <p:sp>
        <p:nvSpPr>
          <p:cNvPr id="73733" name="Rectangle 5"/>
          <p:cNvSpPr>
            <a:spLocks noGrp="1" noChangeArrowheads="1"/>
          </p:cNvSpPr>
          <p:nvPr>
            <p:ph idx="1"/>
          </p:nvPr>
        </p:nvSpPr>
        <p:spPr>
          <a:xfrm>
            <a:off x="457200" y="1600200"/>
            <a:ext cx="8229600" cy="4525963"/>
          </a:xfrm>
        </p:spPr>
        <p:txBody>
          <a:bodyPr/>
          <a:lstStyle/>
          <a:p>
            <a:r>
              <a:rPr lang="en-US" dirty="0">
                <a:solidFill>
                  <a:schemeClr val="tx1"/>
                </a:solidFill>
              </a:rPr>
              <a:t>AB + C </a:t>
            </a:r>
            <a:r>
              <a:rPr lang="en-US" dirty="0">
                <a:solidFill>
                  <a:schemeClr val="tx1"/>
                </a:solidFill>
                <a:sym typeface="Symbol" pitchFamily="28" charset="2"/>
              </a:rPr>
              <a:t></a:t>
            </a:r>
            <a:r>
              <a:rPr lang="en-US" dirty="0">
                <a:solidFill>
                  <a:schemeClr val="tx1"/>
                </a:solidFill>
              </a:rPr>
              <a:t> AC + B</a:t>
            </a:r>
          </a:p>
          <a:p>
            <a:pPr lvl="1"/>
            <a:r>
              <a:rPr lang="en-US" dirty="0">
                <a:solidFill>
                  <a:schemeClr val="tx1"/>
                </a:solidFill>
              </a:rPr>
              <a:t>Also called </a:t>
            </a:r>
            <a:r>
              <a:rPr lang="en-US" dirty="0" smtClean="0">
                <a:solidFill>
                  <a:schemeClr val="tx1"/>
                </a:solidFill>
              </a:rPr>
              <a:t>_</a:t>
            </a:r>
            <a:endParaRPr lang="en-US" dirty="0">
              <a:solidFill>
                <a:schemeClr val="tx1"/>
              </a:solidFill>
            </a:endParaRPr>
          </a:p>
          <a:p>
            <a:pPr lvl="1"/>
            <a:endParaRPr lang="en-US" dirty="0" smtClean="0">
              <a:solidFill>
                <a:schemeClr val="tx1"/>
              </a:solidFill>
            </a:endParaRPr>
          </a:p>
          <a:p>
            <a:pPr lvl="1"/>
            <a:r>
              <a:rPr lang="en-US" dirty="0" smtClean="0">
                <a:solidFill>
                  <a:schemeClr val="tx1"/>
                </a:solidFill>
              </a:rPr>
              <a:t>Involve </a:t>
            </a:r>
            <a:r>
              <a:rPr lang="en-US" dirty="0">
                <a:solidFill>
                  <a:schemeClr val="tx1"/>
                </a:solidFill>
              </a:rPr>
              <a:t>both </a:t>
            </a:r>
            <a:r>
              <a:rPr lang="en-US" dirty="0" smtClean="0">
                <a:solidFill>
                  <a:schemeClr val="tx1"/>
                </a:solidFill>
              </a:rPr>
              <a:t>_</a:t>
            </a:r>
            <a:endParaRPr lang="en-US" dirty="0">
              <a:solidFill>
                <a:schemeClr val="tx1"/>
              </a:solidFill>
            </a:endParaRPr>
          </a:p>
          <a:p>
            <a:pPr lvl="1"/>
            <a:endParaRPr lang="en-US" dirty="0" smtClean="0">
              <a:solidFill>
                <a:schemeClr val="tx1"/>
              </a:solidFill>
            </a:endParaRPr>
          </a:p>
          <a:p>
            <a:pPr lvl="1"/>
            <a:r>
              <a:rPr lang="en-US" dirty="0" smtClean="0">
                <a:solidFill>
                  <a:schemeClr val="tx1"/>
                </a:solidFill>
              </a:rPr>
              <a:t>Bonds </a:t>
            </a:r>
            <a:r>
              <a:rPr lang="en-US" dirty="0">
                <a:solidFill>
                  <a:schemeClr val="tx1"/>
                </a:solidFill>
              </a:rPr>
              <a:t>are both made and broken</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501743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normAutofit fontScale="90000"/>
          </a:bodyPr>
          <a:lstStyle/>
          <a:p>
            <a:r>
              <a:rPr lang="en-US" dirty="0">
                <a:solidFill>
                  <a:schemeClr val="tx1"/>
                </a:solidFill>
              </a:rPr>
              <a:t>Oxidation-Reduction (Redox) Reactions</a:t>
            </a:r>
          </a:p>
        </p:txBody>
      </p:sp>
      <p:sp>
        <p:nvSpPr>
          <p:cNvPr id="75781" name="Rectangle 5"/>
          <p:cNvSpPr>
            <a:spLocks noGrp="1" noChangeArrowheads="1"/>
          </p:cNvSpPr>
          <p:nvPr>
            <p:ph idx="1"/>
          </p:nvPr>
        </p:nvSpPr>
        <p:spPr/>
        <p:txBody>
          <a:bodyPr>
            <a:normAutofit/>
          </a:bodyPr>
          <a:lstStyle/>
          <a:p>
            <a:r>
              <a:rPr lang="en-US" sz="2800" dirty="0">
                <a:solidFill>
                  <a:schemeClr val="tx1"/>
                </a:solidFill>
              </a:rPr>
              <a:t>Are decomposition reactions</a:t>
            </a:r>
          </a:p>
          <a:p>
            <a:pPr lvl="1"/>
            <a:r>
              <a:rPr lang="en-US" sz="2400" dirty="0">
                <a:solidFill>
                  <a:schemeClr val="tx1"/>
                </a:solidFill>
              </a:rPr>
              <a:t>Reactions in which </a:t>
            </a:r>
            <a:r>
              <a:rPr lang="en-US" sz="2400" dirty="0" smtClean="0">
                <a:solidFill>
                  <a:schemeClr val="tx1"/>
                </a:solidFill>
              </a:rPr>
              <a:t>_</a:t>
            </a:r>
            <a:endParaRPr lang="en-US" sz="2400" dirty="0">
              <a:solidFill>
                <a:schemeClr val="tx1"/>
              </a:solidFill>
            </a:endParaRPr>
          </a:p>
          <a:p>
            <a:endParaRPr lang="en-US" sz="2800" dirty="0" smtClean="0">
              <a:solidFill>
                <a:schemeClr val="tx1"/>
              </a:solidFill>
            </a:endParaRPr>
          </a:p>
          <a:p>
            <a:r>
              <a:rPr lang="en-US" sz="2800" dirty="0" smtClean="0">
                <a:solidFill>
                  <a:schemeClr val="tx1"/>
                </a:solidFill>
              </a:rPr>
              <a:t>Are </a:t>
            </a:r>
            <a:r>
              <a:rPr lang="en-US" sz="2800" dirty="0">
                <a:solidFill>
                  <a:schemeClr val="tx1"/>
                </a:solidFill>
              </a:rPr>
              <a:t>also </a:t>
            </a:r>
            <a:r>
              <a:rPr lang="en-US" sz="2800" u="sng" dirty="0">
                <a:solidFill>
                  <a:schemeClr val="tx1"/>
                </a:solidFill>
              </a:rPr>
              <a:t>exchange reactions </a:t>
            </a:r>
            <a:r>
              <a:rPr lang="en-US" sz="2800" dirty="0">
                <a:solidFill>
                  <a:schemeClr val="tx1"/>
                </a:solidFill>
              </a:rPr>
              <a:t>because </a:t>
            </a:r>
            <a:r>
              <a:rPr lang="en-US" sz="2800" u="sng" dirty="0" smtClean="0">
                <a:solidFill>
                  <a:schemeClr val="tx1"/>
                </a:solidFill>
              </a:rPr>
              <a:t>_</a:t>
            </a:r>
            <a:endParaRPr lang="en-US" sz="2800" dirty="0">
              <a:solidFill>
                <a:schemeClr val="tx1"/>
              </a:solidFill>
            </a:endParaRPr>
          </a:p>
          <a:p>
            <a:pPr lvl="1"/>
            <a:endParaRPr lang="en-US" sz="2400" dirty="0" smtClean="0">
              <a:solidFill>
                <a:schemeClr val="tx1"/>
              </a:solidFill>
            </a:endParaRPr>
          </a:p>
          <a:p>
            <a:pPr lvl="1"/>
            <a:r>
              <a:rPr lang="en-US" sz="2400" dirty="0" smtClean="0">
                <a:solidFill>
                  <a:schemeClr val="tx1"/>
                </a:solidFill>
              </a:rPr>
              <a:t>Electron </a:t>
            </a:r>
            <a:r>
              <a:rPr lang="en-US" sz="2400" dirty="0">
                <a:solidFill>
                  <a:schemeClr val="tx1"/>
                </a:solidFill>
              </a:rPr>
              <a:t>donors lose electrons and </a:t>
            </a:r>
            <a:r>
              <a:rPr lang="en-US" sz="2400" dirty="0" smtClean="0">
                <a:solidFill>
                  <a:schemeClr val="tx1"/>
                </a:solidFill>
              </a:rPr>
              <a:t>_</a:t>
            </a:r>
            <a:endParaRPr lang="en-US" sz="2400" dirty="0">
              <a:solidFill>
                <a:schemeClr val="tx1"/>
              </a:solidFill>
            </a:endParaRPr>
          </a:p>
          <a:p>
            <a:pPr lvl="1"/>
            <a:endParaRPr lang="en-US" sz="2400" dirty="0" smtClean="0">
              <a:solidFill>
                <a:schemeClr val="tx1"/>
              </a:solidFill>
            </a:endParaRPr>
          </a:p>
          <a:p>
            <a:pPr lvl="1"/>
            <a:r>
              <a:rPr lang="en-US" sz="2400" dirty="0" smtClean="0">
                <a:solidFill>
                  <a:schemeClr val="tx1"/>
                </a:solidFill>
              </a:rPr>
              <a:t>Electron </a:t>
            </a:r>
            <a:r>
              <a:rPr lang="en-US" sz="2400" dirty="0">
                <a:solidFill>
                  <a:schemeClr val="tx1"/>
                </a:solidFill>
              </a:rPr>
              <a:t>acceptors receive electrons and </a:t>
            </a:r>
            <a:r>
              <a:rPr lang="en-US" sz="2400" dirty="0" smtClean="0">
                <a:solidFill>
                  <a:schemeClr val="tx1"/>
                </a:solidFill>
              </a:rPr>
              <a:t>_</a:t>
            </a:r>
            <a:endParaRPr lang="en-US" sz="2400" dirty="0">
              <a:solidFill>
                <a:schemeClr val="tx1"/>
              </a:solidFill>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91082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5"/>
          <p:cNvSpPr txBox="1">
            <a:spLocks noChangeArrowheads="1"/>
          </p:cNvSpPr>
          <p:nvPr/>
        </p:nvSpPr>
        <p:spPr bwMode="auto">
          <a:xfrm>
            <a:off x="2209800" y="1828800"/>
            <a:ext cx="4572000" cy="232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400" b="1">
                <a:latin typeface="Calibri" pitchFamily="34" charset="0"/>
              </a:rPr>
              <a:t>Please note that due to differing operating systems, some animations will not appear until the presentation is viewed in Presentation Mode (Slide Show view). You may see blank slides in the “Normal” or “Slide Sorter” views. All animations will appear after viewing in Presentation Mode and playing each animation. Most animations will require the latest version of the Flash Player, which is available at http://get.adobe.com/flashplayer. </a:t>
            </a:r>
          </a:p>
          <a:p>
            <a:pPr eaLnBrk="1" hangingPunct="1">
              <a:spcBef>
                <a:spcPct val="50000"/>
              </a:spcBef>
            </a:pPr>
            <a:endParaRPr lang="en-US" sz="1400" b="1">
              <a:latin typeface="Calibri" pitchFamily="34" charset="0"/>
            </a:endParaRPr>
          </a:p>
        </p:txBody>
      </p:sp>
    </p:spTree>
    <p:controls>
      <mc:AlternateContent xmlns:mc="http://schemas.openxmlformats.org/markup-compatibility/2006">
        <mc:Choice xmlns:v="urn:schemas-microsoft-com:vml" Requires="v">
          <p:control spid="1026" name="ShockwaveFlash1" r:id="rId2" imgW="6426871" imgH="6780952"/>
        </mc:Choice>
        <mc:Fallback>
          <p:control name="ShockwaveFlash1" r:id="rId2" imgW="6426871" imgH="6780952">
            <p:pic>
              <p:nvPicPr>
                <p:cNvPr id="0" name="ShockwaveFlash1"/>
                <p:cNvPicPr preferRelativeResize="0">
                  <a:picLocks noChangeArrowheads="1" noChangeShapeType="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1371600" y="0"/>
                  <a:ext cx="6426200" cy="6781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7588362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SWF_FILE" val="0;\\Ia04fil002\commons\Kris_Queck\Final_APR_Flash_Anim_PPT_from_Stacy\APR 2.0 Animation Files\Digestive Flash Animations\NADHoxidationreductionreactions.swf"/>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1826</Words>
  <Application>Microsoft Office PowerPoint</Application>
  <PresentationFormat>On-screen Show (4:3)</PresentationFormat>
  <Paragraphs>524</Paragraphs>
  <Slides>48</Slides>
  <Notes>43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Nonpolar Covalent Bonds</vt:lpstr>
      <vt:lpstr>Polar Covalent Bonds</vt:lpstr>
      <vt:lpstr>Hydrogen Bonds</vt:lpstr>
      <vt:lpstr>Patterns of Chemical Reactions</vt:lpstr>
      <vt:lpstr>Synthesis Reactions</vt:lpstr>
      <vt:lpstr>Decomposition Reactions</vt:lpstr>
      <vt:lpstr>Exchange Reactions</vt:lpstr>
      <vt:lpstr>Oxidation-Reduction (Redox) Reactions</vt:lpstr>
      <vt:lpstr>PowerPoint Presentation</vt:lpstr>
      <vt:lpstr>Reversibility of Chemical Reactions</vt:lpstr>
      <vt:lpstr>Rate of Chemical Reactions</vt:lpstr>
      <vt:lpstr>Classes of Compounds</vt:lpstr>
      <vt:lpstr>Water in Living Organisms</vt:lpstr>
      <vt:lpstr>Acids and Bases</vt:lpstr>
      <vt:lpstr>pH: Acid-base Concentration </vt:lpstr>
      <vt:lpstr>pH: Acid-base Concentration</vt:lpstr>
      <vt:lpstr>pH: Acid-base Concentration</vt:lpstr>
      <vt:lpstr>Neutralization</vt:lpstr>
      <vt:lpstr>Acid-base Homeostasis</vt:lpstr>
      <vt:lpstr>Buffers</vt:lpstr>
      <vt:lpstr>Organic Compounds</vt:lpstr>
      <vt:lpstr>Organic Compounds</vt:lpstr>
      <vt:lpstr>Carbohydrates</vt:lpstr>
      <vt:lpstr>Carbohydrates</vt:lpstr>
      <vt:lpstr>Monosaccharides</vt:lpstr>
      <vt:lpstr>Disaccharides </vt:lpstr>
      <vt:lpstr>Polysaccharides</vt:lpstr>
      <vt:lpstr>Lipids</vt:lpstr>
      <vt:lpstr>Neutral Fats or Triglycerides</vt:lpstr>
      <vt:lpstr>Saturation of Fatty Acids</vt:lpstr>
      <vt:lpstr>Phospholipids</vt:lpstr>
      <vt:lpstr>Steroids</vt:lpstr>
      <vt:lpstr>Eicosanoids</vt:lpstr>
      <vt:lpstr>Other Lipids in the Body</vt:lpstr>
      <vt:lpstr>Proteins</vt:lpstr>
      <vt:lpstr>Primary Structure of Protein</vt:lpstr>
      <vt:lpstr>Secondary Structure of Protein</vt:lpstr>
      <vt:lpstr>Tertiary Structure of Protein</vt:lpstr>
      <vt:lpstr>Quaternary Protein</vt:lpstr>
      <vt:lpstr>Fibrous and Globular Proteins</vt:lpstr>
      <vt:lpstr>Fibrous and Globular Proteins</vt:lpstr>
      <vt:lpstr>Protein Denaturation</vt:lpstr>
      <vt:lpstr>Enzymes</vt:lpstr>
      <vt:lpstr>Characteristics of Enzymes</vt:lpstr>
      <vt:lpstr>Nucleic Acids</vt:lpstr>
      <vt:lpstr>Deoxyribonucleic Acid (DNA)</vt:lpstr>
      <vt:lpstr>Ribonucleic Acid (RNA)</vt:lpstr>
      <vt:lpstr>Adenosine Triphosphate (ATP)</vt:lpstr>
    </vt:vector>
  </TitlesOfParts>
  <Company>Illinois State University / 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Nonpolar Covalent Bonds</dc:title>
  <dc:creator>bawargo</dc:creator>
  <cp:lastModifiedBy>bawargo</cp:lastModifiedBy>
  <cp:revision>1</cp:revision>
  <dcterms:created xsi:type="dcterms:W3CDTF">2012-08-14T15:14:34Z</dcterms:created>
  <dcterms:modified xsi:type="dcterms:W3CDTF">2012-08-14T15:15:49Z</dcterms:modified>
</cp:coreProperties>
</file>