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0F0C4-DC11-4045-94CC-A0DFD31819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B3F63-A086-4712-8F10-D3A24BC5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382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0A9B5-B8C9-481D-896F-42F622ACA825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26851-3BD0-4C6B-8A78-6C81DE30C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542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26851-3BD0-4C6B-8A78-6C81DE30CEE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Three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26851-3BD0-4C6B-8A78-6C81DE30CE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7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3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5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5FE68-DF31-49E3-AE3A-738AE9F0C992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75EF-1712-477A-B461-1E3F3C3DF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Cell Theory</a:t>
            </a:r>
          </a:p>
        </p:txBody>
      </p:sp>
      <p:sp>
        <p:nvSpPr>
          <p:cNvPr id="14745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447801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cell is the smallest structural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Organismal functions depend on ____________________________________ cell functions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Biochemical activities of cells are dictated by their specific subcellular structures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 of life has a cellular basis</a:t>
            </a:r>
          </a:p>
        </p:txBody>
      </p:sp>
    </p:spTree>
    <p:extLst>
      <p:ext uri="{BB962C8B-B14F-4D97-AF65-F5344CB8AC3E}">
        <p14:creationId xmlns:p14="http://schemas.microsoft.com/office/powerpoint/2010/main" val="242300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6964363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Tight Junctions</a:t>
            </a:r>
          </a:p>
        </p:txBody>
      </p:sp>
      <p:sp>
        <p:nvSpPr>
          <p:cNvPr id="1648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7620000" cy="42005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4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 Desmosomes</a:t>
            </a:r>
          </a:p>
        </p:txBody>
      </p:sp>
      <p:sp>
        <p:nvSpPr>
          <p:cNvPr id="16589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0" y="2120900"/>
            <a:ext cx="7924799" cy="36036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Gap Junctions</a:t>
            </a:r>
          </a:p>
        </p:txBody>
      </p:sp>
      <p:sp>
        <p:nvSpPr>
          <p:cNvPr id="16691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1600200"/>
            <a:ext cx="7467600" cy="4419600"/>
          </a:xfrm>
          <a:prstGeom prst="rect">
            <a:avLst/>
          </a:prstGeo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proteins form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spread of ions between cardiac or smooth muscle cells</a:t>
            </a:r>
          </a:p>
        </p:txBody>
      </p:sp>
    </p:spTree>
    <p:extLst>
      <p:ext uri="{BB962C8B-B14F-4D97-AF65-F5344CB8AC3E}">
        <p14:creationId xmlns:p14="http://schemas.microsoft.com/office/powerpoint/2010/main" val="3012497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Membrane Transport</a:t>
            </a:r>
          </a:p>
        </p:txBody>
      </p:sp>
      <p:sp>
        <p:nvSpPr>
          <p:cNvPr id="16793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Plasma membranes are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Some molecules easily pass through the membrane; others do not</a:t>
            </a:r>
          </a:p>
        </p:txBody>
      </p:sp>
    </p:spTree>
    <p:extLst>
      <p:ext uri="{BB962C8B-B14F-4D97-AF65-F5344CB8AC3E}">
        <p14:creationId xmlns:p14="http://schemas.microsoft.com/office/powerpoint/2010/main" val="381946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Types of Membrane Transport</a:t>
            </a:r>
          </a:p>
        </p:txBody>
      </p:sp>
      <p:sp>
        <p:nvSpPr>
          <p:cNvPr id="16896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Substance moves down its concentration gradient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Occurs only in living cell membranes</a:t>
            </a:r>
          </a:p>
        </p:txBody>
      </p:sp>
    </p:spTree>
    <p:extLst>
      <p:ext uri="{BB962C8B-B14F-4D97-AF65-F5344CB8AC3E}">
        <p14:creationId xmlns:p14="http://schemas.microsoft.com/office/powerpoint/2010/main" val="4003104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</a:t>
            </a:r>
          </a:p>
        </p:txBody>
      </p:sp>
      <p:sp>
        <p:nvSpPr>
          <p:cNvPr id="16998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Carrier-mediated facilitated diffusion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Channel-mediated facilitated diffusion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282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Passive Processes: Simple Diffusion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Nonpolar lipid-soluble (hydrophobic) substances _</a:t>
            </a:r>
          </a:p>
        </p:txBody>
      </p:sp>
    </p:spTree>
    <p:extLst>
      <p:ext uri="{BB962C8B-B14F-4D97-AF65-F5344CB8AC3E}">
        <p14:creationId xmlns:p14="http://schemas.microsoft.com/office/powerpoint/2010/main" val="11059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458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Passive Processes: Facilitated Diffusion</a:t>
            </a:r>
          </a:p>
        </p:txBody>
      </p:sp>
      <p:sp>
        <p:nvSpPr>
          <p:cNvPr id="17203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524001"/>
            <a:ext cx="7467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Certain </a:t>
            </a:r>
            <a:r>
              <a:rPr lang="en-US" dirty="0" err="1" smtClean="0">
                <a:solidFill>
                  <a:schemeClr val="tx1"/>
                </a:solidFill>
              </a:rPr>
              <a:t>lipophobic</a:t>
            </a:r>
            <a:r>
              <a:rPr lang="en-US" dirty="0" smtClean="0">
                <a:solidFill>
                  <a:schemeClr val="tx1"/>
                </a:solidFill>
              </a:rPr>
              <a:t> molecules (e.g., glucose, amino acids, and ions) use _________________________________, both of which: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Exhibit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________________________________; rate is determined by number of carriers or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be regulated in terms of activity and quantity </a:t>
            </a:r>
          </a:p>
        </p:txBody>
      </p:sp>
    </p:spTree>
    <p:extLst>
      <p:ext uri="{BB962C8B-B14F-4D97-AF65-F5344CB8AC3E}">
        <p14:creationId xmlns:p14="http://schemas.microsoft.com/office/powerpoint/2010/main" val="2874405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1"/>
            <a:ext cx="84582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Facilitated Diffusion Using Carrier Proteins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integral proteins transport specific polar molecules (e.g., sugars and amino acids)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044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Facilitated Diffusion Using Channel Proteins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91400" cy="37338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Aqueous channels formed by </a:t>
            </a:r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proteins selectively transport ions or water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Two types: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Leakage channels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Gated channels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93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4"/>
          <p:cNvSpPr>
            <a:spLocks noGrp="1" noChangeArrowheads="1"/>
          </p:cNvSpPr>
          <p:nvPr>
            <p:ph type="title"/>
          </p:nvPr>
        </p:nvSpPr>
        <p:spPr>
          <a:xfrm>
            <a:off x="866007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Diversity</a:t>
            </a:r>
          </a:p>
        </p:txBody>
      </p:sp>
      <p:sp>
        <p:nvSpPr>
          <p:cNvPr id="148483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Over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Types differ in size, shape, subcellular components, and functions</a:t>
            </a:r>
          </a:p>
        </p:txBody>
      </p:sp>
    </p:spTree>
    <p:extLst>
      <p:ext uri="{BB962C8B-B14F-4D97-AF65-F5344CB8AC3E}">
        <p14:creationId xmlns:p14="http://schemas.microsoft.com/office/powerpoint/2010/main" val="3706534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Processes: Osmosis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Movement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Water diffuses through plasma membranes: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Through the lipid bilayer</a:t>
            </a:r>
          </a:p>
        </p:txBody>
      </p:sp>
    </p:spTree>
    <p:extLst>
      <p:ext uri="{BB962C8B-B14F-4D97-AF65-F5344CB8AC3E}">
        <p14:creationId xmlns:p14="http://schemas.microsoft.com/office/powerpoint/2010/main" val="217329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Processes: Osmosis</a:t>
            </a:r>
          </a:p>
        </p:txBody>
      </p:sp>
      <p:sp>
        <p:nvSpPr>
          <p:cNvPr id="17613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Water concentration is determined by solute concentration because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When solutions of different </a:t>
            </a:r>
            <a:r>
              <a:rPr lang="en-US" dirty="0" err="1" smtClean="0">
                <a:solidFill>
                  <a:schemeClr val="tx1"/>
                </a:solidFill>
              </a:rPr>
              <a:t>osmolarity</a:t>
            </a:r>
            <a:r>
              <a:rPr lang="en-US" dirty="0" smtClean="0">
                <a:solidFill>
                  <a:schemeClr val="tx1"/>
                </a:solidFill>
              </a:rPr>
              <a:t> are separated by a membrane, _</a:t>
            </a:r>
          </a:p>
        </p:txBody>
      </p:sp>
    </p:spTree>
    <p:extLst>
      <p:ext uri="{BB962C8B-B14F-4D97-AF65-F5344CB8AC3E}">
        <p14:creationId xmlns:p14="http://schemas.microsoft.com/office/powerpoint/2010/main" val="781731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Tonicity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Tonicity: The ability of a solution to cause a cell to shrink or swell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with the same solute concentration as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having greater solute concentration than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having lesser solute concentration than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13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8458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Membrane Transport: Active Processes</a:t>
            </a:r>
          </a:p>
        </p:txBody>
      </p:sp>
      <p:sp>
        <p:nvSpPr>
          <p:cNvPr id="178179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types of active processes: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Both use _____________________ to move solutes across a living plasma membrane</a:t>
            </a:r>
          </a:p>
        </p:txBody>
      </p:sp>
    </p:spTree>
    <p:extLst>
      <p:ext uri="{BB962C8B-B14F-4D97-AF65-F5344CB8AC3E}">
        <p14:creationId xmlns:p14="http://schemas.microsoft.com/office/powerpoint/2010/main" val="262077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Active Transport</a:t>
            </a:r>
          </a:p>
        </p:txBody>
      </p:sp>
      <p:sp>
        <p:nvSpPr>
          <p:cNvPr id="1792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Requires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Moves solutes _____________________ a 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2159028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Vesicular Transport</a:t>
            </a:r>
          </a:p>
        </p:txBody>
      </p:sp>
      <p:sp>
        <p:nvSpPr>
          <p:cNvPr id="18022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Transport of _______________________, macromolecules, and fluids across plasma membranes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Requires cellular energy (e.g., ATP)</a:t>
            </a:r>
          </a:p>
        </p:txBody>
      </p:sp>
    </p:spTree>
    <p:extLst>
      <p:ext uri="{BB962C8B-B14F-4D97-AF65-F5344CB8AC3E}">
        <p14:creationId xmlns:p14="http://schemas.microsoft.com/office/powerpoint/2010/main" val="3751761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Vesicular Transport</a:t>
            </a:r>
          </a:p>
        </p:txBody>
      </p:sp>
      <p:sp>
        <p:nvSpPr>
          <p:cNvPr id="18739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Exocytosis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Endocytosis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transport into cell</a:t>
            </a:r>
          </a:p>
          <a:p>
            <a:pPr marL="1280160" lvl="3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1280160" lvl="3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Transcytosis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Substance (vesicular) trafficking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transport from one area or organelle in cell to another</a:t>
            </a:r>
          </a:p>
        </p:txBody>
      </p:sp>
    </p:spTree>
    <p:extLst>
      <p:ext uri="{BB962C8B-B14F-4D97-AF65-F5344CB8AC3E}">
        <p14:creationId xmlns:p14="http://schemas.microsoft.com/office/powerpoint/2010/main" val="714200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Endocytosis and </a:t>
            </a:r>
            <a:r>
              <a:rPr lang="en-US" dirty="0" err="1" smtClean="0">
                <a:solidFill>
                  <a:schemeClr val="tx1"/>
                </a:solidFill>
              </a:rPr>
              <a:t>Transcytosis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227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Involve formation of protein-coated vesicles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Often _</a:t>
            </a:r>
          </a:p>
        </p:txBody>
      </p:sp>
    </p:spTree>
    <p:extLst>
      <p:ext uri="{BB962C8B-B14F-4D97-AF65-F5344CB8AC3E}">
        <p14:creationId xmlns:p14="http://schemas.microsoft.com/office/powerpoint/2010/main" val="2268145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Endocytosis</a:t>
            </a:r>
          </a:p>
        </p:txBody>
      </p:sp>
      <p:sp>
        <p:nvSpPr>
          <p:cNvPr id="18329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Phagocytosis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pseudopods engulf solids and bring them into cell’s interior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Pinocytosis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plasma membrane in-folds, bringing ______________________________________ and solutes into interior of the cell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81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Exocytosis</a:t>
            </a:r>
          </a:p>
        </p:txBody>
      </p:sp>
      <p:sp>
        <p:nvSpPr>
          <p:cNvPr id="18432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Neurotransmitter release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Ejection of wastes </a:t>
            </a:r>
          </a:p>
        </p:txBody>
      </p:sp>
    </p:spTree>
    <p:extLst>
      <p:ext uri="{BB962C8B-B14F-4D97-AF65-F5344CB8AC3E}">
        <p14:creationId xmlns:p14="http://schemas.microsoft.com/office/powerpoint/2010/main" val="38746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55403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Generalized Cell</a:t>
            </a:r>
          </a:p>
        </p:txBody>
      </p:sp>
      <p:sp>
        <p:nvSpPr>
          <p:cNvPr id="14950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746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All cells have some common structures and functions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Human cells have three basic parts: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Plasma membrane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flexible outer boundary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intracellular fluid containing organelles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Nucleus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control center</a:t>
            </a:r>
          </a:p>
        </p:txBody>
      </p:sp>
    </p:spTree>
    <p:extLst>
      <p:ext uri="{BB962C8B-B14F-4D97-AF65-F5344CB8AC3E}">
        <p14:creationId xmlns:p14="http://schemas.microsoft.com/office/powerpoint/2010/main" val="1551899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material between plasma membrane and the nucleus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largely water with dissolved protein, salts, sugars, and other solutes</a:t>
            </a:r>
          </a:p>
        </p:txBody>
      </p:sp>
    </p:spTree>
    <p:extLst>
      <p:ext uri="{BB962C8B-B14F-4D97-AF65-F5344CB8AC3E}">
        <p14:creationId xmlns:p14="http://schemas.microsoft.com/office/powerpoint/2010/main" val="3959745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metabolic machinery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chemical substances such as </a:t>
            </a:r>
            <a:r>
              <a:rPr lang="en-US" dirty="0" err="1" smtClean="0">
                <a:solidFill>
                  <a:schemeClr val="tx1"/>
                </a:solidFill>
              </a:rPr>
              <a:t>glycosomes</a:t>
            </a:r>
            <a:r>
              <a:rPr lang="en-US" dirty="0" smtClean="0">
                <a:solidFill>
                  <a:schemeClr val="tx1"/>
                </a:solidFill>
              </a:rPr>
              <a:t>, glycogen granules, and pigment</a:t>
            </a:r>
          </a:p>
        </p:txBody>
      </p:sp>
    </p:spTree>
    <p:extLst>
      <p:ext uri="{BB962C8B-B14F-4D97-AF65-F5344CB8AC3E}">
        <p14:creationId xmlns:p14="http://schemas.microsoft.com/office/powerpoint/2010/main" val="3716467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Cytoplasmic Organelles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Specialized cellular compartments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Mitochondria, peroxisomes, lysosomes, endoplasmic reticulum, and Golgi apparatus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Cytoskeleton, centrioles, and ribosomes</a:t>
            </a:r>
          </a:p>
        </p:txBody>
      </p:sp>
    </p:spTree>
    <p:extLst>
      <p:ext uri="{BB962C8B-B14F-4D97-AF65-F5344CB8AC3E}">
        <p14:creationId xmlns:p14="http://schemas.microsoft.com/office/powerpoint/2010/main" val="791802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1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Mitochondria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Double membrane structure with shelf-like cristae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718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Ribosomes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46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Granules containing protein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Site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Free ribosomes synthesize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Membrane-bound ribosomes synthesize proteins to be _</a:t>
            </a:r>
          </a:p>
        </p:txBody>
      </p:sp>
    </p:spTree>
    <p:extLst>
      <p:ext uri="{BB962C8B-B14F-4D97-AF65-F5344CB8AC3E}">
        <p14:creationId xmlns:p14="http://schemas.microsoft.com/office/powerpoint/2010/main" val="34086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Endoplasmic Reticulum (ER)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5438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Interconnected tubes and parallel membranes enclosing cisternae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Continuous with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Two varieties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6740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Rough (ER)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4676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External surface studded with ribosomes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Manufactures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Responsible for the synthesis of _</a:t>
            </a:r>
          </a:p>
        </p:txBody>
      </p:sp>
    </p:spTree>
    <p:extLst>
      <p:ext uri="{BB962C8B-B14F-4D97-AF65-F5344CB8AC3E}">
        <p14:creationId xmlns:p14="http://schemas.microsoft.com/office/powerpoint/2010/main" val="444927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Smooth ER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543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Tubules arranged in a looping network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Catalyzes the following reactions in various organs of the body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liver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breakdown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detoxification of drugs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testes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synthesis of steroid-based hormones:  _</a:t>
            </a:r>
          </a:p>
        </p:txBody>
      </p:sp>
    </p:spTree>
    <p:extLst>
      <p:ext uri="{BB962C8B-B14F-4D97-AF65-F5344CB8AC3E}">
        <p14:creationId xmlns:p14="http://schemas.microsoft.com/office/powerpoint/2010/main" val="2008282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Golgi Apparatus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Stacked and flattened membranous sacs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Functions in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Concentration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Transport vessels from the ER fuse with the </a:t>
            </a:r>
            <a:r>
              <a:rPr lang="en-US" dirty="0" err="1" smtClean="0">
                <a:solidFill>
                  <a:schemeClr val="tx1"/>
                </a:solidFill>
              </a:rPr>
              <a:t>cis</a:t>
            </a:r>
            <a:r>
              <a:rPr lang="en-US" dirty="0" smtClean="0">
                <a:solidFill>
                  <a:schemeClr val="tx1"/>
                </a:solidFill>
              </a:rPr>
              <a:t> face of the Golgi apparatus</a:t>
            </a:r>
          </a:p>
        </p:txBody>
      </p:sp>
    </p:spTree>
    <p:extLst>
      <p:ext uri="{BB962C8B-B14F-4D97-AF65-F5344CB8AC3E}">
        <p14:creationId xmlns:p14="http://schemas.microsoft.com/office/powerpoint/2010/main" val="2236752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Golgi Apparatus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Proteins then pass through the Golgi apparatus to the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Secretory vesicles leave the trans face of the Golgi stack and move to designated parts of the cell</a:t>
            </a:r>
          </a:p>
        </p:txBody>
      </p:sp>
    </p:spTree>
    <p:extLst>
      <p:ext uri="{BB962C8B-B14F-4D97-AF65-F5344CB8AC3E}">
        <p14:creationId xmlns:p14="http://schemas.microsoft.com/office/powerpoint/2010/main" val="43450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Plasma Membrane</a:t>
            </a:r>
          </a:p>
        </p:txBody>
      </p:sp>
      <p:sp>
        <p:nvSpPr>
          <p:cNvPr id="15155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7467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Bimolecular layer of lipids and proteins in a constantly changing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Plays a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Separates intracellular fluid (ICF) from extracellular fluid (ECF)</a:t>
            </a:r>
          </a:p>
        </p:txBody>
      </p:sp>
    </p:spTree>
    <p:extLst>
      <p:ext uri="{BB962C8B-B14F-4D97-AF65-F5344CB8AC3E}">
        <p14:creationId xmlns:p14="http://schemas.microsoft.com/office/powerpoint/2010/main" val="37132351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Lysosomes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Spherical membranous bags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Digest ingested bacteria, viruses, and toxins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Degrade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Breakdown </a:t>
            </a:r>
            <a:r>
              <a:rPr lang="en-US" dirty="0" err="1" smtClean="0">
                <a:solidFill>
                  <a:schemeClr val="tx1"/>
                </a:solidFill>
              </a:rPr>
              <a:t>nonuseful</a:t>
            </a:r>
            <a:r>
              <a:rPr lang="en-US" dirty="0" smtClean="0">
                <a:solidFill>
                  <a:schemeClr val="tx1"/>
                </a:solidFill>
              </a:rPr>
              <a:t> tissue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Breakdown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Secretory lysosomes are found in _</a:t>
            </a:r>
          </a:p>
        </p:txBody>
      </p:sp>
    </p:spTree>
    <p:extLst>
      <p:ext uri="{BB962C8B-B14F-4D97-AF65-F5344CB8AC3E}">
        <p14:creationId xmlns:p14="http://schemas.microsoft.com/office/powerpoint/2010/main" val="165259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Peroxisomes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Membranous sacs containing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 harmful or toxic substances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Neutralize dangerous free radicals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Free radicals – highly reactive chemicals with unpaired electrons (i.e., 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4902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Cytoskeleton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“skeleton”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______________________________, elaborate series of rods running through the cytosol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Consists of _</a:t>
            </a:r>
          </a:p>
        </p:txBody>
      </p:sp>
    </p:spTree>
    <p:extLst>
      <p:ext uri="{BB962C8B-B14F-4D97-AF65-F5344CB8AC3E}">
        <p14:creationId xmlns:p14="http://schemas.microsoft.com/office/powerpoint/2010/main" val="402086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Centrioles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Small barrel-shaped organelles located in the centrosome near the nucleus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Pinwheel array of nine triplets of microtubules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 the bases _</a:t>
            </a:r>
          </a:p>
        </p:txBody>
      </p:sp>
    </p:spTree>
    <p:extLst>
      <p:ext uri="{BB962C8B-B14F-4D97-AF65-F5344CB8AC3E}">
        <p14:creationId xmlns:p14="http://schemas.microsoft.com/office/powerpoint/2010/main" val="3641991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Cilia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Whip-like, motile cellular extensions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6999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Nucleus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1"/>
            <a:ext cx="7620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Contains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Gene-containing control center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Contains the genetic library with blueprints for nearly all cellular proteins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Dictates the _</a:t>
            </a:r>
          </a:p>
        </p:txBody>
      </p:sp>
    </p:spTree>
    <p:extLst>
      <p:ext uri="{BB962C8B-B14F-4D97-AF65-F5344CB8AC3E}">
        <p14:creationId xmlns:p14="http://schemas.microsoft.com/office/powerpoint/2010/main" val="300715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Nuclear Envelope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_______________________________ double membrane barrier containing pores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Encloses jellylike _</a:t>
            </a:r>
          </a:p>
        </p:txBody>
      </p:sp>
    </p:spTree>
    <p:extLst>
      <p:ext uri="{BB962C8B-B14F-4D97-AF65-F5344CB8AC3E}">
        <p14:creationId xmlns:p14="http://schemas.microsoft.com/office/powerpoint/2010/main" val="18390133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Nuclear Envelope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Outer membrane is ______________________________________ and is studded with ribosomes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Inner membrane is lined with the nuclear lamina,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______________________________________ regulates transport of large molecules into and out of the nucleus</a:t>
            </a:r>
          </a:p>
        </p:txBody>
      </p:sp>
    </p:spTree>
    <p:extLst>
      <p:ext uri="{BB962C8B-B14F-4D97-AF65-F5344CB8AC3E}">
        <p14:creationId xmlns:p14="http://schemas.microsoft.com/office/powerpoint/2010/main" val="23942556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Nucleoli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Dark-staining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Site of _</a:t>
            </a:r>
          </a:p>
        </p:txBody>
      </p:sp>
    </p:spTree>
    <p:extLst>
      <p:ext uri="{BB962C8B-B14F-4D97-AF65-F5344CB8AC3E}">
        <p14:creationId xmlns:p14="http://schemas.microsoft.com/office/powerpoint/2010/main" val="33771350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Chromatin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391400" cy="38862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Threadlike strands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 condensed, </a:t>
            </a:r>
            <a:r>
              <a:rPr lang="en-US" dirty="0" err="1" smtClean="0">
                <a:solidFill>
                  <a:schemeClr val="tx1"/>
                </a:solidFill>
              </a:rPr>
              <a:t>barlike</a:t>
            </a:r>
            <a:r>
              <a:rPr lang="en-US" dirty="0" smtClean="0">
                <a:solidFill>
                  <a:schemeClr val="tx1"/>
                </a:solidFill>
              </a:rPr>
              <a:t> bodies of _</a:t>
            </a:r>
          </a:p>
        </p:txBody>
      </p:sp>
    </p:spTree>
    <p:extLst>
      <p:ext uri="{BB962C8B-B14F-4D97-AF65-F5344CB8AC3E}">
        <p14:creationId xmlns:p14="http://schemas.microsoft.com/office/powerpoint/2010/main" val="250775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Membrane Proteins</a:t>
            </a:r>
          </a:p>
        </p:txBody>
      </p:sp>
      <p:sp>
        <p:nvSpPr>
          <p:cNvPr id="1536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74676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Firmly inserted into the membrane (most are </a:t>
            </a:r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Functions: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Transport proteins (channels and carriers), enzymes, or _</a:t>
            </a:r>
          </a:p>
        </p:txBody>
      </p:sp>
    </p:spTree>
    <p:extLst>
      <p:ext uri="{BB962C8B-B14F-4D97-AF65-F5344CB8AC3E}">
        <p14:creationId xmlns:p14="http://schemas.microsoft.com/office/powerpoint/2010/main" val="124342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Cycle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23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Growth (G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), synthesis (S), growth (G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Mitosis and cytokinesis</a:t>
            </a:r>
          </a:p>
        </p:txBody>
      </p:sp>
    </p:spTree>
    <p:extLst>
      <p:ext uri="{BB962C8B-B14F-4D97-AF65-F5344CB8AC3E}">
        <p14:creationId xmlns:p14="http://schemas.microsoft.com/office/powerpoint/2010/main" val="36900605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Interphase:  DNA Replication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helices begin unwinding from the nucleosomes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 untwists the double helix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Each nucleotide strand __________________________________ for building a new complementary strand</a:t>
            </a:r>
          </a:p>
        </p:txBody>
      </p:sp>
    </p:spTree>
    <p:extLst>
      <p:ext uri="{BB962C8B-B14F-4D97-AF65-F5344CB8AC3E}">
        <p14:creationId xmlns:p14="http://schemas.microsoft.com/office/powerpoint/2010/main" val="10228365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DNA Replication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uses _____________________________ to begin DNA synthesis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 continues from the primer and adds complementary nucleotides to the template </a:t>
            </a:r>
          </a:p>
        </p:txBody>
      </p:sp>
    </p:spTree>
    <p:extLst>
      <p:ext uri="{BB962C8B-B14F-4D97-AF65-F5344CB8AC3E}">
        <p14:creationId xmlns:p14="http://schemas.microsoft.com/office/powerpoint/2010/main" val="8182371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DNA Replication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Since DNA polymerase only works _</a:t>
            </a:r>
          </a:p>
          <a:p>
            <a:pPr lvl="1">
              <a:buFont typeface="Arial" charset="0"/>
              <a:buChar char="–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A continuous leading strand is synthesized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A discontinuous lagging strand is synthesized</a:t>
            </a:r>
          </a:p>
          <a:p>
            <a:pPr lvl="1">
              <a:buFont typeface="Arial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 splices together the short segments of the discontinuous strand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Two new telomeres are also synthesized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process is called _</a:t>
            </a:r>
          </a:p>
        </p:txBody>
      </p:sp>
    </p:spTree>
    <p:extLst>
      <p:ext uri="{BB962C8B-B14F-4D97-AF65-F5344CB8AC3E}">
        <p14:creationId xmlns:p14="http://schemas.microsoft.com/office/powerpoint/2010/main" val="351378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Membrane Proteins</a:t>
            </a:r>
          </a:p>
        </p:txBody>
      </p:sp>
      <p:sp>
        <p:nvSpPr>
          <p:cNvPr id="154627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001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Loosely attached to integral proteins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Include 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________________________on intracellular surface and glycoproteins on extracellular surface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Functions: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________________________________, motor proteins, cell-to-cell links, provide support on intracellular surface, and form part of </a:t>
            </a:r>
            <a:r>
              <a:rPr lang="en-US" dirty="0" err="1" smtClean="0">
                <a:solidFill>
                  <a:schemeClr val="tx1"/>
                </a:solidFill>
              </a:rPr>
              <a:t>glycocalyx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1201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Membrane Proteins</a:t>
            </a:r>
          </a:p>
        </p:txBody>
      </p:sp>
      <p:sp>
        <p:nvSpPr>
          <p:cNvPr id="15565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________________________________ for signal transduction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Attachment to cytoskeleton and extracellular matrix</a:t>
            </a:r>
          </a:p>
        </p:txBody>
      </p:sp>
    </p:spTree>
    <p:extLst>
      <p:ext uri="{BB962C8B-B14F-4D97-AF65-F5344CB8AC3E}">
        <p14:creationId xmlns:p14="http://schemas.microsoft.com/office/powerpoint/2010/main" val="171601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1201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Membrane Proteins</a:t>
            </a:r>
          </a:p>
        </p:txBody>
      </p:sp>
      <p:sp>
        <p:nvSpPr>
          <p:cNvPr id="15974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137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Membrane Junctions</a:t>
            </a:r>
          </a:p>
        </p:txBody>
      </p:sp>
      <p:sp>
        <p:nvSpPr>
          <p:cNvPr id="16384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Three types: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5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1145</Words>
  <Application>Microsoft Office PowerPoint</Application>
  <PresentationFormat>On-screen Show (4:3)</PresentationFormat>
  <Paragraphs>339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Cell Theory</vt:lpstr>
      <vt:lpstr>Cell Diversity</vt:lpstr>
      <vt:lpstr>Generalized Cell</vt:lpstr>
      <vt:lpstr>Plasma Membrane</vt:lpstr>
      <vt:lpstr>Membrane Proteins</vt:lpstr>
      <vt:lpstr>Membrane Proteins</vt:lpstr>
      <vt:lpstr>Functions of Membrane Proteins</vt:lpstr>
      <vt:lpstr>Functions of Membrane Proteins</vt:lpstr>
      <vt:lpstr> Membrane Junctions</vt:lpstr>
      <vt:lpstr>Membrane Junctions: Tight Junctions</vt:lpstr>
      <vt:lpstr>Membrane Junctions:  Desmosomes</vt:lpstr>
      <vt:lpstr>Membrane Junctions: Gap Junctions</vt:lpstr>
      <vt:lpstr>Membrane Transport</vt:lpstr>
      <vt:lpstr>Types of Membrane Transport</vt:lpstr>
      <vt:lpstr>Passive Processes</vt:lpstr>
      <vt:lpstr>Passive Processes: Simple Diffusion</vt:lpstr>
      <vt:lpstr>Passive Processes: Facilitated Diffusion</vt:lpstr>
      <vt:lpstr>Facilitated Diffusion Using Carrier Proteins</vt:lpstr>
      <vt:lpstr>Facilitated Diffusion Using Channel Proteins</vt:lpstr>
      <vt:lpstr>Passive Processes: Osmosis</vt:lpstr>
      <vt:lpstr>Passive Processes: Osmosis</vt:lpstr>
      <vt:lpstr>Tonicity</vt:lpstr>
      <vt:lpstr>Membrane Transport: Active Processes</vt:lpstr>
      <vt:lpstr>Active Transport</vt:lpstr>
      <vt:lpstr>Vesicular Transport</vt:lpstr>
      <vt:lpstr>Vesicular Transport</vt:lpstr>
      <vt:lpstr>Endocytosis and Transcytosis</vt:lpstr>
      <vt:lpstr>Endocytosis</vt:lpstr>
      <vt:lpstr>Exocytosis</vt:lpstr>
      <vt:lpstr>Cytoplasm</vt:lpstr>
      <vt:lpstr>Cytoplasm</vt:lpstr>
      <vt:lpstr>Cytoplasmic Organelles</vt:lpstr>
      <vt:lpstr>Mitochondria</vt:lpstr>
      <vt:lpstr>Ribosomes</vt:lpstr>
      <vt:lpstr>Endoplasmic Reticulum (ER)</vt:lpstr>
      <vt:lpstr>Rough (ER)</vt:lpstr>
      <vt:lpstr>Smooth ER</vt:lpstr>
      <vt:lpstr>Golgi Apparatus</vt:lpstr>
      <vt:lpstr>Golgi Apparatus</vt:lpstr>
      <vt:lpstr>Lysosomes</vt:lpstr>
      <vt:lpstr>Peroxisomes</vt:lpstr>
      <vt:lpstr>Cytoskeleton</vt:lpstr>
      <vt:lpstr>Centrioles</vt:lpstr>
      <vt:lpstr>Cilia</vt:lpstr>
      <vt:lpstr>Nucleus</vt:lpstr>
      <vt:lpstr>Nuclear Envelope</vt:lpstr>
      <vt:lpstr>Nuclear Envelope</vt:lpstr>
      <vt:lpstr>Nucleoli</vt:lpstr>
      <vt:lpstr>Chromatin</vt:lpstr>
      <vt:lpstr>Cell Cycle</vt:lpstr>
      <vt:lpstr>Interphase:  DNA Replication</vt:lpstr>
      <vt:lpstr>DNA Replication</vt:lpstr>
      <vt:lpstr>DNA Replication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</dc:title>
  <dc:creator>bawargo</dc:creator>
  <cp:lastModifiedBy>bawargo</cp:lastModifiedBy>
  <cp:revision>1</cp:revision>
  <dcterms:created xsi:type="dcterms:W3CDTF">2012-08-14T15:16:22Z</dcterms:created>
  <dcterms:modified xsi:type="dcterms:W3CDTF">2012-08-14T15:19:34Z</dcterms:modified>
</cp:coreProperties>
</file>