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45C3C-D656-49FF-887A-1175E964A70C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B01B4-4940-48E0-A57C-DC1548E2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676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7861A-BD00-4654-9911-AEA39AC1E204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73CB2-1A27-4A76-9576-90A2138FA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619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73CB2-1A27-4A76-9576-90A2138FA7A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89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73CB2-1A27-4A76-9576-90A2138FA7A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8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7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7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4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5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6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CF41-FD35-48D1-A662-5548A126EC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B15F-CBF4-47FA-BD6D-527AE4B5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 Division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Essential for body growth and tissue repair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Mitosis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Cytokinesis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76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Roles of the Three Types of RNA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carries the genetic information from DNA in the nucleus to the ribosomes in the cytoplasm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bound to amino acids base pair with the codons of mRNA at the ribosome to begin the process of protein synthesis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 a structural component of ribosomes</a:t>
            </a:r>
          </a:p>
        </p:txBody>
      </p:sp>
    </p:spTree>
    <p:extLst>
      <p:ext uri="{BB962C8B-B14F-4D97-AF65-F5344CB8AC3E}">
        <p14:creationId xmlns:p14="http://schemas.microsoft.com/office/powerpoint/2010/main" val="9570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Transcription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Transfer of information _</a:t>
            </a:r>
          </a:p>
        </p:txBody>
      </p:sp>
    </p:spTree>
    <p:extLst>
      <p:ext uri="{BB962C8B-B14F-4D97-AF65-F5344CB8AC3E}">
        <p14:creationId xmlns:p14="http://schemas.microsoft.com/office/powerpoint/2010/main" val="412993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Transcription: RNA Polymerase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enzyme that oversees the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 the DNA template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Joins these RNA nucleotides together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Encodes a termination signal to stop transcription</a:t>
            </a:r>
          </a:p>
        </p:txBody>
      </p:sp>
    </p:spTree>
    <p:extLst>
      <p:ext uri="{BB962C8B-B14F-4D97-AF65-F5344CB8AC3E}">
        <p14:creationId xmlns:p14="http://schemas.microsoft.com/office/powerpoint/2010/main" val="159424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4290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Genetic Code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 code for amino acids according to a genetic code</a:t>
            </a:r>
          </a:p>
        </p:txBody>
      </p:sp>
    </p:spTree>
    <p:extLst>
      <p:ext uri="{BB962C8B-B14F-4D97-AF65-F5344CB8AC3E}">
        <p14:creationId xmlns:p14="http://schemas.microsoft.com/office/powerpoint/2010/main" val="381921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8588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Information Transfer from DNA to RNA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 are transcribed into _________________________________by RNA polymerase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Codons base pair with ______________________________ at the ribosomes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Amino acids are ___________________________________ at the ribosomes to form polypeptide chains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_________________________________________________ are used in initiating and ending translation</a:t>
            </a:r>
          </a:p>
        </p:txBody>
      </p:sp>
    </p:spTree>
    <p:extLst>
      <p:ext uri="{BB962C8B-B14F-4D97-AF65-F5344CB8AC3E}">
        <p14:creationId xmlns:p14="http://schemas.microsoft.com/office/powerpoint/2010/main" val="2270410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Tissue: The Living Fabric</a:t>
            </a:r>
            <a:endParaRPr lang="en-US" sz="31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47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Tissues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Groups of cells similar in structure and function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four types of tissues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366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Epithelial Membranes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239000" cy="4297363"/>
          </a:xfrm>
        </p:spPr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Cutaneous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Mucus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(e.g., digestive and respiratory tracts)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Serous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moist membranes found in _</a:t>
            </a:r>
          </a:p>
        </p:txBody>
      </p:sp>
    </p:spTree>
    <p:extLst>
      <p:ext uri="{BB962C8B-B14F-4D97-AF65-F5344CB8AC3E}">
        <p14:creationId xmlns:p14="http://schemas.microsoft.com/office/powerpoint/2010/main" val="3365198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Epithelial Tissue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Cellularity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composed almost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Special contacts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form continuous sheets held together by _</a:t>
            </a:r>
          </a:p>
        </p:txBody>
      </p:sp>
    </p:spTree>
    <p:extLst>
      <p:ext uri="{BB962C8B-B14F-4D97-AF65-F5344CB8AC3E}">
        <p14:creationId xmlns:p14="http://schemas.microsoft.com/office/powerpoint/2010/main" val="2224293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Epithelial Tissue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reticular and basal </a:t>
            </a:r>
            <a:r>
              <a:rPr lang="en-US" dirty="0" err="1" smtClean="0">
                <a:solidFill>
                  <a:schemeClr val="tx1"/>
                </a:solidFill>
              </a:rPr>
              <a:t>laminae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 but innervated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contains ____________________________________ but supplied by nerve fibers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rapidly replaces lost cells by cell division</a:t>
            </a:r>
          </a:p>
        </p:txBody>
      </p:sp>
    </p:spTree>
    <p:extLst>
      <p:ext uri="{BB962C8B-B14F-4D97-AF65-F5344CB8AC3E}">
        <p14:creationId xmlns:p14="http://schemas.microsoft.com/office/powerpoint/2010/main" val="225285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phases of mitosis are: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56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Classification of Epithelia</a:t>
            </a:r>
          </a:p>
        </p:txBody>
      </p:sp>
      <p:sp>
        <p:nvSpPr>
          <p:cNvPr id="243715" name="Content Placeholder 2"/>
          <p:cNvSpPr>
            <a:spLocks noGrp="1"/>
          </p:cNvSpPr>
          <p:nvPr>
            <p:ph idx="1"/>
          </p:nvPr>
        </p:nvSpPr>
        <p:spPr>
          <a:xfrm>
            <a:off x="838200" y="2119313"/>
            <a:ext cx="41910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Squamous, cuboidal, or columnar</a:t>
            </a:r>
          </a:p>
        </p:txBody>
      </p:sp>
      <p:pic>
        <p:nvPicPr>
          <p:cNvPr id="2437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25146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93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Epithelia: Simple Squamous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9248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Single layer _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disc-shaped nuclei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Functions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Provide a slick, friction-reducing lining in lymphatic and cardiovascular systems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Present in the kidney glomeruli, lining of heart, blood vessels, lymphatic vessels, and serosa</a:t>
            </a:r>
          </a:p>
        </p:txBody>
      </p:sp>
    </p:spTree>
    <p:extLst>
      <p:ext uri="{BB962C8B-B14F-4D97-AF65-F5344CB8AC3E}">
        <p14:creationId xmlns:p14="http://schemas.microsoft.com/office/powerpoint/2010/main" val="402878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Epithelia: Simple Cuboidal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9313"/>
            <a:ext cx="7848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Single layer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 in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Present in kidney tubules, ducts and secretory portions of small glands, and ovary surface</a:t>
            </a:r>
          </a:p>
        </p:txBody>
      </p:sp>
    </p:spTree>
    <p:extLst>
      <p:ext uri="{BB962C8B-B14F-4D97-AF65-F5344CB8AC3E}">
        <p14:creationId xmlns:p14="http://schemas.microsoft.com/office/powerpoint/2010/main" val="662979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762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Epithelia: Simple Columnar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467600" cy="4267200"/>
          </a:xfrm>
        </p:spPr>
        <p:txBody>
          <a:bodyPr rtlCol="0"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Single layer of _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 in absorption and secretion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Nonciliated</a:t>
            </a:r>
            <a:r>
              <a:rPr lang="en-US" dirty="0" smtClean="0">
                <a:solidFill>
                  <a:schemeClr val="tx1"/>
                </a:solidFill>
              </a:rPr>
              <a:t> type line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digestive tract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gallbladder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Ciliated type line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small bronchi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uterine tubes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some regions of the uterus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Cilia help move substances through internal passageways</a:t>
            </a:r>
          </a:p>
        </p:txBody>
      </p:sp>
    </p:spTree>
    <p:extLst>
      <p:ext uri="{BB962C8B-B14F-4D97-AF65-F5344CB8AC3E}">
        <p14:creationId xmlns:p14="http://schemas.microsoft.com/office/powerpoint/2010/main" val="2957211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20000" cy="685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Epithelia: Pseudostratified Columnar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Single layer of cells with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Nuclei are seen at different layers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 in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propulsion of mucus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 in the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trachea (ciliated)</a:t>
            </a:r>
          </a:p>
        </p:txBody>
      </p:sp>
    </p:spTree>
    <p:extLst>
      <p:ext uri="{BB962C8B-B14F-4D97-AF65-F5344CB8AC3E}">
        <p14:creationId xmlns:p14="http://schemas.microsoft.com/office/powerpoint/2010/main" val="3305233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8382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Epithelia: Stratified Squamous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19313"/>
            <a:ext cx="7772400" cy="405288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 composed of several layers of cells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 in ___________________________ of underlying areas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external part of the skin’s epidermis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keratinized cells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linings of the _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Non-keratinized cells</a:t>
            </a:r>
          </a:p>
        </p:txBody>
      </p:sp>
    </p:spTree>
    <p:extLst>
      <p:ext uri="{BB962C8B-B14F-4D97-AF65-F5344CB8AC3E}">
        <p14:creationId xmlns:p14="http://schemas.microsoft.com/office/powerpoint/2010/main" val="4059158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Epithelia: Stratified Cuboidal and Columnar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Stratified cuboidal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some _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Typically two cell layers thick</a:t>
            </a:r>
          </a:p>
        </p:txBody>
      </p:sp>
    </p:spTree>
    <p:extLst>
      <p:ext uri="{BB962C8B-B14F-4D97-AF65-F5344CB8AC3E}">
        <p14:creationId xmlns:p14="http://schemas.microsoft.com/office/powerpoint/2010/main" val="3141541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Epithelia: Stratified Cuboidal and Columnar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Limited distribution in the body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the pharynx, male urethra, and lining some glandular ducts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Also occurs at ________________________________ between two other types of epithelia</a:t>
            </a:r>
          </a:p>
        </p:txBody>
      </p:sp>
    </p:spTree>
    <p:extLst>
      <p:ext uri="{BB962C8B-B14F-4D97-AF65-F5344CB8AC3E}">
        <p14:creationId xmlns:p14="http://schemas.microsoft.com/office/powerpoint/2010/main" val="3024976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Epithelia: Transitional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Several cell layers, basal cells are cuboidal, surface cells are dome shaped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Lines the urinary bladder, ureters, and part of the urethra</a:t>
            </a:r>
          </a:p>
        </p:txBody>
      </p:sp>
    </p:spTree>
    <p:extLst>
      <p:ext uri="{BB962C8B-B14F-4D97-AF65-F5344CB8AC3E}">
        <p14:creationId xmlns:p14="http://schemas.microsoft.com/office/powerpoint/2010/main" val="1162281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Epithelia: Glandular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gland is one or more cells that makes and secretes an aqueous fluid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Classified by: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Site of product release</a:t>
            </a:r>
          </a:p>
          <a:p>
            <a:pPr lvl="2" indent="-273050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Relative number of cells forming the gland </a:t>
            </a:r>
          </a:p>
          <a:p>
            <a:pPr lvl="2" indent="-273050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536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Cytokinesis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________________________________ formed in ________________________________ by contractile ring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Cytoplasm is pinched into two parts after mitosis ends</a:t>
            </a:r>
          </a:p>
        </p:txBody>
      </p:sp>
    </p:spTree>
    <p:extLst>
      <p:ext uri="{BB962C8B-B14F-4D97-AF65-F5344CB8AC3E}">
        <p14:creationId xmlns:p14="http://schemas.microsoft.com/office/powerpoint/2010/main" val="1980815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Endocrine Glands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Ductless glands that produce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Secretions include amino acids, proteins, glycoproteins, and steroids</a:t>
            </a:r>
          </a:p>
        </p:txBody>
      </p:sp>
    </p:spTree>
    <p:extLst>
      <p:ext uri="{BB962C8B-B14F-4D97-AF65-F5344CB8AC3E}">
        <p14:creationId xmlns:p14="http://schemas.microsoft.com/office/powerpoint/2010/main" val="1816833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Exocrine Glands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91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Secrete products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onto _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into _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Examples include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mucus, sweat, _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The only important _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Multicellular exocrine glands are composed of a _</a:t>
            </a:r>
          </a:p>
        </p:txBody>
      </p:sp>
    </p:spTree>
    <p:extLst>
      <p:ext uri="{BB962C8B-B14F-4D97-AF65-F5344CB8AC3E}">
        <p14:creationId xmlns:p14="http://schemas.microsoft.com/office/powerpoint/2010/main" val="655038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28600"/>
            <a:ext cx="73914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Modes of Secretion</a:t>
            </a:r>
          </a:p>
        </p:txBody>
      </p:sp>
      <p:sp>
        <p:nvSpPr>
          <p:cNvPr id="25600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products are secreted by exocytosis (e.g., pancreas, sweat, and salivary glands)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products are secreted by the rupture of gland cells (e.g., sebaceous glands)</a:t>
            </a:r>
          </a:p>
        </p:txBody>
      </p:sp>
    </p:spTree>
    <p:extLst>
      <p:ext uri="{BB962C8B-B14F-4D97-AF65-F5344CB8AC3E}">
        <p14:creationId xmlns:p14="http://schemas.microsoft.com/office/powerpoint/2010/main" val="2119380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Connective Tissue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Found throughout the body; most abundant and widely distributed in primary tissues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322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12017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 of Connective Tissue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Protection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5777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Characteristics of Connective Tissue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Connective tissues have: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Nonliving extracellular matrix, consisting of ground substance and fibers </a:t>
            </a:r>
          </a:p>
        </p:txBody>
      </p:sp>
    </p:spTree>
    <p:extLst>
      <p:ext uri="{BB962C8B-B14F-4D97-AF65-F5344CB8AC3E}">
        <p14:creationId xmlns:p14="http://schemas.microsoft.com/office/powerpoint/2010/main" val="1372095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Structural Elements of Connective Tissue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unstructured material that fills the space between cells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collagen, elastic, or reticular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fibroblasts, </a:t>
            </a:r>
            <a:r>
              <a:rPr lang="en-US" dirty="0" err="1" smtClean="0">
                <a:solidFill>
                  <a:schemeClr val="tx1"/>
                </a:solidFill>
              </a:rPr>
              <a:t>chondroblasts</a:t>
            </a:r>
            <a:r>
              <a:rPr lang="en-US" dirty="0" smtClean="0">
                <a:solidFill>
                  <a:schemeClr val="tx1"/>
                </a:solidFill>
              </a:rPr>
              <a:t>, osteoblasts, and hematopoietic stem cells</a:t>
            </a:r>
          </a:p>
        </p:txBody>
      </p:sp>
    </p:spTree>
    <p:extLst>
      <p:ext uri="{BB962C8B-B14F-4D97-AF65-F5344CB8AC3E}">
        <p14:creationId xmlns:p14="http://schemas.microsoft.com/office/powerpoint/2010/main" val="8754025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Ground Substance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Interstitial (tissue) fluid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Proteoglycans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Functions as a ___________________________________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through which ___________________________________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between blood capillaries and cells</a:t>
            </a:r>
          </a:p>
        </p:txBody>
      </p:sp>
    </p:spTree>
    <p:extLst>
      <p:ext uri="{BB962C8B-B14F-4D97-AF65-F5344CB8AC3E}">
        <p14:creationId xmlns:p14="http://schemas.microsoft.com/office/powerpoint/2010/main" val="1352903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Fibers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tough; provides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long, thin fibers that allow for stretch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_______________________________ collagenous fibers that form delicate networks</a:t>
            </a:r>
          </a:p>
        </p:txBody>
      </p:sp>
    </p:spTree>
    <p:extLst>
      <p:ext uri="{BB962C8B-B14F-4D97-AF65-F5344CB8AC3E}">
        <p14:creationId xmlns:p14="http://schemas.microsoft.com/office/powerpoint/2010/main" val="1471071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91400" cy="42672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Fibroblasts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Chondroblasts</a:t>
            </a:r>
            <a:endParaRPr lang="en-US" dirty="0" smtClean="0">
              <a:solidFill>
                <a:schemeClr val="tx1"/>
              </a:solidFill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Osteoblasts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Hematopoietic stem cells 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White blood cells, plasma cells, macrophages, and mast cells</a:t>
            </a:r>
          </a:p>
        </p:txBody>
      </p:sp>
    </p:spTree>
    <p:extLst>
      <p:ext uri="{BB962C8B-B14F-4D97-AF65-F5344CB8AC3E}">
        <p14:creationId xmlns:p14="http://schemas.microsoft.com/office/powerpoint/2010/main" val="195910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Early and Late Prophase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Asters are seen as chromatin condenses into chromosomes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Centriole pairs separate and the _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642938" y="4516438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780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Connective Tissue Proper: Loose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19313"/>
            <a:ext cx="8229600" cy="43576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Gel-like matrix with _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Fibroblasts, macrophages, mast cells, and some white blood cells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Widely distributed throughout the body</a:t>
            </a:r>
          </a:p>
        </p:txBody>
      </p:sp>
    </p:spTree>
    <p:extLst>
      <p:ext uri="{BB962C8B-B14F-4D97-AF65-F5344CB8AC3E}">
        <p14:creationId xmlns:p14="http://schemas.microsoft.com/office/powerpoint/2010/main" val="9208386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Connective Tissue Proper: Loose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closely packed _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insulates against heat loss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supports and protects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under skin, ___________________________, within abdomen, and in breasts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Local fat deposits serve nutrient needs of highly active organs </a:t>
            </a:r>
          </a:p>
        </p:txBody>
      </p:sp>
    </p:spTree>
    <p:extLst>
      <p:ext uri="{BB962C8B-B14F-4D97-AF65-F5344CB8AC3E}">
        <p14:creationId xmlns:p14="http://schemas.microsoft.com/office/powerpoint/2010/main" val="15303752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Connective Tissue Proper: Loose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5719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Loose ground substance with reticular fibers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Reticular cells lie in a fiber network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Forms a __________________________________, or </a:t>
            </a:r>
            <a:r>
              <a:rPr lang="en-US" dirty="0" err="1" smtClean="0">
                <a:solidFill>
                  <a:schemeClr val="tx1"/>
                </a:solidFill>
              </a:rPr>
              <a:t>stroma</a:t>
            </a:r>
            <a:r>
              <a:rPr lang="en-US" dirty="0" smtClean="0">
                <a:solidFill>
                  <a:schemeClr val="tx1"/>
                </a:solidFill>
              </a:rPr>
              <a:t>, that supports other cell types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_______________________________, bone marrow, and the spleen</a:t>
            </a:r>
          </a:p>
        </p:txBody>
      </p:sp>
    </p:spTree>
    <p:extLst>
      <p:ext uri="{BB962C8B-B14F-4D97-AF65-F5344CB8AC3E}">
        <p14:creationId xmlns:p14="http://schemas.microsoft.com/office/powerpoint/2010/main" val="1063684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0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Connective Tissue Proper: Dense Regular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05800" cy="4571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few elastic fibers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Major cell type is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Attaches muscles to bone or to other muscles, and bone to bone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4550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Connective Tissue Proper: Dense Irregular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9313"/>
            <a:ext cx="83058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Irregularly arranged collagen fibers with some elastic fibers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Major cell type is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Withstands tension in many directions providing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Found in the _______________________, </a:t>
            </a:r>
            <a:r>
              <a:rPr lang="en-US" dirty="0" err="1" smtClean="0">
                <a:solidFill>
                  <a:schemeClr val="tx1"/>
                </a:solidFill>
              </a:rPr>
              <a:t>submucosa</a:t>
            </a:r>
            <a:r>
              <a:rPr lang="en-US" dirty="0" smtClean="0">
                <a:solidFill>
                  <a:schemeClr val="tx1"/>
                </a:solidFill>
              </a:rPr>
              <a:t> of the digestive tract, _</a:t>
            </a:r>
          </a:p>
        </p:txBody>
      </p:sp>
    </p:spTree>
    <p:extLst>
      <p:ext uri="{BB962C8B-B14F-4D97-AF65-F5344CB8AC3E}">
        <p14:creationId xmlns:p14="http://schemas.microsoft.com/office/powerpoint/2010/main" val="20626015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Connective Tissue: Hyaline Cartilage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924800" cy="42672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______________________________, firm matrix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network of _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Chondrocytes lie in _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Supports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reinforces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Forms the _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Found in embryonic skeleton, the end of long bones, nose, trachea, and larynx</a:t>
            </a:r>
          </a:p>
        </p:txBody>
      </p:sp>
    </p:spTree>
    <p:extLst>
      <p:ext uri="{BB962C8B-B14F-4D97-AF65-F5344CB8AC3E}">
        <p14:creationId xmlns:p14="http://schemas.microsoft.com/office/powerpoint/2010/main" val="2190374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Connective Tissue: Elastic Cartilage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19313"/>
            <a:ext cx="77724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Similar to hyaline cartilage but with more elastic fibers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  while allowing flexibility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Supports __________________________  (pinna) and the _</a:t>
            </a:r>
          </a:p>
        </p:txBody>
      </p:sp>
    </p:spTree>
    <p:extLst>
      <p:ext uri="{BB962C8B-B14F-4D97-AF65-F5344CB8AC3E}">
        <p14:creationId xmlns:p14="http://schemas.microsoft.com/office/powerpoint/2010/main" val="28069958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Connective Tissue: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Fibrocartilage Cartilage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78486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Matrix similar to hyaline cartilage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less firm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Provides __________________________ and absorbs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__________________________________, the pubic </a:t>
            </a:r>
            <a:r>
              <a:rPr lang="en-US" dirty="0" err="1" smtClean="0">
                <a:solidFill>
                  <a:schemeClr val="tx1"/>
                </a:solidFill>
              </a:rPr>
              <a:t>symphysis</a:t>
            </a:r>
            <a:r>
              <a:rPr lang="en-US" dirty="0" smtClean="0">
                <a:solidFill>
                  <a:schemeClr val="tx1"/>
                </a:solidFill>
              </a:rPr>
              <a:t>, and in discs of the knee joint</a:t>
            </a:r>
          </a:p>
        </p:txBody>
      </p:sp>
    </p:spTree>
    <p:extLst>
      <p:ext uri="{BB962C8B-B14F-4D97-AF65-F5344CB8AC3E}">
        <p14:creationId xmlns:p14="http://schemas.microsoft.com/office/powerpoint/2010/main" val="31253493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Connective Tissue: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Bone (Osseous Tissue)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001000" cy="426720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Hard, _______________________________________ with collagen fibers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_____________________________________ are found in lacunae and are _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Supports, protects, and provides _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Stores calcium, minerals, and fat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Marrow inside bones is the _</a:t>
            </a:r>
          </a:p>
        </p:txBody>
      </p:sp>
    </p:spTree>
    <p:extLst>
      <p:ext uri="{BB962C8B-B14F-4D97-AF65-F5344CB8AC3E}">
        <p14:creationId xmlns:p14="http://schemas.microsoft.com/office/powerpoint/2010/main" val="7894816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Connective Tissue: Blood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1"/>
            <a:ext cx="7924800" cy="4572000"/>
          </a:xfrm>
        </p:spPr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Red and white cells in a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Contained within blood vessels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Functions in the </a:t>
            </a:r>
            <a:r>
              <a:rPr lang="en-US" dirty="0" smtClean="0">
                <a:solidFill>
                  <a:schemeClr val="tx1"/>
                </a:solidFill>
              </a:rPr>
              <a:t>_____________________ </a:t>
            </a:r>
            <a:r>
              <a:rPr lang="en-US" dirty="0" smtClean="0">
                <a:solidFill>
                  <a:schemeClr val="tx1"/>
                </a:solidFill>
              </a:rPr>
              <a:t>of respiratory gases, nutrients, and wastes</a:t>
            </a:r>
          </a:p>
        </p:txBody>
      </p:sp>
    </p:spTree>
    <p:extLst>
      <p:ext uri="{BB962C8B-B14F-4D97-AF65-F5344CB8AC3E}">
        <p14:creationId xmlns:p14="http://schemas.microsoft.com/office/powerpoint/2010/main" val="196905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Metaphase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Chromosomes _________________________________ of the cell with their centromeres aligned at the exact center, or equator,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arrangement of chromosomes along a plane midway between the _</a:t>
            </a:r>
          </a:p>
        </p:txBody>
      </p:sp>
    </p:spTree>
    <p:extLst>
      <p:ext uri="{BB962C8B-B14F-4D97-AF65-F5344CB8AC3E}">
        <p14:creationId xmlns:p14="http://schemas.microsoft.com/office/powerpoint/2010/main" val="31772117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Nervous Tissue</a:t>
            </a:r>
          </a:p>
        </p:txBody>
      </p:sp>
      <p:sp>
        <p:nvSpPr>
          <p:cNvPr id="27443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467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 with long cellular processes and support cells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Transmits _________________________ from sensory receptors to effectors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the brain, spinal cord, and peripheral nerves</a:t>
            </a:r>
          </a:p>
        </p:txBody>
      </p:sp>
    </p:spTree>
    <p:extLst>
      <p:ext uri="{BB962C8B-B14F-4D97-AF65-F5344CB8AC3E}">
        <p14:creationId xmlns:p14="http://schemas.microsoft.com/office/powerpoint/2010/main" val="11928440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Muscle Tissue: Skeletal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1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Long, cylindrical, _____________________ with obvious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Initiates and controls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skeletal muscles that attach to bones or skin</a:t>
            </a:r>
          </a:p>
        </p:txBody>
      </p:sp>
    </p:spTree>
    <p:extLst>
      <p:ext uri="{BB962C8B-B14F-4D97-AF65-F5344CB8AC3E}">
        <p14:creationId xmlns:p14="http://schemas.microsoft.com/office/powerpoint/2010/main" val="11681687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Muscle Tissue: Cardiac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83058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Branching, striated, ______________________ interlocking at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Propels blood into the circulation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the walls of the _</a:t>
            </a:r>
          </a:p>
        </p:txBody>
      </p:sp>
    </p:spTree>
    <p:extLst>
      <p:ext uri="{BB962C8B-B14F-4D97-AF65-F5344CB8AC3E}">
        <p14:creationId xmlns:p14="http://schemas.microsoft.com/office/powerpoint/2010/main" val="34410407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Muscle Tissue: Smooth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Sheets of _____________________________ cells with central nuclei that have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Propels substances along internal passageways (i.e., peristalsis)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the walls </a:t>
            </a:r>
            <a:r>
              <a:rPr lang="en-US" smtClean="0">
                <a:solidFill>
                  <a:schemeClr val="tx1"/>
                </a:solidFill>
              </a:rPr>
              <a:t>of _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Anaphase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 of the chromosomes split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Motor proteins in kinetochores _</a:t>
            </a:r>
          </a:p>
        </p:txBody>
      </p:sp>
    </p:spTree>
    <p:extLst>
      <p:ext uri="{BB962C8B-B14F-4D97-AF65-F5344CB8AC3E}">
        <p14:creationId xmlns:p14="http://schemas.microsoft.com/office/powerpoint/2010/main" val="81158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Telophase</a:t>
            </a:r>
            <a:r>
              <a:rPr lang="en-US" dirty="0" smtClean="0">
                <a:solidFill>
                  <a:schemeClr val="tx1"/>
                </a:solidFill>
              </a:rPr>
              <a:t> and Cytokinesis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New sets of chromosomes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New ____________________________________ from the rough 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Generally cytokinesis completes cell division</a:t>
            </a:r>
          </a:p>
        </p:txBody>
      </p:sp>
    </p:spTree>
    <p:extLst>
      <p:ext uri="{BB962C8B-B14F-4D97-AF65-F5344CB8AC3E}">
        <p14:creationId xmlns:p14="http://schemas.microsoft.com/office/powerpoint/2010/main" val="263043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Control of Cell Division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Chemical signals such as growth factors and hormones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Cyclins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cyclin</a:t>
            </a:r>
            <a:r>
              <a:rPr lang="en-US" dirty="0" smtClean="0">
                <a:solidFill>
                  <a:schemeClr val="tx1"/>
                </a:solidFill>
              </a:rPr>
              <a:t>-dependent kinases (</a:t>
            </a:r>
            <a:r>
              <a:rPr lang="en-US" dirty="0" err="1" smtClean="0">
                <a:solidFill>
                  <a:schemeClr val="tx1"/>
                </a:solidFill>
              </a:rPr>
              <a:t>Cdks</a:t>
            </a:r>
            <a:r>
              <a:rPr lang="en-US" dirty="0" smtClean="0">
                <a:solidFill>
                  <a:schemeClr val="tx1"/>
                </a:solidFill>
              </a:rPr>
              <a:t>) complexes</a:t>
            </a:r>
          </a:p>
        </p:txBody>
      </p:sp>
    </p:spTree>
    <p:extLst>
      <p:ext uri="{BB962C8B-B14F-4D97-AF65-F5344CB8AC3E}">
        <p14:creationId xmlns:p14="http://schemas.microsoft.com/office/powerpoint/2010/main" val="100268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Protein Synthesis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DNA serves as _____________________________ for protein synthesis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Genes are ___________________________________ carrying instructions for a polypeptide chain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Triplets of nucleotide bases form the genetic library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triplet specifies coding for an amino acid</a:t>
            </a:r>
          </a:p>
        </p:txBody>
      </p:sp>
    </p:spTree>
    <p:extLst>
      <p:ext uri="{BB962C8B-B14F-4D97-AF65-F5344CB8AC3E}">
        <p14:creationId xmlns:p14="http://schemas.microsoft.com/office/powerpoint/2010/main" val="192159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1343</Words>
  <Application>Microsoft Office PowerPoint</Application>
  <PresentationFormat>On-screen Show (4:3)</PresentationFormat>
  <Paragraphs>379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Cell Division</vt:lpstr>
      <vt:lpstr>Mitosis</vt:lpstr>
      <vt:lpstr>Cytokinesis</vt:lpstr>
      <vt:lpstr>Early and Late Prophase</vt:lpstr>
      <vt:lpstr>Metaphase</vt:lpstr>
      <vt:lpstr>Anaphase</vt:lpstr>
      <vt:lpstr>Telophase and Cytokinesis</vt:lpstr>
      <vt:lpstr>Control of Cell Division</vt:lpstr>
      <vt:lpstr>Protein Synthesis</vt:lpstr>
      <vt:lpstr>Roles of the Three Types of RNA</vt:lpstr>
      <vt:lpstr>Transcription</vt:lpstr>
      <vt:lpstr>Transcription: RNA Polymerase</vt:lpstr>
      <vt:lpstr>Genetic Code</vt:lpstr>
      <vt:lpstr>Information Transfer from DNA to RNA</vt:lpstr>
      <vt:lpstr>4</vt:lpstr>
      <vt:lpstr>Tissues</vt:lpstr>
      <vt:lpstr>Epithelial Membranes</vt:lpstr>
      <vt:lpstr>Epithelial Tissue</vt:lpstr>
      <vt:lpstr>Epithelial Tissue</vt:lpstr>
      <vt:lpstr>Classification of Epithelia</vt:lpstr>
      <vt:lpstr>Epithelia: Simple Squamous</vt:lpstr>
      <vt:lpstr>Epithelia: Simple Cuboidal</vt:lpstr>
      <vt:lpstr>Epithelia: Simple Columnar</vt:lpstr>
      <vt:lpstr>Epithelia: Pseudostratified Columnar</vt:lpstr>
      <vt:lpstr>Epithelia: Stratified Squamous</vt:lpstr>
      <vt:lpstr>Epithelia: Stratified Cuboidal and Columnar</vt:lpstr>
      <vt:lpstr>Epithelia: Stratified Cuboidal and Columnar</vt:lpstr>
      <vt:lpstr>Epithelia: Transitional</vt:lpstr>
      <vt:lpstr>Epithelia: Glandular</vt:lpstr>
      <vt:lpstr>Endocrine Glands</vt:lpstr>
      <vt:lpstr>Exocrine Glands</vt:lpstr>
      <vt:lpstr>Modes of Secretion</vt:lpstr>
      <vt:lpstr>Connective Tissue</vt:lpstr>
      <vt:lpstr>Functions of Connective Tissue</vt:lpstr>
      <vt:lpstr>Characteristics of Connective Tissue</vt:lpstr>
      <vt:lpstr>Structural Elements of Connective Tissue</vt:lpstr>
      <vt:lpstr>Ground Substance</vt:lpstr>
      <vt:lpstr>Fibers</vt:lpstr>
      <vt:lpstr>Cells</vt:lpstr>
      <vt:lpstr>Connective Tissue Proper: Loose</vt:lpstr>
      <vt:lpstr>Connective Tissue Proper: Loose</vt:lpstr>
      <vt:lpstr>Connective Tissue Proper: Loose</vt:lpstr>
      <vt:lpstr>Connective Tissue Proper: Dense Regular</vt:lpstr>
      <vt:lpstr>Connective Tissue Proper: Dense Irregular</vt:lpstr>
      <vt:lpstr>Connective Tissue: Hyaline Cartilage</vt:lpstr>
      <vt:lpstr>Connective Tissue: Elastic Cartilage</vt:lpstr>
      <vt:lpstr>Connective Tissue:  Fibrocartilage Cartilage</vt:lpstr>
      <vt:lpstr>Connective Tissue:  Bone (Osseous Tissue)</vt:lpstr>
      <vt:lpstr>Connective Tissue: Blood</vt:lpstr>
      <vt:lpstr>Nervous Tissue</vt:lpstr>
      <vt:lpstr>Muscle Tissue: Skeletal</vt:lpstr>
      <vt:lpstr>Muscle Tissue: Cardiac</vt:lpstr>
      <vt:lpstr>Muscle Tissue: Smooth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bawargo</dc:creator>
  <cp:lastModifiedBy>bawargo</cp:lastModifiedBy>
  <cp:revision>1</cp:revision>
  <dcterms:created xsi:type="dcterms:W3CDTF">2012-08-14T15:20:06Z</dcterms:created>
  <dcterms:modified xsi:type="dcterms:W3CDTF">2012-08-14T15:22:05Z</dcterms:modified>
</cp:coreProperties>
</file>